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0" d="100"/>
          <a:sy n="120" d="100"/>
        </p:scale>
        <p:origin x="-1374" y="3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35B55-049E-43FF-AB34-1B2958C916D2}" type="datetimeFigureOut">
              <a:rPr lang="uk-UA" smtClean="0"/>
              <a:t>27.12.2021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02C7C-3E83-48AC-8179-CF8B3CD9CF3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85064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35B55-049E-43FF-AB34-1B2958C916D2}" type="datetimeFigureOut">
              <a:rPr lang="uk-UA" smtClean="0"/>
              <a:t>27.12.2021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02C7C-3E83-48AC-8179-CF8B3CD9CF3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90312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35B55-049E-43FF-AB34-1B2958C916D2}" type="datetimeFigureOut">
              <a:rPr lang="uk-UA" smtClean="0"/>
              <a:t>27.12.2021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02C7C-3E83-48AC-8179-CF8B3CD9CF3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64529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35B55-049E-43FF-AB34-1B2958C916D2}" type="datetimeFigureOut">
              <a:rPr lang="uk-UA" smtClean="0"/>
              <a:t>27.12.2021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02C7C-3E83-48AC-8179-CF8B3CD9CF3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84558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35B55-049E-43FF-AB34-1B2958C916D2}" type="datetimeFigureOut">
              <a:rPr lang="uk-UA" smtClean="0"/>
              <a:t>27.12.2021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02C7C-3E83-48AC-8179-CF8B3CD9CF3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66096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35B55-049E-43FF-AB34-1B2958C916D2}" type="datetimeFigureOut">
              <a:rPr lang="uk-UA" smtClean="0"/>
              <a:t>27.12.2021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02C7C-3E83-48AC-8179-CF8B3CD9CF3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4022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35B55-049E-43FF-AB34-1B2958C916D2}" type="datetimeFigureOut">
              <a:rPr lang="uk-UA" smtClean="0"/>
              <a:t>27.12.2021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02C7C-3E83-48AC-8179-CF8B3CD9CF3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91687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35B55-049E-43FF-AB34-1B2958C916D2}" type="datetimeFigureOut">
              <a:rPr lang="uk-UA" smtClean="0"/>
              <a:t>27.12.2021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02C7C-3E83-48AC-8179-CF8B3CD9CF3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813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35B55-049E-43FF-AB34-1B2958C916D2}" type="datetimeFigureOut">
              <a:rPr lang="uk-UA" smtClean="0"/>
              <a:t>27.12.2021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02C7C-3E83-48AC-8179-CF8B3CD9CF3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46191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35B55-049E-43FF-AB34-1B2958C916D2}" type="datetimeFigureOut">
              <a:rPr lang="uk-UA" smtClean="0"/>
              <a:t>27.12.2021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02C7C-3E83-48AC-8179-CF8B3CD9CF3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13908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35B55-049E-43FF-AB34-1B2958C916D2}" type="datetimeFigureOut">
              <a:rPr lang="uk-UA" smtClean="0"/>
              <a:t>27.12.2021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02C7C-3E83-48AC-8179-CF8B3CD9CF3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31713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835B55-049E-43FF-AB34-1B2958C916D2}" type="datetimeFigureOut">
              <a:rPr lang="uk-UA" smtClean="0"/>
              <a:t>27.12.2021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802C7C-3E83-48AC-8179-CF8B3CD9CF3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69309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pubmed.ncbi.nlm.nih.gov/23953243" TargetMode="External"/><Relationship Id="rId2" Type="http://schemas.openxmlformats.org/officeDocument/2006/relationships/hyperlink" Target="https://pubmed.ncbi.nlm.nih.gov/22503021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ubmed.ncbi.nlm.nih.gov/23981680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pubmed.ncbi.nlm.nih.gov/16148688" TargetMode="External"/><Relationship Id="rId2" Type="http://schemas.openxmlformats.org/officeDocument/2006/relationships/hyperlink" Target="https://pubmed.ncbi.nlm.nih.gov/10458342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pubmed.ncbi.nlm.nih.gov/15587558" TargetMode="External"/><Relationship Id="rId2" Type="http://schemas.openxmlformats.org/officeDocument/2006/relationships/hyperlink" Target="https://pubmed.ncbi.nlm.nih.gov/15758192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pubmed.ncbi.nlm.nih.gov/25733262" TargetMode="External"/><Relationship Id="rId4" Type="http://schemas.openxmlformats.org/officeDocument/2006/relationships/hyperlink" Target="https://pubmed.ncbi.nlm.nih.gov/11956719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pubmed.ncbi.nlm.nih.gov/11371943" TargetMode="External"/><Relationship Id="rId7" Type="http://schemas.openxmlformats.org/officeDocument/2006/relationships/hyperlink" Target="https://pubmed.ncbi.nlm.nih.gov/30467015" TargetMode="External"/><Relationship Id="rId2" Type="http://schemas.openxmlformats.org/officeDocument/2006/relationships/hyperlink" Target="https://pubmed.ncbi.nlm.nih.gov/1631505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ubmed.ncbi.nlm.nih.gov/30177386" TargetMode="External"/><Relationship Id="rId5" Type="http://schemas.openxmlformats.org/officeDocument/2006/relationships/hyperlink" Target="https://pubmed.ncbi.nlm.nih.gov/25454613" TargetMode="External"/><Relationship Id="rId4" Type="http://schemas.openxmlformats.org/officeDocument/2006/relationships/hyperlink" Target="https://pubmed.ncbi.nlm.nih.gov/19603196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s://pubmed.ncbi.nlm.nih.gov/26126693" TargetMode="External"/><Relationship Id="rId3" Type="http://schemas.openxmlformats.org/officeDocument/2006/relationships/hyperlink" Target="https://pubmed.ncbi.nlm.nih.gov/16006948" TargetMode="External"/><Relationship Id="rId7" Type="http://schemas.openxmlformats.org/officeDocument/2006/relationships/hyperlink" Target="https://pubmed.ncbi.nlm.nih.gov/23583144" TargetMode="External"/><Relationship Id="rId2" Type="http://schemas.openxmlformats.org/officeDocument/2006/relationships/hyperlink" Target="https://pubmed.ncbi.nlm.nih.gov/25454613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ubmed.ncbi.nlm.nih.gov/26165192" TargetMode="External"/><Relationship Id="rId5" Type="http://schemas.openxmlformats.org/officeDocument/2006/relationships/hyperlink" Target="https://pubmed.ncbi.nlm.nih.gov/26926538" TargetMode="External"/><Relationship Id="rId4" Type="http://schemas.openxmlformats.org/officeDocument/2006/relationships/hyperlink" Target="https://pubmed.ncbi.nlm.nih.gov/12352448" TargetMode="Externa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s://pubmed.ncbi.nlm.nih.gov/12015657" TargetMode="External"/><Relationship Id="rId13" Type="http://schemas.openxmlformats.org/officeDocument/2006/relationships/hyperlink" Target="https://pubmed.ncbi.nlm.nih.gov/12535048" TargetMode="External"/><Relationship Id="rId18" Type="http://schemas.openxmlformats.org/officeDocument/2006/relationships/hyperlink" Target="https://pubmed.ncbi.nlm.nih.gov/15333214" TargetMode="External"/><Relationship Id="rId3" Type="http://schemas.openxmlformats.org/officeDocument/2006/relationships/hyperlink" Target="https://pubmed.ncbi.nlm.nih.gov/14740160" TargetMode="External"/><Relationship Id="rId7" Type="http://schemas.openxmlformats.org/officeDocument/2006/relationships/hyperlink" Target="https://pubmed.ncbi.nlm.nih.gov/11435873" TargetMode="External"/><Relationship Id="rId12" Type="http://schemas.openxmlformats.org/officeDocument/2006/relationships/hyperlink" Target="https://pubmed.ncbi.nlm.nih.gov/14634438" TargetMode="External"/><Relationship Id="rId17" Type="http://schemas.openxmlformats.org/officeDocument/2006/relationships/hyperlink" Target="https://pubmed.ncbi.nlm.nih.gov/11956471" TargetMode="External"/><Relationship Id="rId2" Type="http://schemas.openxmlformats.org/officeDocument/2006/relationships/hyperlink" Target="https://pubmed.ncbi.nlm.nih.gov/24892029" TargetMode="External"/><Relationship Id="rId16" Type="http://schemas.openxmlformats.org/officeDocument/2006/relationships/hyperlink" Target="https://pubmed.ncbi.nlm.nih.gov/1137194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ubmed.ncbi.nlm.nih.gov/17572213" TargetMode="External"/><Relationship Id="rId11" Type="http://schemas.openxmlformats.org/officeDocument/2006/relationships/hyperlink" Target="https://pubmed.ncbi.nlm.nih.gov/12559298" TargetMode="External"/><Relationship Id="rId5" Type="http://schemas.openxmlformats.org/officeDocument/2006/relationships/hyperlink" Target="https://pubmed.ncbi.nlm.nih.gov/14704109" TargetMode="External"/><Relationship Id="rId15" Type="http://schemas.openxmlformats.org/officeDocument/2006/relationships/hyperlink" Target="https://pubmed.ncbi.nlm.nih.gov/12544330" TargetMode="External"/><Relationship Id="rId10" Type="http://schemas.openxmlformats.org/officeDocument/2006/relationships/hyperlink" Target="https://pubmed.ncbi.nlm.nih.gov/16006948" TargetMode="External"/><Relationship Id="rId4" Type="http://schemas.openxmlformats.org/officeDocument/2006/relationships/hyperlink" Target="https://pubmed.ncbi.nlm.nih.gov/16490086" TargetMode="External"/><Relationship Id="rId9" Type="http://schemas.openxmlformats.org/officeDocument/2006/relationships/hyperlink" Target="https://pubmed.ncbi.nlm.nih.gov/10446943" TargetMode="External"/><Relationship Id="rId14" Type="http://schemas.openxmlformats.org/officeDocument/2006/relationships/hyperlink" Target="https://pubmed.ncbi.nlm.nih.gov/15371769" TargetMode="Externa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s://pubmed.ncbi.nlm.nih.gov/15333214" TargetMode="External"/><Relationship Id="rId3" Type="http://schemas.openxmlformats.org/officeDocument/2006/relationships/hyperlink" Target="https://pubmed.ncbi.nlm.nih.gov/15311043" TargetMode="External"/><Relationship Id="rId7" Type="http://schemas.openxmlformats.org/officeDocument/2006/relationships/hyperlink" Target="https://pubmed.ncbi.nlm.nih.gov/11371942" TargetMode="External"/><Relationship Id="rId2" Type="http://schemas.openxmlformats.org/officeDocument/2006/relationships/hyperlink" Target="https://pubmed.ncbi.nlm.nih.gov/16413356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ubmed.ncbi.nlm.nih.gov/11371970" TargetMode="External"/><Relationship Id="rId5" Type="http://schemas.openxmlformats.org/officeDocument/2006/relationships/hyperlink" Target="https://pubmed.ncbi.nlm.nih.gov/12576804" TargetMode="External"/><Relationship Id="rId10" Type="http://schemas.openxmlformats.org/officeDocument/2006/relationships/hyperlink" Target="https://pubmed.ncbi.nlm.nih.gov/12544330" TargetMode="External"/><Relationship Id="rId4" Type="http://schemas.openxmlformats.org/officeDocument/2006/relationships/hyperlink" Target="https://pubmed.ncbi.nlm.nih.gov/12565778" TargetMode="External"/><Relationship Id="rId9" Type="http://schemas.openxmlformats.org/officeDocument/2006/relationships/hyperlink" Target="https://pubmed.ncbi.nlm.nih.gov/11371943" TargetMode="Externa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s://pubmed.ncbi.nlm.nih.gov/15313067" TargetMode="External"/><Relationship Id="rId13" Type="http://schemas.openxmlformats.org/officeDocument/2006/relationships/hyperlink" Target="https://pubmed.ncbi.nlm.nih.gov/15217447" TargetMode="External"/><Relationship Id="rId18" Type="http://schemas.openxmlformats.org/officeDocument/2006/relationships/hyperlink" Target="https://pubmed.ncbi.nlm.nih.gov/10958749" TargetMode="External"/><Relationship Id="rId3" Type="http://schemas.openxmlformats.org/officeDocument/2006/relationships/hyperlink" Target="https://pubmed.ncbi.nlm.nih.gov/20728112" TargetMode="External"/><Relationship Id="rId7" Type="http://schemas.openxmlformats.org/officeDocument/2006/relationships/hyperlink" Target="https://pubmed.ncbi.nlm.nih.gov/31326329" TargetMode="External"/><Relationship Id="rId12" Type="http://schemas.openxmlformats.org/officeDocument/2006/relationships/hyperlink" Target="https://pubmed.ncbi.nlm.nih.gov/15006048" TargetMode="External"/><Relationship Id="rId17" Type="http://schemas.openxmlformats.org/officeDocument/2006/relationships/hyperlink" Target="https://pubmed.ncbi.nlm.nih.gov/16094060" TargetMode="External"/><Relationship Id="rId2" Type="http://schemas.openxmlformats.org/officeDocument/2006/relationships/hyperlink" Target="https://pubmed.ncbi.nlm.nih.gov/26126693" TargetMode="External"/><Relationship Id="rId16" Type="http://schemas.openxmlformats.org/officeDocument/2006/relationships/hyperlink" Target="https://pubmed.ncbi.nlm.nih.gov/1675342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ubmed.ncbi.nlm.nih.gov/29502272" TargetMode="External"/><Relationship Id="rId11" Type="http://schemas.openxmlformats.org/officeDocument/2006/relationships/hyperlink" Target="https://pubmed.ncbi.nlm.nih.gov/15839930" TargetMode="External"/><Relationship Id="rId5" Type="http://schemas.openxmlformats.org/officeDocument/2006/relationships/hyperlink" Target="https://pubmed.ncbi.nlm.nih.gov/22672514" TargetMode="External"/><Relationship Id="rId15" Type="http://schemas.openxmlformats.org/officeDocument/2006/relationships/hyperlink" Target="https://pubmed.ncbi.nlm.nih.gov/15201799" TargetMode="External"/><Relationship Id="rId10" Type="http://schemas.openxmlformats.org/officeDocument/2006/relationships/hyperlink" Target="https://pubmed.ncbi.nlm.nih.gov/2374225" TargetMode="External"/><Relationship Id="rId4" Type="http://schemas.openxmlformats.org/officeDocument/2006/relationships/hyperlink" Target="https://pubmed.ncbi.nlm.nih.gov/25812469" TargetMode="External"/><Relationship Id="rId9" Type="http://schemas.openxmlformats.org/officeDocument/2006/relationships/hyperlink" Target="https://pubmed.ncbi.nlm.nih.gov/12042111" TargetMode="External"/><Relationship Id="rId14" Type="http://schemas.openxmlformats.org/officeDocument/2006/relationships/hyperlink" Target="https://pubmed.ncbi.nlm.nih.gov/15798409" TargetMode="Externa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https://pubmed.ncbi.nlm.nih.gov/15311042" TargetMode="External"/><Relationship Id="rId3" Type="http://schemas.openxmlformats.org/officeDocument/2006/relationships/hyperlink" Target="https://pubmed.ncbi.nlm.nih.gov/27173126" TargetMode="External"/><Relationship Id="rId7" Type="http://schemas.openxmlformats.org/officeDocument/2006/relationships/hyperlink" Target="https://pubmed.ncbi.nlm.nih.gov/15705093" TargetMode="External"/><Relationship Id="rId2" Type="http://schemas.openxmlformats.org/officeDocument/2006/relationships/hyperlink" Target="https://pubmed.ncbi.nlm.nih.gov/15313067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ubmed.ncbi.nlm.nih.gov/10524919" TargetMode="External"/><Relationship Id="rId5" Type="http://schemas.openxmlformats.org/officeDocument/2006/relationships/hyperlink" Target="https://pubmed.ncbi.nlm.nih.gov/15006048" TargetMode="External"/><Relationship Id="rId10" Type="http://schemas.openxmlformats.org/officeDocument/2006/relationships/hyperlink" Target="https://pubmed.ncbi.nlm.nih.gov/15351557" TargetMode="External"/><Relationship Id="rId4" Type="http://schemas.openxmlformats.org/officeDocument/2006/relationships/hyperlink" Target="https://pubmed.ncbi.nlm.nih.gov/9763096" TargetMode="External"/><Relationship Id="rId9" Type="http://schemas.openxmlformats.org/officeDocument/2006/relationships/hyperlink" Target="https://pubmed.ncbi.nlm.nih.gov/10999692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pubmed.ncbi.nlm.nih.gov/23953243" TargetMode="External"/><Relationship Id="rId3" Type="http://schemas.openxmlformats.org/officeDocument/2006/relationships/hyperlink" Target="https://pubmed.ncbi.nlm.nih.gov/16945653" TargetMode="External"/><Relationship Id="rId7" Type="http://schemas.openxmlformats.org/officeDocument/2006/relationships/hyperlink" Target="https://pubmed.ncbi.nlm.nih.gov/20362300" TargetMode="External"/><Relationship Id="rId2" Type="http://schemas.openxmlformats.org/officeDocument/2006/relationships/hyperlink" Target="https://pubmed.ncbi.nlm.nih.gov/1631505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ubmed.ncbi.nlm.nih.gov/26769765" TargetMode="External"/><Relationship Id="rId5" Type="http://schemas.openxmlformats.org/officeDocument/2006/relationships/hyperlink" Target="https://pubmed.ncbi.nlm.nih.gov/19428065" TargetMode="External"/><Relationship Id="rId4" Type="http://schemas.openxmlformats.org/officeDocument/2006/relationships/hyperlink" Target="https://pubmed.ncbi.nlm.nih.gov/20096871" TargetMode="Externa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hyperlink" Target="https://pubmed.ncbi.nlm.nih.gov/24095906" TargetMode="External"/><Relationship Id="rId3" Type="http://schemas.openxmlformats.org/officeDocument/2006/relationships/hyperlink" Target="https://pubmed.ncbi.nlm.nih.gov/21334653" TargetMode="External"/><Relationship Id="rId7" Type="http://schemas.openxmlformats.org/officeDocument/2006/relationships/hyperlink" Target="https://pubmed.ncbi.nlm.nih.gov/20022089" TargetMode="External"/><Relationship Id="rId2" Type="http://schemas.openxmlformats.org/officeDocument/2006/relationships/hyperlink" Target="https://pubmed.ncbi.nlm.nih.gov/2159046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ubmed.ncbi.nlm.nih.gov/21074805" TargetMode="External"/><Relationship Id="rId5" Type="http://schemas.openxmlformats.org/officeDocument/2006/relationships/hyperlink" Target="https://pubmed.ncbi.nlm.nih.gov/19230776" TargetMode="External"/><Relationship Id="rId10" Type="http://schemas.openxmlformats.org/officeDocument/2006/relationships/hyperlink" Target="https://pubmed.ncbi.nlm.nih.gov/20022089,1012" TargetMode="External"/><Relationship Id="rId4" Type="http://schemas.openxmlformats.org/officeDocument/2006/relationships/hyperlink" Target="https://pubmed.ncbi.nlm.nih.gov/18947742" TargetMode="External"/><Relationship Id="rId9" Type="http://schemas.openxmlformats.org/officeDocument/2006/relationships/hyperlink" Target="https://pubmed.ncbi.nlm.nih.gov/18644533" TargetMode="Externa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hyperlink" Target="https://pubmed.ncbi.nlm.nih.gov/31039558" TargetMode="External"/><Relationship Id="rId13" Type="http://schemas.openxmlformats.org/officeDocument/2006/relationships/hyperlink" Target="https://pubmed.ncbi.nlm.nih.gov/31301976" TargetMode="External"/><Relationship Id="rId3" Type="http://schemas.openxmlformats.org/officeDocument/2006/relationships/hyperlink" Target="https://pubmed.ncbi.nlm.nih.gov/17437838" TargetMode="External"/><Relationship Id="rId7" Type="http://schemas.openxmlformats.org/officeDocument/2006/relationships/hyperlink" Target="https://pubmed.ncbi.nlm.nih.gov/29273258" TargetMode="External"/><Relationship Id="rId12" Type="http://schemas.openxmlformats.org/officeDocument/2006/relationships/hyperlink" Target="https://pubmed.ncbi.nlm.nih.gov/25917724" TargetMode="External"/><Relationship Id="rId2" Type="http://schemas.openxmlformats.org/officeDocument/2006/relationships/hyperlink" Target="https://pubmed.ncbi.nlm.nih.gov/9763096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ubmed.ncbi.nlm.nih.gov/29450731" TargetMode="External"/><Relationship Id="rId11" Type="http://schemas.openxmlformats.org/officeDocument/2006/relationships/hyperlink" Target="https://pubmed.ncbi.nlm.nih.gov/23713511" TargetMode="External"/><Relationship Id="rId5" Type="http://schemas.openxmlformats.org/officeDocument/2006/relationships/hyperlink" Target="https://pubmed.ncbi.nlm.nih.gov/25964199" TargetMode="External"/><Relationship Id="rId10" Type="http://schemas.openxmlformats.org/officeDocument/2006/relationships/hyperlink" Target="https://pubmed.ncbi.nlm.nih.gov/21575966" TargetMode="External"/><Relationship Id="rId4" Type="http://schemas.openxmlformats.org/officeDocument/2006/relationships/hyperlink" Target="https://pubmed.ncbi.nlm.nih.gov/9870281" TargetMode="External"/><Relationship Id="rId9" Type="http://schemas.openxmlformats.org/officeDocument/2006/relationships/hyperlink" Target="https://pubmed.ncbi.nlm.nih.gov/29387932" TargetMode="Externa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hyperlink" Target="https://pubmed.ncbi.nlm.nih.gov/21590468" TargetMode="External"/><Relationship Id="rId13" Type="http://schemas.openxmlformats.org/officeDocument/2006/relationships/hyperlink" Target="https://pubmed.ncbi.nlm.nih.gov/9870281" TargetMode="External"/><Relationship Id="rId18" Type="http://schemas.openxmlformats.org/officeDocument/2006/relationships/hyperlink" Target="https://pubmed.ncbi.nlm.nih.gov/25975519" TargetMode="External"/><Relationship Id="rId3" Type="http://schemas.openxmlformats.org/officeDocument/2006/relationships/hyperlink" Target="https://pubmed.ncbi.nlm.nih.gov/20961572" TargetMode="External"/><Relationship Id="rId7" Type="http://schemas.openxmlformats.org/officeDocument/2006/relationships/hyperlink" Target="https://pubmed.ncbi.nlm.nih.gov/25819602" TargetMode="External"/><Relationship Id="rId12" Type="http://schemas.openxmlformats.org/officeDocument/2006/relationships/hyperlink" Target="https://pubmed.ncbi.nlm.nih.gov/18644533" TargetMode="External"/><Relationship Id="rId17" Type="http://schemas.openxmlformats.org/officeDocument/2006/relationships/hyperlink" Target="https://pubmed.ncbi.nlm.nih.gov/25917724" TargetMode="External"/><Relationship Id="rId2" Type="http://schemas.openxmlformats.org/officeDocument/2006/relationships/hyperlink" Target="https://pubmed.ncbi.nlm.nih.gov/18947742" TargetMode="External"/><Relationship Id="rId16" Type="http://schemas.openxmlformats.org/officeDocument/2006/relationships/hyperlink" Target="https://pubmed.ncbi.nlm.nih.gov/2371351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ubmed.ncbi.nlm.nih.gov/30167833" TargetMode="External"/><Relationship Id="rId11" Type="http://schemas.openxmlformats.org/officeDocument/2006/relationships/hyperlink" Target="https://pubmed.ncbi.nlm.nih.gov/24095906" TargetMode="External"/><Relationship Id="rId5" Type="http://schemas.openxmlformats.org/officeDocument/2006/relationships/hyperlink" Target="https://pubmed.ncbi.nlm.nih.gov/29349571" TargetMode="External"/><Relationship Id="rId15" Type="http://schemas.openxmlformats.org/officeDocument/2006/relationships/hyperlink" Target="https://pubmed.ncbi.nlm.nih.gov/21575966" TargetMode="External"/><Relationship Id="rId10" Type="http://schemas.openxmlformats.org/officeDocument/2006/relationships/hyperlink" Target="https://pubmed.ncbi.nlm.nih.gov/20022089" TargetMode="External"/><Relationship Id="rId4" Type="http://schemas.openxmlformats.org/officeDocument/2006/relationships/hyperlink" Target="https://pubmed.ncbi.nlm.nih.gov/22192104" TargetMode="External"/><Relationship Id="rId9" Type="http://schemas.openxmlformats.org/officeDocument/2006/relationships/hyperlink" Target="https://pubmed.ncbi.nlm.nih.gov/19230776" TargetMode="External"/><Relationship Id="rId14" Type="http://schemas.openxmlformats.org/officeDocument/2006/relationships/hyperlink" Target="https://pubmed.ncbi.nlm.nih.gov/25964199" TargetMode="Externa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hyperlink" Target="https://pubmed.ncbi.nlm.nih.gov/11912438" TargetMode="External"/><Relationship Id="rId13" Type="http://schemas.openxmlformats.org/officeDocument/2006/relationships/hyperlink" Target="https://pubmed.ncbi.nlm.nih.gov/15798409" TargetMode="External"/><Relationship Id="rId3" Type="http://schemas.openxmlformats.org/officeDocument/2006/relationships/hyperlink" Target="https://pubmed.ncbi.nlm.nih.gov/2374225" TargetMode="External"/><Relationship Id="rId7" Type="http://schemas.openxmlformats.org/officeDocument/2006/relationships/hyperlink" Target="https://pubmed.ncbi.nlm.nih.gov/10446797" TargetMode="External"/><Relationship Id="rId12" Type="http://schemas.openxmlformats.org/officeDocument/2006/relationships/hyperlink" Target="https://pubmed.ncbi.nlm.nih.gov/15217447" TargetMode="External"/><Relationship Id="rId2" Type="http://schemas.openxmlformats.org/officeDocument/2006/relationships/hyperlink" Target="https://pubmed.ncbi.nlm.nih.gov/15313067" TargetMode="External"/><Relationship Id="rId16" Type="http://schemas.openxmlformats.org/officeDocument/2006/relationships/hyperlink" Target="https://pubmed.ncbi.nlm.nih.gov/1095874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ubmed.ncbi.nlm.nih.gov/2374224" TargetMode="External"/><Relationship Id="rId11" Type="http://schemas.openxmlformats.org/officeDocument/2006/relationships/hyperlink" Target="https://pubmed.ncbi.nlm.nih.gov/15006048" TargetMode="External"/><Relationship Id="rId5" Type="http://schemas.openxmlformats.org/officeDocument/2006/relationships/hyperlink" Target="https://pubmed.ncbi.nlm.nih.gov/9393306" TargetMode="External"/><Relationship Id="rId15" Type="http://schemas.openxmlformats.org/officeDocument/2006/relationships/hyperlink" Target="https://pubmed.ncbi.nlm.nih.gov/16094060" TargetMode="External"/><Relationship Id="rId10" Type="http://schemas.openxmlformats.org/officeDocument/2006/relationships/hyperlink" Target="https://pubmed.ncbi.nlm.nih.gov/15839930" TargetMode="External"/><Relationship Id="rId4" Type="http://schemas.openxmlformats.org/officeDocument/2006/relationships/hyperlink" Target="https://pubmed.ncbi.nlm.nih.gov/16753421" TargetMode="External"/><Relationship Id="rId9" Type="http://schemas.openxmlformats.org/officeDocument/2006/relationships/hyperlink" Target="https://pubmed.ncbi.nlm.nih.gov/12042111" TargetMode="External"/><Relationship Id="rId14" Type="http://schemas.openxmlformats.org/officeDocument/2006/relationships/hyperlink" Target="https://pubmed.ncbi.nlm.nih.gov/15201799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pubmed.ncbi.nlm.nih.gov/21784482" TargetMode="External"/><Relationship Id="rId2" Type="http://schemas.openxmlformats.org/officeDocument/2006/relationships/hyperlink" Target="https://pubmed.ncbi.nlm.nih.gov/26972147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ubmed.ncbi.nlm.nih.gov/30226405" TargetMode="Externa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hyperlink" Target="https://pubmed.ncbi.nlm.nih.gov/24374900" TargetMode="External"/><Relationship Id="rId3" Type="http://schemas.openxmlformats.org/officeDocument/2006/relationships/hyperlink" Target="https://pubmed.ncbi.nlm.nih.gov/18721946" TargetMode="External"/><Relationship Id="rId7" Type="http://schemas.openxmlformats.org/officeDocument/2006/relationships/hyperlink" Target="https://pubmed.ncbi.nlm.nih.gov/30784036" TargetMode="External"/><Relationship Id="rId2" Type="http://schemas.openxmlformats.org/officeDocument/2006/relationships/hyperlink" Target="https://pubmed.ncbi.nlm.nih.gov/21566306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ubmed.ncbi.nlm.nih.gov/18804225" TargetMode="External"/><Relationship Id="rId5" Type="http://schemas.openxmlformats.org/officeDocument/2006/relationships/hyperlink" Target="https://pubmed.ncbi.nlm.nih.gov/18950810" TargetMode="External"/><Relationship Id="rId10" Type="http://schemas.openxmlformats.org/officeDocument/2006/relationships/hyperlink" Target="https://pubmed.ncbi.nlm.nih.gov/26165587" TargetMode="External"/><Relationship Id="rId4" Type="http://schemas.openxmlformats.org/officeDocument/2006/relationships/hyperlink" Target="https://pubmed.ncbi.nlm.nih.gov/18585764" TargetMode="External"/><Relationship Id="rId9" Type="http://schemas.openxmlformats.org/officeDocument/2006/relationships/hyperlink" Target="https://pubmed.ncbi.nlm.nih.gov/24679882" TargetMode="Externa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pubmed.ncbi.nlm.nih.gov/31640693" TargetMode="External"/><Relationship Id="rId2" Type="http://schemas.openxmlformats.org/officeDocument/2006/relationships/hyperlink" Target="https://pubmed.ncbi.nlm.nih.gov/26983791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pubmed.ncbi.nlm.nih.gov/24642160" TargetMode="External"/><Relationship Id="rId2" Type="http://schemas.openxmlformats.org/officeDocument/2006/relationships/hyperlink" Target="https://pubmed.ncbi.nlm.nih.gov/15247760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pubmed.ncbi.nlm.nih.gov/26878339" TargetMode="External"/><Relationship Id="rId4" Type="http://schemas.openxmlformats.org/officeDocument/2006/relationships/hyperlink" Target="https://pubmed.ncbi.nlm.nih.gov/17509345" TargetMode="Externa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pubmed.ncbi.nlm.nih.gov/28526618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pubmed.ncbi.nlm.nih.gov/8355114" TargetMode="External"/><Relationship Id="rId2" Type="http://schemas.openxmlformats.org/officeDocument/2006/relationships/hyperlink" Target="https://pubmed.ncbi.nlm.nih.gov/6510426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ubmed.ncbi.nlm.nih.gov/7079015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pubmed.ncbi.nlm.nih.gov/12441986" TargetMode="External"/><Relationship Id="rId3" Type="http://schemas.openxmlformats.org/officeDocument/2006/relationships/hyperlink" Target="https://pubmed.ncbi.nlm.nih.gov/8441427" TargetMode="External"/><Relationship Id="rId7" Type="http://schemas.openxmlformats.org/officeDocument/2006/relationships/hyperlink" Target="https://pubmed.ncbi.nlm.nih.gov/3586136" TargetMode="External"/><Relationship Id="rId2" Type="http://schemas.openxmlformats.org/officeDocument/2006/relationships/hyperlink" Target="https://pubmed.ncbi.nlm.nih.gov/11784873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ubmed.ncbi.nlm.nih.gov/21525575" TargetMode="External"/><Relationship Id="rId5" Type="http://schemas.openxmlformats.org/officeDocument/2006/relationships/hyperlink" Target="https://pubmed.ncbi.nlm.nih.gov/21284722" TargetMode="External"/><Relationship Id="rId4" Type="http://schemas.openxmlformats.org/officeDocument/2006/relationships/hyperlink" Target="https://pubmed.ncbi.nlm.nih.gov/15313066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pubmed.ncbi.nlm.nih.gov/10735843" TargetMode="External"/><Relationship Id="rId2" Type="http://schemas.openxmlformats.org/officeDocument/2006/relationships/hyperlink" Target="https://pubmed.ncbi.nlm.nih.gov/922435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ubmed.ncbi.nlm.nih.gov/8345420" TargetMode="External"/><Relationship Id="rId5" Type="http://schemas.openxmlformats.org/officeDocument/2006/relationships/hyperlink" Target="https://pubmed.ncbi.nlm.nih.gov/15313066" TargetMode="External"/><Relationship Id="rId4" Type="http://schemas.openxmlformats.org/officeDocument/2006/relationships/hyperlink" Target="https://pubmed.ncbi.nlm.nih.gov/27730307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pubmed.ncbi.nlm.nih.gov/22910255" TargetMode="External"/><Relationship Id="rId7" Type="http://schemas.openxmlformats.org/officeDocument/2006/relationships/hyperlink" Target="https://pubmed.ncbi.nlm.nih.gov/21284722" TargetMode="External"/><Relationship Id="rId2" Type="http://schemas.openxmlformats.org/officeDocument/2006/relationships/hyperlink" Target="https://pubmed.ncbi.nlm.nih.gov/16148687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ubmed.ncbi.nlm.nih.gov/28365270" TargetMode="External"/><Relationship Id="rId5" Type="http://schemas.openxmlformats.org/officeDocument/2006/relationships/hyperlink" Target="https://pubmed.ncbi.nlm.nih.gov/25817115" TargetMode="External"/><Relationship Id="rId4" Type="http://schemas.openxmlformats.org/officeDocument/2006/relationships/hyperlink" Target="https://pubmed.ncbi.nlm.nih.gov/10840454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pubmed.ncbi.nlm.nih.gov/15313066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pubmed.ncbi.nlm.nih.gov/11371943" TargetMode="External"/><Relationship Id="rId2" Type="http://schemas.openxmlformats.org/officeDocument/2006/relationships/hyperlink" Target="https://pubmed.ncbi.nlm.nih.gov/28865885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2708920"/>
            <a:ext cx="7772400" cy="1470025"/>
          </a:xfrm>
        </p:spPr>
        <p:txBody>
          <a:bodyPr>
            <a:noAutofit/>
          </a:bodyPr>
          <a:lstStyle/>
          <a:p>
            <a:r>
              <a:rPr lang="uk-UA" sz="5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  <a:cs typeface="Utsaah" panose="020B0604020202020204" pitchFamily="34" charset="0"/>
              </a:rPr>
              <a:t>Сечокам’яна хвороба</a:t>
            </a:r>
            <a:r>
              <a:rPr lang="uk-U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ndalus" panose="02020603050405020304" pitchFamily="18" charset="-78"/>
              </a:rPr>
              <a:t/>
            </a:r>
            <a:br>
              <a:rPr lang="uk-U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ndalus" panose="02020603050405020304" pitchFamily="18" charset="-78"/>
              </a:rPr>
            </a:br>
            <a:r>
              <a:rPr lang="de-DE" sz="5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anose="02020603050405020304" pitchFamily="18" charset="-78"/>
                <a:cs typeface="Andalus" panose="02020603050405020304" pitchFamily="18" charset="-78"/>
              </a:rPr>
              <a:t>Urinary</a:t>
            </a:r>
            <a:r>
              <a:rPr lang="de-DE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de-DE" sz="5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anose="02020603050405020304" pitchFamily="18" charset="-78"/>
                <a:cs typeface="Andalus" panose="02020603050405020304" pitchFamily="18" charset="-78"/>
              </a:rPr>
              <a:t>stone</a:t>
            </a:r>
            <a:r>
              <a:rPr lang="de-DE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de-DE" sz="5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anose="02020603050405020304" pitchFamily="18" charset="-78"/>
                <a:cs typeface="Andalus" panose="02020603050405020304" pitchFamily="18" charset="-78"/>
              </a:rPr>
              <a:t>disease</a:t>
            </a:r>
            <a:endParaRPr lang="uk-U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ndalus" panose="02020603050405020304" pitchFamily="18" charset="-78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91680" y="5013176"/>
            <a:ext cx="6400800" cy="1224136"/>
          </a:xfrm>
        </p:spPr>
        <p:txBody>
          <a:bodyPr>
            <a:normAutofit/>
          </a:bodyPr>
          <a:lstStyle/>
          <a:p>
            <a:r>
              <a:rPr lang="uk-UA" sz="2000" dirty="0" smtClean="0"/>
              <a:t>адаптація українською: </a:t>
            </a:r>
          </a:p>
          <a:p>
            <a:r>
              <a:rPr lang="uk-U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Дмитро Шевчук</a:t>
            </a:r>
            <a:endParaRPr lang="uk-UA" sz="2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32656"/>
            <a:ext cx="5328592" cy="529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07504" y="781985"/>
            <a:ext cx="62646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EAU GUIDELINES ON PAEDIATRIC UROLOGY </a:t>
            </a:r>
            <a:endParaRPr lang="uk-UA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de-DE" sz="1200" b="1" dirty="0" smtClean="0">
                <a:solidFill>
                  <a:srgbClr val="0070C0"/>
                </a:solidFill>
              </a:rPr>
              <a:t>C</a:t>
            </a:r>
            <a:r>
              <a:rPr lang="de-DE" sz="1200" b="1" dirty="0">
                <a:solidFill>
                  <a:srgbClr val="0070C0"/>
                </a:solidFill>
              </a:rPr>
              <a:t>. </a:t>
            </a:r>
            <a:r>
              <a:rPr lang="de-DE" sz="1200" b="1" dirty="0" err="1">
                <a:solidFill>
                  <a:srgbClr val="0070C0"/>
                </a:solidFill>
              </a:rPr>
              <a:t>Radmayr</a:t>
            </a:r>
            <a:r>
              <a:rPr lang="de-DE" sz="1200" b="1" dirty="0">
                <a:solidFill>
                  <a:srgbClr val="0070C0"/>
                </a:solidFill>
              </a:rPr>
              <a:t> (</a:t>
            </a:r>
            <a:r>
              <a:rPr lang="de-DE" sz="1200" b="1" dirty="0" err="1">
                <a:solidFill>
                  <a:srgbClr val="0070C0"/>
                </a:solidFill>
              </a:rPr>
              <a:t>Chair</a:t>
            </a:r>
            <a:r>
              <a:rPr lang="de-DE" sz="1200" b="1" dirty="0">
                <a:solidFill>
                  <a:srgbClr val="0070C0"/>
                </a:solidFill>
              </a:rPr>
              <a:t>), G. </a:t>
            </a:r>
            <a:r>
              <a:rPr lang="de-DE" sz="1200" b="1" dirty="0" err="1">
                <a:solidFill>
                  <a:srgbClr val="0070C0"/>
                </a:solidFill>
              </a:rPr>
              <a:t>Bogaert</a:t>
            </a:r>
            <a:r>
              <a:rPr lang="de-DE" sz="1200" b="1" dirty="0">
                <a:solidFill>
                  <a:srgbClr val="0070C0"/>
                </a:solidFill>
              </a:rPr>
              <a:t>, H.S. Dogan, J.M. </a:t>
            </a:r>
            <a:r>
              <a:rPr lang="de-DE" sz="1200" b="1" dirty="0" err="1">
                <a:solidFill>
                  <a:srgbClr val="0070C0"/>
                </a:solidFill>
              </a:rPr>
              <a:t>Nijman</a:t>
            </a:r>
            <a:r>
              <a:rPr lang="de-DE" sz="1200" b="1" dirty="0">
                <a:solidFill>
                  <a:srgbClr val="0070C0"/>
                </a:solidFill>
              </a:rPr>
              <a:t> (</a:t>
            </a:r>
            <a:r>
              <a:rPr lang="de-DE" sz="1200" b="1" dirty="0" err="1">
                <a:solidFill>
                  <a:srgbClr val="0070C0"/>
                </a:solidFill>
              </a:rPr>
              <a:t>Vice-chair</a:t>
            </a:r>
            <a:r>
              <a:rPr lang="de-DE" sz="1200" b="1" dirty="0">
                <a:solidFill>
                  <a:srgbClr val="0070C0"/>
                </a:solidFill>
              </a:rPr>
              <a:t>), </a:t>
            </a:r>
            <a:endParaRPr lang="uk-UA" sz="1200" b="1" dirty="0" smtClean="0">
              <a:solidFill>
                <a:srgbClr val="0070C0"/>
              </a:solidFill>
            </a:endParaRPr>
          </a:p>
          <a:p>
            <a:r>
              <a:rPr lang="de-DE" sz="1200" b="1" dirty="0" smtClean="0">
                <a:solidFill>
                  <a:srgbClr val="0070C0"/>
                </a:solidFill>
              </a:rPr>
              <a:t>Y.F.H</a:t>
            </a:r>
            <a:r>
              <a:rPr lang="de-DE" sz="1200" b="1" dirty="0">
                <a:solidFill>
                  <a:srgbClr val="0070C0"/>
                </a:solidFill>
              </a:rPr>
              <a:t>. </a:t>
            </a:r>
            <a:r>
              <a:rPr lang="de-DE" sz="1200" b="1" dirty="0" err="1">
                <a:solidFill>
                  <a:srgbClr val="0070C0"/>
                </a:solidFill>
              </a:rPr>
              <a:t>Rawashdeh</a:t>
            </a:r>
            <a:r>
              <a:rPr lang="de-DE" sz="1200" b="1" dirty="0">
                <a:solidFill>
                  <a:srgbClr val="0070C0"/>
                </a:solidFill>
              </a:rPr>
              <a:t>, M.S. </a:t>
            </a:r>
            <a:r>
              <a:rPr lang="de-DE" sz="1200" b="1" dirty="0" err="1">
                <a:solidFill>
                  <a:srgbClr val="0070C0"/>
                </a:solidFill>
              </a:rPr>
              <a:t>Silay</a:t>
            </a:r>
            <a:r>
              <a:rPr lang="de-DE" sz="1200" b="1" dirty="0">
                <a:solidFill>
                  <a:srgbClr val="0070C0"/>
                </a:solidFill>
              </a:rPr>
              <a:t>, R. Stein, S. </a:t>
            </a:r>
            <a:r>
              <a:rPr lang="de-DE" sz="1200" b="1" dirty="0" err="1">
                <a:solidFill>
                  <a:srgbClr val="0070C0"/>
                </a:solidFill>
              </a:rPr>
              <a:t>Tekgül</a:t>
            </a:r>
            <a:endParaRPr lang="de-DE" sz="1200" b="1" dirty="0">
              <a:solidFill>
                <a:srgbClr val="0070C0"/>
              </a:solidFill>
            </a:endParaRPr>
          </a:p>
          <a:p>
            <a:r>
              <a:rPr lang="de-DE" sz="1050" dirty="0">
                <a:solidFill>
                  <a:srgbClr val="0070C0"/>
                </a:solidFill>
              </a:rPr>
              <a:t>Guidelines Associates: L.A. 't </a:t>
            </a:r>
            <a:r>
              <a:rPr lang="de-DE" sz="1050" dirty="0" err="1">
                <a:solidFill>
                  <a:srgbClr val="0070C0"/>
                </a:solidFill>
              </a:rPr>
              <a:t>Hoen</a:t>
            </a:r>
            <a:r>
              <a:rPr lang="de-DE" sz="1050" dirty="0">
                <a:solidFill>
                  <a:srgbClr val="0070C0"/>
                </a:solidFill>
              </a:rPr>
              <a:t>, J. </a:t>
            </a:r>
            <a:r>
              <a:rPr lang="de-DE" sz="1050" dirty="0" err="1">
                <a:solidFill>
                  <a:srgbClr val="0070C0"/>
                </a:solidFill>
              </a:rPr>
              <a:t>Quaedackers</a:t>
            </a:r>
            <a:r>
              <a:rPr lang="de-DE" sz="1050" dirty="0">
                <a:solidFill>
                  <a:srgbClr val="0070C0"/>
                </a:solidFill>
              </a:rPr>
              <a:t>, N. </a:t>
            </a:r>
            <a:r>
              <a:rPr lang="de-DE" sz="1050" dirty="0" err="1">
                <a:solidFill>
                  <a:srgbClr val="0070C0"/>
                </a:solidFill>
              </a:rPr>
              <a:t>Bhatt</a:t>
            </a:r>
            <a:endParaRPr lang="uk-UA" sz="1050" dirty="0">
              <a:solidFill>
                <a:srgbClr val="0070C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6449" y="1589899"/>
            <a:ext cx="4572000" cy="2308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DE" sz="9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http://uroweb.org/guideline/paediatric-urology</a:t>
            </a:r>
            <a:r>
              <a:rPr lang="de-DE" sz="9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  <a:endParaRPr lang="uk-UA" sz="9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63216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Autofit/>
          </a:bodyPr>
          <a:lstStyle/>
          <a:p>
            <a:r>
              <a:rPr lang="uk-UA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Інфекційні (</a:t>
            </a:r>
            <a:r>
              <a:rPr lang="uk-UA" sz="1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струвітні</a:t>
            </a:r>
            <a:r>
              <a:rPr lang="uk-UA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uk-UA" sz="16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камені</a:t>
            </a:r>
            <a:endParaRPr lang="uk-UA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uk-UA" sz="1600" dirty="0" err="1" smtClean="0"/>
              <a:t>Камені</a:t>
            </a:r>
            <a:r>
              <a:rPr lang="uk-UA" sz="1600" dirty="0" smtClean="0"/>
              <a:t>, пов’язані з інфекцією, становлять майже 5% сечових каменів у дітей, хоча захворюваність зростає більше 10% у молодшому віці [</a:t>
            </a:r>
            <a:r>
              <a:rPr lang="en-US" sz="1100" dirty="0" err="1" smtClean="0"/>
              <a:t>Gabrielsen</a:t>
            </a:r>
            <a:r>
              <a:rPr lang="en-US" sz="1100" dirty="0" smtClean="0"/>
              <a:t>, J.S., et al. Pediatric urinary stone composition in the United States. J </a:t>
            </a:r>
            <a:r>
              <a:rPr lang="en-US" sz="1100" dirty="0" err="1" smtClean="0"/>
              <a:t>Urol</a:t>
            </a:r>
            <a:r>
              <a:rPr lang="en-US" sz="1100" dirty="0" smtClean="0"/>
              <a:t>, 2012. 187: 2182.</a:t>
            </a:r>
            <a:r>
              <a:rPr lang="uk-UA" sz="1100" dirty="0" smtClean="0"/>
              <a:t> </a:t>
            </a:r>
            <a:r>
              <a:rPr lang="en-US" sz="1100" dirty="0" smtClean="0">
                <a:hlinkClick r:id="rId2"/>
              </a:rPr>
              <a:t>https://pubmed.ncbi.nlm.nih.gov/22503021</a:t>
            </a:r>
            <a:r>
              <a:rPr lang="uk-UA" sz="1100" dirty="0" smtClean="0"/>
              <a:t> </a:t>
            </a:r>
            <a:r>
              <a:rPr lang="uk-UA" sz="1600" dirty="0" smtClean="0"/>
              <a:t>] та в неендемічних регіонах [</a:t>
            </a:r>
            <a:r>
              <a:rPr lang="en-US" sz="1100" dirty="0" err="1" smtClean="0"/>
              <a:t>Kirejczyk</a:t>
            </a:r>
            <a:r>
              <a:rPr lang="en-US" sz="1100" dirty="0" smtClean="0"/>
              <a:t>, J.K., et al. An association between kidney stone composition and urinary metabolic disturbances in children. J </a:t>
            </a:r>
            <a:r>
              <a:rPr lang="en-US" sz="1100" dirty="0" err="1" smtClean="0"/>
              <a:t>Pediatr</a:t>
            </a:r>
            <a:r>
              <a:rPr lang="en-US" sz="1100" dirty="0" smtClean="0"/>
              <a:t> </a:t>
            </a:r>
            <a:r>
              <a:rPr lang="en-US" sz="1100" dirty="0" err="1" smtClean="0"/>
              <a:t>Urol</a:t>
            </a:r>
            <a:r>
              <a:rPr lang="en-US" sz="1100" dirty="0" smtClean="0"/>
              <a:t>, 2014. 10: 130.</a:t>
            </a:r>
            <a:r>
              <a:rPr lang="uk-UA" sz="1100" dirty="0" smtClean="0"/>
              <a:t> </a:t>
            </a:r>
            <a:r>
              <a:rPr lang="en-US" sz="1100" dirty="0" smtClean="0">
                <a:hlinkClick r:id="rId3"/>
              </a:rPr>
              <a:t>https://pubmed.ncbi.nlm.nih.gov/23953243</a:t>
            </a:r>
            <a:r>
              <a:rPr lang="uk-UA" sz="1100" dirty="0" smtClean="0"/>
              <a:t> ,</a:t>
            </a:r>
            <a:r>
              <a:rPr lang="en-US" sz="1100" dirty="0" smtClean="0"/>
              <a:t> </a:t>
            </a:r>
            <a:r>
              <a:rPr lang="en-US" sz="1100" dirty="0" err="1" smtClean="0"/>
              <a:t>Rellum</a:t>
            </a:r>
            <a:r>
              <a:rPr lang="en-US" sz="1100" dirty="0" smtClean="0"/>
              <a:t>, D.M., et al. Pediatric urolithiasis in a non-endemic country: a single center experience from The Netherlands. J </a:t>
            </a:r>
            <a:r>
              <a:rPr lang="en-US" sz="1100" dirty="0" err="1" smtClean="0"/>
              <a:t>Pediatr</a:t>
            </a:r>
            <a:r>
              <a:rPr lang="en-US" sz="1100" dirty="0" smtClean="0"/>
              <a:t> </a:t>
            </a:r>
            <a:r>
              <a:rPr lang="en-US" sz="1100" dirty="0" err="1" smtClean="0"/>
              <a:t>Urol</a:t>
            </a:r>
            <a:r>
              <a:rPr lang="en-US" sz="1100" dirty="0" smtClean="0"/>
              <a:t>, 2014. 10: 155.</a:t>
            </a:r>
            <a:r>
              <a:rPr lang="uk-UA" sz="1100" dirty="0" smtClean="0"/>
              <a:t> </a:t>
            </a:r>
            <a:r>
              <a:rPr lang="en-US" sz="1100" dirty="0" smtClean="0">
                <a:hlinkClick r:id="rId4"/>
              </a:rPr>
              <a:t>https://pubmed.ncbi.nlm.nih.gov/23981680</a:t>
            </a:r>
            <a:r>
              <a:rPr lang="uk-UA" sz="1100" dirty="0" smtClean="0"/>
              <a:t> </a:t>
            </a:r>
            <a:r>
              <a:rPr lang="uk-UA" sz="1600" dirty="0" smtClean="0"/>
              <a:t>]. За утворення таких каменів відповідають бактерії, здатні виробляти фермент уреазу (</a:t>
            </a:r>
            <a:r>
              <a:rPr lang="de-DE" sz="1600" dirty="0" smtClean="0"/>
              <a:t>Proteus, </a:t>
            </a:r>
            <a:r>
              <a:rPr lang="de-DE" sz="1600" dirty="0" err="1" smtClean="0"/>
              <a:t>Klebsiella</a:t>
            </a:r>
            <a:r>
              <a:rPr lang="de-DE" sz="1600" dirty="0" smtClean="0"/>
              <a:t>, </a:t>
            </a:r>
            <a:r>
              <a:rPr lang="de-DE" sz="1600" dirty="0" err="1" smtClean="0"/>
              <a:t>Pseudomonas</a:t>
            </a:r>
            <a:r>
              <a:rPr lang="de-DE" sz="1600" dirty="0" smtClean="0"/>
              <a:t>).</a:t>
            </a:r>
          </a:p>
          <a:p>
            <a:endParaRPr lang="de-DE" sz="1600" dirty="0" smtClean="0"/>
          </a:p>
          <a:p>
            <a:pPr algn="just"/>
            <a:r>
              <a:rPr lang="uk-UA" sz="1600" dirty="0" smtClean="0"/>
              <a:t>Уреаза перетворює сечовину в аміак і бікарбонат, підлужуючи сечу і далі перетворюючи бікарбонат на карбонат. У лужному середовищі утворюються потрійні фосфати, що в кінцевому підсумку призводить до перенасиченого середовища фосфату магнію-амонію та карбонатного апатиту, що в свою чергу призводить до утворення каменів.</a:t>
            </a:r>
          </a:p>
          <a:p>
            <a:endParaRPr lang="uk-UA" sz="1600" dirty="0" smtClean="0"/>
          </a:p>
          <a:p>
            <a:pPr algn="just"/>
            <a:r>
              <a:rPr lang="uk-UA" sz="1600" dirty="0" smtClean="0"/>
              <a:t>На додаток до видалення бактерій, видалення каменів має важливе значення для лікування, оскільки </a:t>
            </a:r>
            <a:r>
              <a:rPr lang="uk-UA" sz="1600" dirty="0" err="1" smtClean="0"/>
              <a:t>камені</a:t>
            </a:r>
            <a:r>
              <a:rPr lang="uk-UA" sz="1600" dirty="0" smtClean="0"/>
              <a:t> містять інфекцію, а лікування антибіотиками не буде ефективним. Слід розглянути питання про дослідження будь-якої вродженої проблеми, яка викликає застій та інфекцію. Аномалії сечостатевих шляхів сприяють утворенню таких каменів.</a:t>
            </a:r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41780809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/>
              <a:t>Діагностична </a:t>
            </a:r>
            <a:r>
              <a:rPr lang="uk-UA" dirty="0" smtClean="0"/>
              <a:t>оцінка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uk-UA" dirty="0" smtClean="0"/>
              <a:t>Симптоматика, </a:t>
            </a:r>
            <a:r>
              <a:rPr lang="uk-UA" dirty="0"/>
              <a:t>як правило, залежить від </a:t>
            </a:r>
            <a:r>
              <a:rPr lang="uk-UA" dirty="0" smtClean="0"/>
              <a:t>віку; </a:t>
            </a:r>
            <a:r>
              <a:rPr lang="uk-UA" dirty="0"/>
              <a:t>такі симптоми, як біль у боці та гематурія, частіше зустрічаються у дітей старшого віку. Неспецифічні симптоми (наприклад, дратівливість, блювота) поширені у дуже маленьких дітей. Гематурія, </a:t>
            </a:r>
            <a:r>
              <a:rPr lang="uk-UA" dirty="0" smtClean="0"/>
              <a:t>яка відмічається візуально та </a:t>
            </a:r>
            <a:r>
              <a:rPr lang="uk-UA" dirty="0"/>
              <a:t>виникає з болем </a:t>
            </a:r>
            <a:r>
              <a:rPr lang="uk-UA" dirty="0" smtClean="0"/>
              <a:t>(або </a:t>
            </a:r>
            <a:r>
              <a:rPr lang="uk-UA" dirty="0"/>
              <a:t>без </a:t>
            </a:r>
            <a:r>
              <a:rPr lang="uk-UA" dirty="0" smtClean="0"/>
              <a:t>нього), </a:t>
            </a:r>
            <a:r>
              <a:rPr lang="uk-UA" dirty="0"/>
              <a:t>рідше зустрічається у дітей. Однак </a:t>
            </a:r>
            <a:r>
              <a:rPr lang="uk-UA" dirty="0" smtClean="0"/>
              <a:t>прихована </a:t>
            </a:r>
            <a:r>
              <a:rPr lang="uk-UA" dirty="0"/>
              <a:t>гематурія може бути єдиним показником і частіше зустрічається у дітей. У деяких випадках інфекція сечовивідних шляхів може бути єдиною знахідкою, яка веде до рентгенологічного дослідження, під час якого визначається камінь </a:t>
            </a:r>
            <a:r>
              <a:rPr lang="uk-UA" dirty="0" smtClean="0"/>
              <a:t>[</a:t>
            </a:r>
            <a:r>
              <a:rPr lang="en-US" sz="1400" dirty="0" err="1"/>
              <a:t>Bove</a:t>
            </a:r>
            <a:r>
              <a:rPr lang="en-US" sz="1400" dirty="0"/>
              <a:t>, P., et al. Reexamining the value of hematuria testing in patients with acute flank pain. J </a:t>
            </a:r>
            <a:r>
              <a:rPr lang="en-US" sz="1400" dirty="0" err="1"/>
              <a:t>Urol</a:t>
            </a:r>
            <a:r>
              <a:rPr lang="en-US" sz="1400" dirty="0"/>
              <a:t>, 1999. 162: 685</a:t>
            </a:r>
            <a:r>
              <a:rPr lang="en-US" sz="1400" dirty="0" smtClean="0"/>
              <a:t>.</a:t>
            </a:r>
            <a:r>
              <a:rPr lang="uk-UA" sz="1400" dirty="0" smtClean="0"/>
              <a:t> </a:t>
            </a:r>
            <a:r>
              <a:rPr lang="en-US" sz="1400" dirty="0" smtClean="0">
                <a:hlinkClick r:id="rId2"/>
              </a:rPr>
              <a:t>https</a:t>
            </a:r>
            <a:r>
              <a:rPr lang="en-US" sz="1400" dirty="0">
                <a:hlinkClick r:id="rId2"/>
              </a:rPr>
              <a:t>://</a:t>
            </a:r>
            <a:r>
              <a:rPr lang="en-US" sz="1400" dirty="0" smtClean="0">
                <a:hlinkClick r:id="rId2"/>
              </a:rPr>
              <a:t>pubmed.ncbi.nlm.nih.gov/10458342</a:t>
            </a:r>
            <a:r>
              <a:rPr lang="uk-UA" sz="1400" dirty="0" smtClean="0"/>
              <a:t> ,</a:t>
            </a:r>
            <a:r>
              <a:rPr lang="en-US" sz="1400" dirty="0"/>
              <a:t> Sternberg, K., et al. Pediatric stone disease: an evolving experience. J </a:t>
            </a:r>
            <a:r>
              <a:rPr lang="en-US" sz="1400" dirty="0" err="1"/>
              <a:t>Urol</a:t>
            </a:r>
            <a:r>
              <a:rPr lang="en-US" sz="1400" dirty="0"/>
              <a:t>, 2005. 174: 1711</a:t>
            </a:r>
            <a:r>
              <a:rPr lang="en-US" sz="1400" dirty="0" smtClean="0"/>
              <a:t>.</a:t>
            </a:r>
            <a:r>
              <a:rPr lang="uk-UA" sz="1400" dirty="0" smtClean="0"/>
              <a:t> </a:t>
            </a:r>
            <a:r>
              <a:rPr lang="en-US" sz="1400" dirty="0" smtClean="0">
                <a:hlinkClick r:id="rId3"/>
              </a:rPr>
              <a:t>https</a:t>
            </a:r>
            <a:r>
              <a:rPr lang="en-US" sz="1400" dirty="0">
                <a:hlinkClick r:id="rId3"/>
              </a:rPr>
              <a:t>://</a:t>
            </a:r>
            <a:r>
              <a:rPr lang="en-US" sz="1400" dirty="0" smtClean="0">
                <a:hlinkClick r:id="rId3"/>
              </a:rPr>
              <a:t>pubmed.ncbi.nlm.nih.gov/16148688</a:t>
            </a:r>
            <a:r>
              <a:rPr lang="uk-UA" sz="1400" dirty="0" smtClean="0"/>
              <a:t> </a:t>
            </a:r>
            <a:r>
              <a:rPr lang="uk-UA" dirty="0" smtClean="0"/>
              <a:t>].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829205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692696"/>
            <a:ext cx="8712968" cy="5688632"/>
          </a:xfrm>
        </p:spPr>
        <p:txBody>
          <a:bodyPr>
            <a:noAutofit/>
          </a:bodyPr>
          <a:lstStyle/>
          <a:p>
            <a:pPr algn="just"/>
            <a:r>
              <a:rPr lang="uk-UA" sz="1800" i="1" dirty="0" smtClean="0"/>
              <a:t>Візуалізація</a:t>
            </a:r>
            <a:endParaRPr lang="uk-UA" sz="1800" i="1" dirty="0"/>
          </a:p>
          <a:p>
            <a:pPr algn="just"/>
            <a:r>
              <a:rPr lang="uk-UA" sz="1800" dirty="0"/>
              <a:t>Як правило, </a:t>
            </a:r>
            <a:r>
              <a:rPr lang="uk-UA" sz="1800" dirty="0" smtClean="0"/>
              <a:t>УЗД </a:t>
            </a:r>
            <a:r>
              <a:rPr lang="uk-UA" sz="1800" dirty="0"/>
              <a:t>слід використовувати як перший </a:t>
            </a:r>
            <a:r>
              <a:rPr lang="uk-UA" sz="1800" dirty="0" smtClean="0"/>
              <a:t>метод. </a:t>
            </a:r>
            <a:r>
              <a:rPr lang="uk-UA" sz="1800" dirty="0"/>
              <a:t>УЗД нирок дуже </a:t>
            </a:r>
            <a:r>
              <a:rPr lang="uk-UA" sz="1800" dirty="0" smtClean="0"/>
              <a:t>ефективне </a:t>
            </a:r>
            <a:r>
              <a:rPr lang="uk-UA" sz="1800" dirty="0"/>
              <a:t>для виявлення каменів у нирках. Багато </a:t>
            </a:r>
            <a:r>
              <a:rPr lang="uk-UA" sz="1800" dirty="0" err="1"/>
              <a:t>рентгеноконтрастних</a:t>
            </a:r>
            <a:r>
              <a:rPr lang="uk-UA" sz="1800" dirty="0"/>
              <a:t> каменів можна визначити за допомогою простого </a:t>
            </a:r>
            <a:r>
              <a:rPr lang="uk-UA" sz="1800" dirty="0" smtClean="0"/>
              <a:t>рентгенівського дослідження </a:t>
            </a:r>
            <a:r>
              <a:rPr lang="uk-UA" sz="1800" dirty="0"/>
              <a:t>черевної </a:t>
            </a:r>
            <a:r>
              <a:rPr lang="uk-UA" sz="1800" dirty="0" smtClean="0"/>
              <a:t>порожнини (оглядова </a:t>
            </a:r>
            <a:r>
              <a:rPr lang="uk-UA" sz="1800" dirty="0" err="1" smtClean="0"/>
              <a:t>урографія</a:t>
            </a:r>
            <a:r>
              <a:rPr lang="uk-UA" sz="1800" dirty="0" smtClean="0"/>
              <a:t>). </a:t>
            </a:r>
            <a:r>
              <a:rPr lang="uk-UA" sz="1800" dirty="0"/>
              <a:t>Найбільш чутливим тестом для виявлення каменів у сечовидільній системі (особливо для каменів у сечоводі) є </a:t>
            </a:r>
            <a:r>
              <a:rPr lang="uk-UA" sz="1800" dirty="0" smtClean="0"/>
              <a:t>неконтрастна спіральна комп'ютерна томографія. Вона безпечна </a:t>
            </a:r>
            <a:r>
              <a:rPr lang="uk-UA" sz="1800" dirty="0"/>
              <a:t>і </a:t>
            </a:r>
            <a:r>
              <a:rPr lang="uk-UA" sz="1800" dirty="0" smtClean="0"/>
              <a:t>швидка, </a:t>
            </a:r>
            <a:r>
              <a:rPr lang="uk-UA" sz="1800" dirty="0"/>
              <a:t>з чутливістю 97% і специфічністю 96% </a:t>
            </a:r>
            <a:r>
              <a:rPr lang="uk-UA" sz="1600" dirty="0" smtClean="0"/>
              <a:t>[</a:t>
            </a:r>
            <a:r>
              <a:rPr lang="de-DE" sz="1100" dirty="0" err="1"/>
              <a:t>Memarsadeghi</a:t>
            </a:r>
            <a:r>
              <a:rPr lang="de-DE" sz="1100" dirty="0"/>
              <a:t>, M., et al. </a:t>
            </a:r>
            <a:r>
              <a:rPr lang="de-DE" sz="1100" dirty="0" err="1"/>
              <a:t>Unenhanced</a:t>
            </a:r>
            <a:r>
              <a:rPr lang="de-DE" sz="1100" dirty="0"/>
              <a:t> multi-</a:t>
            </a:r>
            <a:r>
              <a:rPr lang="de-DE" sz="1100" dirty="0" err="1"/>
              <a:t>detector</a:t>
            </a:r>
            <a:r>
              <a:rPr lang="de-DE" sz="1100" dirty="0"/>
              <a:t> </a:t>
            </a:r>
            <a:r>
              <a:rPr lang="de-DE" sz="1100" dirty="0" err="1"/>
              <a:t>row</a:t>
            </a:r>
            <a:r>
              <a:rPr lang="de-DE" sz="1100" dirty="0"/>
              <a:t> CT in </a:t>
            </a:r>
            <a:r>
              <a:rPr lang="de-DE" sz="1100" dirty="0" err="1"/>
              <a:t>patients</a:t>
            </a:r>
            <a:r>
              <a:rPr lang="de-DE" sz="1100" dirty="0"/>
              <a:t> </a:t>
            </a:r>
            <a:r>
              <a:rPr lang="de-DE" sz="1100" dirty="0" err="1"/>
              <a:t>suspected</a:t>
            </a:r>
            <a:r>
              <a:rPr lang="de-DE" sz="1100" dirty="0"/>
              <a:t> </a:t>
            </a:r>
            <a:r>
              <a:rPr lang="de-DE" sz="1100" dirty="0" err="1"/>
              <a:t>of</a:t>
            </a:r>
            <a:r>
              <a:rPr lang="de-DE" sz="1100" dirty="0"/>
              <a:t> </a:t>
            </a:r>
            <a:r>
              <a:rPr lang="de-DE" sz="1100" dirty="0" err="1"/>
              <a:t>having</a:t>
            </a:r>
            <a:r>
              <a:rPr lang="de-DE" sz="1100" dirty="0"/>
              <a:t> </a:t>
            </a:r>
            <a:r>
              <a:rPr lang="de-DE" sz="1100" dirty="0" err="1"/>
              <a:t>urinary</a:t>
            </a:r>
            <a:r>
              <a:rPr lang="de-DE" sz="1100" dirty="0"/>
              <a:t> </a:t>
            </a:r>
            <a:r>
              <a:rPr lang="de-DE" sz="1100" dirty="0" err="1"/>
              <a:t>stone</a:t>
            </a:r>
            <a:r>
              <a:rPr lang="de-DE" sz="1100" dirty="0"/>
              <a:t> </a:t>
            </a:r>
            <a:r>
              <a:rPr lang="de-DE" sz="1100" dirty="0" err="1"/>
              <a:t>disease</a:t>
            </a:r>
            <a:r>
              <a:rPr lang="de-DE" sz="1100" dirty="0"/>
              <a:t>: </a:t>
            </a:r>
            <a:r>
              <a:rPr lang="de-DE" sz="1100" dirty="0" err="1"/>
              <a:t>effect</a:t>
            </a:r>
            <a:r>
              <a:rPr lang="de-DE" sz="1100" dirty="0"/>
              <a:t> </a:t>
            </a:r>
            <a:r>
              <a:rPr lang="de-DE" sz="1100" dirty="0" err="1"/>
              <a:t>of</a:t>
            </a:r>
            <a:r>
              <a:rPr lang="de-DE" sz="1100" dirty="0"/>
              <a:t> </a:t>
            </a:r>
            <a:r>
              <a:rPr lang="de-DE" sz="1100" dirty="0" err="1"/>
              <a:t>section</a:t>
            </a:r>
            <a:r>
              <a:rPr lang="de-DE" sz="1100" dirty="0"/>
              <a:t> </a:t>
            </a:r>
            <a:r>
              <a:rPr lang="de-DE" sz="1100" dirty="0" err="1"/>
              <a:t>width</a:t>
            </a:r>
            <a:r>
              <a:rPr lang="de-DE" sz="1100" dirty="0"/>
              <a:t> on </a:t>
            </a:r>
            <a:r>
              <a:rPr lang="de-DE" sz="1100" dirty="0" err="1"/>
              <a:t>diagnosis</a:t>
            </a:r>
            <a:r>
              <a:rPr lang="de-DE" sz="1100" dirty="0"/>
              <a:t>. </a:t>
            </a:r>
            <a:r>
              <a:rPr lang="de-DE" sz="1100" dirty="0" err="1"/>
              <a:t>Radiology</a:t>
            </a:r>
            <a:r>
              <a:rPr lang="de-DE" sz="1100" dirty="0"/>
              <a:t>, 2005. 235: 530</a:t>
            </a:r>
            <a:r>
              <a:rPr lang="de-DE" sz="1100" dirty="0" smtClean="0"/>
              <a:t>.</a:t>
            </a:r>
            <a:r>
              <a:rPr lang="uk-UA" sz="1100" dirty="0" smtClean="0"/>
              <a:t> </a:t>
            </a:r>
            <a:r>
              <a:rPr lang="de-DE" sz="1100" dirty="0" smtClean="0">
                <a:hlinkClick r:id="rId2"/>
              </a:rPr>
              <a:t>https</a:t>
            </a:r>
            <a:r>
              <a:rPr lang="de-DE" sz="1100" dirty="0">
                <a:hlinkClick r:id="rId2"/>
              </a:rPr>
              <a:t>://</a:t>
            </a:r>
            <a:r>
              <a:rPr lang="de-DE" sz="1100" dirty="0" smtClean="0">
                <a:hlinkClick r:id="rId2"/>
              </a:rPr>
              <a:t>pubmed.ncbi.nlm.nih.gov/15758192</a:t>
            </a:r>
            <a:r>
              <a:rPr lang="uk-UA" sz="1100" dirty="0" smtClean="0"/>
              <a:t> ; </a:t>
            </a:r>
            <a:r>
              <a:rPr lang="de-DE" sz="1100" dirty="0" err="1" smtClean="0"/>
              <a:t>Oner</a:t>
            </a:r>
            <a:r>
              <a:rPr lang="de-DE" sz="1100" dirty="0"/>
              <a:t>, S., et al. </a:t>
            </a:r>
            <a:r>
              <a:rPr lang="de-DE" sz="1100" dirty="0" err="1"/>
              <a:t>Comparison</a:t>
            </a:r>
            <a:r>
              <a:rPr lang="de-DE" sz="1100" dirty="0"/>
              <a:t> </a:t>
            </a:r>
            <a:r>
              <a:rPr lang="de-DE" sz="1100" dirty="0" err="1"/>
              <a:t>of</a:t>
            </a:r>
            <a:r>
              <a:rPr lang="de-DE" sz="1100" dirty="0"/>
              <a:t> spiral CT </a:t>
            </a:r>
            <a:r>
              <a:rPr lang="de-DE" sz="1100" dirty="0" err="1"/>
              <a:t>and</a:t>
            </a:r>
            <a:r>
              <a:rPr lang="de-DE" sz="1100" dirty="0"/>
              <a:t> US in </a:t>
            </a:r>
            <a:r>
              <a:rPr lang="de-DE" sz="1100" dirty="0" err="1"/>
              <a:t>the</a:t>
            </a:r>
            <a:r>
              <a:rPr lang="de-DE" sz="1100" dirty="0"/>
              <a:t> </a:t>
            </a:r>
            <a:r>
              <a:rPr lang="de-DE" sz="1100" dirty="0" err="1"/>
              <a:t>evaluation</a:t>
            </a:r>
            <a:r>
              <a:rPr lang="de-DE" sz="1100" dirty="0"/>
              <a:t> </a:t>
            </a:r>
            <a:r>
              <a:rPr lang="de-DE" sz="1100" dirty="0" err="1"/>
              <a:t>of</a:t>
            </a:r>
            <a:r>
              <a:rPr lang="de-DE" sz="1100" dirty="0"/>
              <a:t> </a:t>
            </a:r>
            <a:r>
              <a:rPr lang="de-DE" sz="1100" dirty="0" err="1"/>
              <a:t>pediatric</a:t>
            </a:r>
            <a:r>
              <a:rPr lang="de-DE" sz="1100" dirty="0"/>
              <a:t> </a:t>
            </a:r>
            <a:r>
              <a:rPr lang="de-DE" sz="1100" dirty="0" err="1"/>
              <a:t>urolithiasis</a:t>
            </a:r>
            <a:r>
              <a:rPr lang="de-DE" sz="1100" dirty="0"/>
              <a:t>. </a:t>
            </a:r>
            <a:r>
              <a:rPr lang="de-DE" sz="1100" dirty="0" err="1"/>
              <a:t>Jbr-btr</a:t>
            </a:r>
            <a:r>
              <a:rPr lang="de-DE" sz="1100" dirty="0"/>
              <a:t>, 2004. 87: 219</a:t>
            </a:r>
            <a:r>
              <a:rPr lang="de-DE" sz="1100" dirty="0" smtClean="0"/>
              <a:t>.</a:t>
            </a:r>
            <a:r>
              <a:rPr lang="uk-UA" sz="1100" dirty="0" smtClean="0"/>
              <a:t> </a:t>
            </a:r>
            <a:r>
              <a:rPr lang="de-DE" sz="1100" dirty="0" smtClean="0">
                <a:hlinkClick r:id="rId3"/>
              </a:rPr>
              <a:t>https</a:t>
            </a:r>
            <a:r>
              <a:rPr lang="de-DE" sz="1100" dirty="0">
                <a:hlinkClick r:id="rId3"/>
              </a:rPr>
              <a:t>://</a:t>
            </a:r>
            <a:r>
              <a:rPr lang="de-DE" sz="1100" dirty="0" smtClean="0">
                <a:hlinkClick r:id="rId3"/>
              </a:rPr>
              <a:t>pubmed.ncbi.nlm.nih.gov/15587558</a:t>
            </a:r>
            <a:r>
              <a:rPr lang="uk-UA" sz="1100" dirty="0" smtClean="0"/>
              <a:t> ; </a:t>
            </a:r>
            <a:r>
              <a:rPr lang="de-DE" sz="1100" dirty="0" err="1" smtClean="0"/>
              <a:t>Strouse</a:t>
            </a:r>
            <a:r>
              <a:rPr lang="de-DE" sz="1100" dirty="0"/>
              <a:t>, P.J., et al. Non-</a:t>
            </a:r>
            <a:r>
              <a:rPr lang="de-DE" sz="1100" dirty="0" err="1"/>
              <a:t>contrast</a:t>
            </a:r>
            <a:r>
              <a:rPr lang="de-DE" sz="1100" dirty="0"/>
              <a:t> </a:t>
            </a:r>
            <a:r>
              <a:rPr lang="de-DE" sz="1100" dirty="0" err="1"/>
              <a:t>thin-section</a:t>
            </a:r>
            <a:r>
              <a:rPr lang="de-DE" sz="1100" dirty="0"/>
              <a:t> </a:t>
            </a:r>
            <a:r>
              <a:rPr lang="de-DE" sz="1100" dirty="0" err="1"/>
              <a:t>helical</a:t>
            </a:r>
            <a:r>
              <a:rPr lang="de-DE" sz="1100" dirty="0"/>
              <a:t> CT </a:t>
            </a:r>
            <a:r>
              <a:rPr lang="de-DE" sz="1100" dirty="0" err="1"/>
              <a:t>of</a:t>
            </a:r>
            <a:r>
              <a:rPr lang="de-DE" sz="1100" dirty="0"/>
              <a:t> </a:t>
            </a:r>
            <a:r>
              <a:rPr lang="de-DE" sz="1100" dirty="0" err="1"/>
              <a:t>urinary</a:t>
            </a:r>
            <a:r>
              <a:rPr lang="de-DE" sz="1100" dirty="0"/>
              <a:t> </a:t>
            </a:r>
            <a:r>
              <a:rPr lang="de-DE" sz="1100" dirty="0" err="1"/>
              <a:t>tract</a:t>
            </a:r>
            <a:r>
              <a:rPr lang="de-DE" sz="1100" dirty="0"/>
              <a:t> </a:t>
            </a:r>
            <a:r>
              <a:rPr lang="de-DE" sz="1100" dirty="0" err="1"/>
              <a:t>calculi</a:t>
            </a:r>
            <a:r>
              <a:rPr lang="de-DE" sz="1100" dirty="0"/>
              <a:t> in </a:t>
            </a:r>
            <a:r>
              <a:rPr lang="de-DE" sz="1100" dirty="0" err="1"/>
              <a:t>children</a:t>
            </a:r>
            <a:r>
              <a:rPr lang="de-DE" sz="1100" dirty="0"/>
              <a:t>. </a:t>
            </a:r>
            <a:r>
              <a:rPr lang="de-DE" sz="1100" dirty="0" err="1"/>
              <a:t>Pediatr</a:t>
            </a:r>
            <a:r>
              <a:rPr lang="de-DE" sz="1100" dirty="0"/>
              <a:t> </a:t>
            </a:r>
            <a:r>
              <a:rPr lang="de-DE" sz="1100" dirty="0" err="1"/>
              <a:t>Radiol</a:t>
            </a:r>
            <a:r>
              <a:rPr lang="de-DE" sz="1100" dirty="0"/>
              <a:t>, 2002. 32: </a:t>
            </a:r>
            <a:r>
              <a:rPr lang="de-DE" sz="1100" dirty="0" smtClean="0"/>
              <a:t>326.</a:t>
            </a:r>
            <a:r>
              <a:rPr lang="uk-UA" sz="1100" dirty="0" smtClean="0"/>
              <a:t> </a:t>
            </a:r>
            <a:r>
              <a:rPr lang="de-DE" sz="1100" dirty="0" smtClean="0">
                <a:hlinkClick r:id="rId4"/>
              </a:rPr>
              <a:t>https</a:t>
            </a:r>
            <a:r>
              <a:rPr lang="de-DE" sz="1100" dirty="0">
                <a:hlinkClick r:id="rId4"/>
              </a:rPr>
              <a:t>://</a:t>
            </a:r>
            <a:r>
              <a:rPr lang="de-DE" sz="1100" dirty="0" smtClean="0">
                <a:hlinkClick r:id="rId4"/>
              </a:rPr>
              <a:t>pubmed.ncbi.nlm.nih.gov/11956719</a:t>
            </a:r>
            <a:r>
              <a:rPr lang="uk-UA" sz="1600" dirty="0" smtClean="0"/>
              <a:t> ] </a:t>
            </a:r>
            <a:r>
              <a:rPr lang="uk-UA" sz="1800" dirty="0" smtClean="0"/>
              <a:t>(рівень доказовості: </a:t>
            </a:r>
            <a:r>
              <a:rPr lang="uk-UA" sz="1800" dirty="0"/>
              <a:t>2). Незважаючи на </a:t>
            </a:r>
            <a:r>
              <a:rPr lang="uk-UA" sz="1800" dirty="0" smtClean="0"/>
              <a:t>її </a:t>
            </a:r>
            <a:r>
              <a:rPr lang="uk-UA" sz="1800" dirty="0"/>
              <a:t>високу діагностичну точність, через потенційну радіаційну небезпеку, </a:t>
            </a:r>
            <a:r>
              <a:rPr lang="uk-UA" sz="1800" dirty="0" smtClean="0"/>
              <a:t>її </a:t>
            </a:r>
            <a:r>
              <a:rPr lang="uk-UA" sz="1800" dirty="0"/>
              <a:t>використання слід зарезервувати для випадків з </a:t>
            </a:r>
            <a:r>
              <a:rPr lang="uk-UA" sz="1800" dirty="0" smtClean="0"/>
              <a:t>неінформативним </a:t>
            </a:r>
            <a:r>
              <a:rPr lang="uk-UA" sz="1800" dirty="0"/>
              <a:t>УЗД та/або </a:t>
            </a:r>
            <a:r>
              <a:rPr lang="uk-UA" sz="1800" dirty="0" smtClean="0"/>
              <a:t>оглядовою </a:t>
            </a:r>
            <a:r>
              <a:rPr lang="uk-UA" sz="1800" dirty="0" err="1" smtClean="0"/>
              <a:t>урографією</a:t>
            </a:r>
            <a:r>
              <a:rPr lang="uk-UA" sz="1800" dirty="0" smtClean="0"/>
              <a:t>. Також розроблені </a:t>
            </a:r>
            <a:r>
              <a:rPr lang="uk-UA" sz="1800" dirty="0" err="1" smtClean="0"/>
              <a:t>низькодозні</a:t>
            </a:r>
            <a:r>
              <a:rPr lang="uk-UA" sz="1800" dirty="0" smtClean="0"/>
              <a:t> протоколи з </a:t>
            </a:r>
            <a:r>
              <a:rPr lang="uk-UA" sz="1800" dirty="0"/>
              <a:t>належною якістю зображення з метою зниження дози опромінення </a:t>
            </a:r>
            <a:r>
              <a:rPr lang="uk-UA" sz="1600" dirty="0" smtClean="0"/>
              <a:t>[</a:t>
            </a:r>
            <a:r>
              <a:rPr lang="en-US" sz="1100" dirty="0"/>
              <a:t>Kwon, J.K., et al. Usefulness of low-dose </a:t>
            </a:r>
            <a:r>
              <a:rPr lang="en-US" sz="1100" dirty="0" err="1"/>
              <a:t>nonenhanced</a:t>
            </a:r>
            <a:r>
              <a:rPr lang="en-US" sz="1100" dirty="0"/>
              <a:t> computed tomography with iterative reconstruction for evaluation of urolithiasis: diagnostic performance and agreement between the urologist and the radiologist. Urology, 2015. 85: 531</a:t>
            </a:r>
            <a:r>
              <a:rPr lang="en-US" sz="1100" dirty="0" smtClean="0"/>
              <a:t>.</a:t>
            </a:r>
            <a:r>
              <a:rPr lang="uk-UA" sz="1100" dirty="0" smtClean="0"/>
              <a:t> </a:t>
            </a:r>
            <a:r>
              <a:rPr lang="en-US" sz="1100" dirty="0" smtClean="0">
                <a:hlinkClick r:id="rId5"/>
              </a:rPr>
              <a:t>https</a:t>
            </a:r>
            <a:r>
              <a:rPr lang="en-US" sz="1100" dirty="0">
                <a:hlinkClick r:id="rId5"/>
              </a:rPr>
              <a:t>://</a:t>
            </a:r>
            <a:r>
              <a:rPr lang="en-US" sz="1100" dirty="0" smtClean="0">
                <a:hlinkClick r:id="rId5"/>
              </a:rPr>
              <a:t>pubmed.ncbi.nlm.nih.gov/25733262</a:t>
            </a:r>
            <a:r>
              <a:rPr lang="uk-UA" sz="1600" dirty="0" smtClean="0"/>
              <a:t> ]. </a:t>
            </a:r>
            <a:r>
              <a:rPr lang="uk-UA" sz="1800" dirty="0"/>
              <a:t>Внутрішньовенна пієлографія </a:t>
            </a:r>
            <a:r>
              <a:rPr lang="uk-UA" sz="1800" dirty="0" smtClean="0"/>
              <a:t>(екскреторна </a:t>
            </a:r>
            <a:r>
              <a:rPr lang="uk-UA" sz="1800" dirty="0" err="1" smtClean="0"/>
              <a:t>урографія</a:t>
            </a:r>
            <a:r>
              <a:rPr lang="uk-UA" sz="1800" dirty="0" smtClean="0"/>
              <a:t>) </a:t>
            </a:r>
            <a:r>
              <a:rPr lang="uk-UA" sz="1800" dirty="0"/>
              <a:t>у </a:t>
            </a:r>
            <a:r>
              <a:rPr lang="uk-UA" sz="1800" dirty="0" smtClean="0"/>
              <a:t>дітей використовується </a:t>
            </a:r>
            <a:r>
              <a:rPr lang="uk-UA" sz="1800" dirty="0" err="1" smtClean="0"/>
              <a:t>рідко</a:t>
            </a:r>
            <a:r>
              <a:rPr lang="uk-UA" sz="1800" dirty="0" smtClean="0"/>
              <a:t>, </a:t>
            </a:r>
            <a:r>
              <a:rPr lang="uk-UA" sz="1800" dirty="0"/>
              <a:t>але може знадобитися для визначення анатомії чашечки перед </a:t>
            </a:r>
            <a:r>
              <a:rPr lang="uk-UA" sz="1800" dirty="0" err="1"/>
              <a:t>черезшкірною</a:t>
            </a:r>
            <a:r>
              <a:rPr lang="uk-UA" sz="1800" dirty="0"/>
              <a:t> або відкритою операцією.</a:t>
            </a:r>
          </a:p>
        </p:txBody>
      </p:sp>
    </p:spTree>
    <p:extLst>
      <p:ext uri="{BB962C8B-B14F-4D97-AF65-F5344CB8AC3E}">
        <p14:creationId xmlns:p14="http://schemas.microsoft.com/office/powerpoint/2010/main" val="33457582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548680"/>
            <a:ext cx="8435280" cy="6120680"/>
          </a:xfrm>
        </p:spPr>
        <p:txBody>
          <a:bodyPr>
            <a:noAutofit/>
          </a:bodyPr>
          <a:lstStyle/>
          <a:p>
            <a:r>
              <a:rPr lang="uk-UA" sz="1400" i="1" dirty="0"/>
              <a:t>Оцінка метаболізму</a:t>
            </a:r>
          </a:p>
          <a:p>
            <a:pPr algn="just"/>
            <a:r>
              <a:rPr lang="uk-UA" sz="1400" dirty="0"/>
              <a:t>Через </a:t>
            </a:r>
            <a:r>
              <a:rPr lang="uk-UA" sz="1400" dirty="0" smtClean="0"/>
              <a:t>значну кількість сприятливих </a:t>
            </a:r>
            <a:r>
              <a:rPr lang="uk-UA" sz="1400" dirty="0"/>
              <a:t>до СКХ у дітей </a:t>
            </a:r>
            <a:r>
              <a:rPr lang="uk-UA" sz="1400" dirty="0" smtClean="0"/>
              <a:t>факторів та </a:t>
            </a:r>
            <a:r>
              <a:rPr lang="uk-UA" sz="1400" dirty="0"/>
              <a:t>високу частоту рецидивів каменів, кожній дитині з сечовим </a:t>
            </a:r>
            <a:r>
              <a:rPr lang="uk-UA" sz="1400" dirty="0" err="1"/>
              <a:t>каменем</a:t>
            </a:r>
            <a:r>
              <a:rPr lang="uk-UA" sz="1400" dirty="0"/>
              <a:t> слід провести повну метаболічну оцінку </a:t>
            </a:r>
            <a:r>
              <a:rPr lang="uk-UA" sz="1400" dirty="0" smtClean="0"/>
              <a:t>[</a:t>
            </a:r>
            <a:r>
              <a:rPr lang="en-US" sz="1100" dirty="0" smtClean="0"/>
              <a:t>Straub</a:t>
            </a:r>
            <a:r>
              <a:rPr lang="en-US" sz="1100" dirty="0"/>
              <a:t>, M., et al. Diagnosis and </a:t>
            </a:r>
            <a:r>
              <a:rPr lang="en-US" sz="1100" dirty="0" err="1"/>
              <a:t>metaphylaxis</a:t>
            </a:r>
            <a:r>
              <a:rPr lang="en-US" sz="1100" dirty="0"/>
              <a:t> of stone disease. Consensus concept of the National Working Committee on Stone Disease for the upcoming German Urolithiasis Guideline. World J </a:t>
            </a:r>
            <a:r>
              <a:rPr lang="en-US" sz="1100" dirty="0" err="1"/>
              <a:t>Urol</a:t>
            </a:r>
            <a:r>
              <a:rPr lang="en-US" sz="1100" dirty="0"/>
              <a:t>, 2005. 23: 309</a:t>
            </a:r>
            <a:r>
              <a:rPr lang="en-US" sz="1100" dirty="0" smtClean="0"/>
              <a:t>.</a:t>
            </a:r>
            <a:r>
              <a:rPr lang="uk-UA" sz="1100" dirty="0" smtClean="0"/>
              <a:t> </a:t>
            </a:r>
            <a:r>
              <a:rPr lang="en-US" sz="1100" dirty="0" smtClean="0">
                <a:hlinkClick r:id="rId2"/>
              </a:rPr>
              <a:t>https</a:t>
            </a:r>
            <a:r>
              <a:rPr lang="en-US" sz="1100" dirty="0">
                <a:hlinkClick r:id="rId2"/>
              </a:rPr>
              <a:t>://</a:t>
            </a:r>
            <a:r>
              <a:rPr lang="en-US" sz="1100" dirty="0" smtClean="0">
                <a:hlinkClick r:id="rId2"/>
              </a:rPr>
              <a:t>pubmed.ncbi.nlm.nih.gov/16315051</a:t>
            </a:r>
            <a:r>
              <a:rPr lang="uk-UA" sz="1100" dirty="0" smtClean="0"/>
              <a:t> ,</a:t>
            </a:r>
            <a:r>
              <a:rPr lang="en-US" sz="1100" dirty="0"/>
              <a:t> </a:t>
            </a:r>
            <a:r>
              <a:rPr lang="en-US" sz="1100" dirty="0" err="1"/>
              <a:t>Tekin</a:t>
            </a:r>
            <a:r>
              <a:rPr lang="en-US" sz="1100" dirty="0"/>
              <a:t>, A., et al. </a:t>
            </a:r>
            <a:r>
              <a:rPr lang="en-US" sz="1100" dirty="0" err="1"/>
              <a:t>Cystine</a:t>
            </a:r>
            <a:r>
              <a:rPr lang="en-US" sz="1100" dirty="0"/>
              <a:t> calculi in children: the results of a metabolic evaluation and response to medical therapy. J </a:t>
            </a:r>
            <a:r>
              <a:rPr lang="en-US" sz="1100" dirty="0" err="1"/>
              <a:t>Urol</a:t>
            </a:r>
            <a:r>
              <a:rPr lang="en-US" sz="1100" dirty="0"/>
              <a:t>, 2001. 165: 2328</a:t>
            </a:r>
            <a:r>
              <a:rPr lang="en-US" sz="1100" dirty="0" smtClean="0"/>
              <a:t>.</a:t>
            </a:r>
            <a:r>
              <a:rPr lang="uk-UA" sz="1100" dirty="0" smtClean="0"/>
              <a:t> </a:t>
            </a:r>
            <a:r>
              <a:rPr lang="en-US" sz="1100" dirty="0" smtClean="0">
                <a:hlinkClick r:id="rId3"/>
              </a:rPr>
              <a:t>https</a:t>
            </a:r>
            <a:r>
              <a:rPr lang="en-US" sz="1100" dirty="0">
                <a:hlinkClick r:id="rId3"/>
              </a:rPr>
              <a:t>://</a:t>
            </a:r>
            <a:r>
              <a:rPr lang="en-US" sz="1100" dirty="0" smtClean="0">
                <a:hlinkClick r:id="rId3"/>
              </a:rPr>
              <a:t>pubmed.ncbi.nlm.nih.gov/11371943</a:t>
            </a:r>
            <a:r>
              <a:rPr lang="uk-UA" sz="1100" dirty="0" smtClean="0"/>
              <a:t> ,</a:t>
            </a:r>
            <a:r>
              <a:rPr lang="en-US" sz="1100" dirty="0"/>
              <a:t> </a:t>
            </a:r>
            <a:r>
              <a:rPr lang="en-US" sz="1100" dirty="0" err="1"/>
              <a:t>Alpay</a:t>
            </a:r>
            <a:r>
              <a:rPr lang="en-US" sz="1100" dirty="0"/>
              <a:t>, H., et al. Clinical and metabolic features of urolithiasis and </a:t>
            </a:r>
            <a:r>
              <a:rPr lang="en-US" sz="1100" dirty="0" err="1"/>
              <a:t>microlithiasis</a:t>
            </a:r>
            <a:r>
              <a:rPr lang="en-US" sz="1100" dirty="0"/>
              <a:t> in children. </a:t>
            </a:r>
            <a:r>
              <a:rPr lang="en-US" sz="1100" dirty="0" err="1"/>
              <a:t>Pediatr</a:t>
            </a:r>
            <a:r>
              <a:rPr lang="en-US" sz="1100" dirty="0"/>
              <a:t> </a:t>
            </a:r>
            <a:r>
              <a:rPr lang="en-US" sz="1100" dirty="0" err="1"/>
              <a:t>Nephrol</a:t>
            </a:r>
            <a:r>
              <a:rPr lang="en-US" sz="1100" dirty="0"/>
              <a:t>, 2009. 24: 2203</a:t>
            </a:r>
            <a:r>
              <a:rPr lang="en-US" sz="1100" dirty="0" smtClean="0"/>
              <a:t>.</a:t>
            </a:r>
            <a:r>
              <a:rPr lang="uk-UA" sz="1100" dirty="0" smtClean="0"/>
              <a:t> </a:t>
            </a:r>
            <a:r>
              <a:rPr lang="en-US" sz="1100" dirty="0" smtClean="0">
                <a:hlinkClick r:id="rId4"/>
              </a:rPr>
              <a:t>https</a:t>
            </a:r>
            <a:r>
              <a:rPr lang="en-US" sz="1100" dirty="0">
                <a:hlinkClick r:id="rId4"/>
              </a:rPr>
              <a:t>://</a:t>
            </a:r>
            <a:r>
              <a:rPr lang="en-US" sz="1100" dirty="0" smtClean="0">
                <a:hlinkClick r:id="rId4"/>
              </a:rPr>
              <a:t>pubmed.ncbi.nlm.nih.gov/19603196</a:t>
            </a:r>
            <a:r>
              <a:rPr lang="uk-UA" sz="1100" dirty="0" smtClean="0"/>
              <a:t> ,</a:t>
            </a:r>
            <a:r>
              <a:rPr lang="de-DE" sz="1100" dirty="0"/>
              <a:t> </a:t>
            </a:r>
            <a:r>
              <a:rPr lang="de-DE" sz="1100" dirty="0" err="1"/>
              <a:t>Skolarikos</a:t>
            </a:r>
            <a:r>
              <a:rPr lang="de-DE" sz="1100" dirty="0"/>
              <a:t>, A., et al. </a:t>
            </a:r>
            <a:r>
              <a:rPr lang="de-DE" sz="1100" dirty="0" err="1"/>
              <a:t>Metabolic</a:t>
            </a:r>
            <a:r>
              <a:rPr lang="de-DE" sz="1100" dirty="0"/>
              <a:t> </a:t>
            </a:r>
            <a:r>
              <a:rPr lang="de-DE" sz="1100" dirty="0" err="1"/>
              <a:t>evaluation</a:t>
            </a:r>
            <a:r>
              <a:rPr lang="de-DE" sz="1100" dirty="0"/>
              <a:t> </a:t>
            </a:r>
            <a:r>
              <a:rPr lang="de-DE" sz="1100" dirty="0" err="1"/>
              <a:t>and</a:t>
            </a:r>
            <a:r>
              <a:rPr lang="de-DE" sz="1100" dirty="0"/>
              <a:t> </a:t>
            </a:r>
            <a:r>
              <a:rPr lang="de-DE" sz="1100" dirty="0" err="1"/>
              <a:t>recurrence</a:t>
            </a:r>
            <a:r>
              <a:rPr lang="de-DE" sz="1100" dirty="0"/>
              <a:t> </a:t>
            </a:r>
            <a:r>
              <a:rPr lang="de-DE" sz="1100" dirty="0" err="1"/>
              <a:t>prevention</a:t>
            </a:r>
            <a:r>
              <a:rPr lang="de-DE" sz="1100" dirty="0"/>
              <a:t> </a:t>
            </a:r>
            <a:r>
              <a:rPr lang="de-DE" sz="1100" dirty="0" err="1"/>
              <a:t>for</a:t>
            </a:r>
            <a:r>
              <a:rPr lang="de-DE" sz="1100" dirty="0"/>
              <a:t> </a:t>
            </a:r>
            <a:r>
              <a:rPr lang="de-DE" sz="1100" dirty="0" err="1"/>
              <a:t>urinary</a:t>
            </a:r>
            <a:r>
              <a:rPr lang="de-DE" sz="1100" dirty="0"/>
              <a:t> </a:t>
            </a:r>
            <a:r>
              <a:rPr lang="de-DE" sz="1100" dirty="0" err="1"/>
              <a:t>stone</a:t>
            </a:r>
            <a:r>
              <a:rPr lang="de-DE" sz="1100" dirty="0"/>
              <a:t> </a:t>
            </a:r>
            <a:r>
              <a:rPr lang="de-DE" sz="1100" dirty="0" err="1"/>
              <a:t>patients</a:t>
            </a:r>
            <a:r>
              <a:rPr lang="de-DE" sz="1100" dirty="0"/>
              <a:t>: EAU </a:t>
            </a:r>
            <a:r>
              <a:rPr lang="de-DE" sz="1100" dirty="0" err="1"/>
              <a:t>guidelines</a:t>
            </a:r>
            <a:r>
              <a:rPr lang="de-DE" sz="1100" dirty="0"/>
              <a:t>. </a:t>
            </a:r>
            <a:r>
              <a:rPr lang="de-DE" sz="1100" dirty="0" err="1"/>
              <a:t>Eur</a:t>
            </a:r>
            <a:r>
              <a:rPr lang="de-DE" sz="1100" dirty="0"/>
              <a:t> </a:t>
            </a:r>
            <a:r>
              <a:rPr lang="de-DE" sz="1100" dirty="0" err="1"/>
              <a:t>Urol</a:t>
            </a:r>
            <a:r>
              <a:rPr lang="de-DE" sz="1100" dirty="0"/>
              <a:t>, 2015. 67: 750</a:t>
            </a:r>
            <a:r>
              <a:rPr lang="de-DE" sz="1100" dirty="0" smtClean="0"/>
              <a:t>.</a:t>
            </a:r>
            <a:r>
              <a:rPr lang="uk-UA" sz="1100" dirty="0" smtClean="0"/>
              <a:t> </a:t>
            </a:r>
            <a:r>
              <a:rPr lang="de-DE" sz="1100" dirty="0" smtClean="0">
                <a:hlinkClick r:id="rId5"/>
              </a:rPr>
              <a:t>https</a:t>
            </a:r>
            <a:r>
              <a:rPr lang="de-DE" sz="1100" dirty="0">
                <a:hlinkClick r:id="rId5"/>
              </a:rPr>
              <a:t>://</a:t>
            </a:r>
            <a:r>
              <a:rPr lang="de-DE" sz="1100" dirty="0" smtClean="0">
                <a:hlinkClick r:id="rId5"/>
              </a:rPr>
              <a:t>pubmed.ncbi.nlm.nih.gov/25454613</a:t>
            </a:r>
            <a:r>
              <a:rPr lang="uk-UA" sz="1100" dirty="0" smtClean="0"/>
              <a:t> </a:t>
            </a:r>
            <a:r>
              <a:rPr lang="uk-UA" sz="1400" dirty="0" smtClean="0"/>
              <a:t>]. Мінімальна (обмежена) </a:t>
            </a:r>
            <a:r>
              <a:rPr lang="uk-UA" sz="1400" dirty="0"/>
              <a:t>метаболічна оцінка сечі (24-годинний вміст кальцію, цитрату, оксалатів і </a:t>
            </a:r>
            <a:r>
              <a:rPr lang="uk-UA" sz="1400" dirty="0" smtClean="0"/>
              <a:t>питома вага) </a:t>
            </a:r>
            <a:r>
              <a:rPr lang="uk-UA" sz="1400" dirty="0"/>
              <a:t>дозволяє виявити переважну більшість клінічно значущих метаболічних відхилень </a:t>
            </a:r>
            <a:r>
              <a:rPr lang="uk-UA" sz="1400" dirty="0" smtClean="0"/>
              <a:t>[</a:t>
            </a:r>
            <a:r>
              <a:rPr lang="en-US" sz="1100" dirty="0"/>
              <a:t>Chan, K.H., et al. The ability of a limited metabolic assessment to identify pediatric stone formers with metabolic abnormalities. J </a:t>
            </a:r>
            <a:r>
              <a:rPr lang="en-US" sz="1100" dirty="0" err="1"/>
              <a:t>Pediatr</a:t>
            </a:r>
            <a:r>
              <a:rPr lang="en-US" sz="1100" dirty="0"/>
              <a:t> </a:t>
            </a:r>
            <a:r>
              <a:rPr lang="en-US" sz="1100" dirty="0" err="1"/>
              <a:t>Urol</a:t>
            </a:r>
            <a:r>
              <a:rPr lang="en-US" sz="1100" dirty="0"/>
              <a:t>, 2018. 14: 331.e1</a:t>
            </a:r>
            <a:r>
              <a:rPr lang="en-US" sz="1100" dirty="0" smtClean="0"/>
              <a:t>.</a:t>
            </a:r>
            <a:r>
              <a:rPr lang="uk-UA" sz="1100" dirty="0" smtClean="0"/>
              <a:t> </a:t>
            </a:r>
            <a:r>
              <a:rPr lang="en-US" sz="1100" dirty="0" smtClean="0">
                <a:hlinkClick r:id="rId6"/>
              </a:rPr>
              <a:t>https</a:t>
            </a:r>
            <a:r>
              <a:rPr lang="en-US" sz="1100" dirty="0">
                <a:hlinkClick r:id="rId6"/>
              </a:rPr>
              <a:t>://</a:t>
            </a:r>
            <a:r>
              <a:rPr lang="en-US" sz="1100" dirty="0" smtClean="0">
                <a:hlinkClick r:id="rId6"/>
              </a:rPr>
              <a:t>pubmed.ncbi.nlm.nih.gov/30177386</a:t>
            </a:r>
            <a:r>
              <a:rPr lang="uk-UA" sz="1100" dirty="0" smtClean="0"/>
              <a:t> </a:t>
            </a:r>
            <a:r>
              <a:rPr lang="uk-UA" sz="1400" dirty="0" smtClean="0"/>
              <a:t>]. </a:t>
            </a:r>
            <a:r>
              <a:rPr lang="uk-UA" sz="1400" dirty="0"/>
              <a:t>Однак </a:t>
            </a:r>
            <a:r>
              <a:rPr lang="uk-UA" sz="1400" dirty="0" smtClean="0"/>
              <a:t>цих досліджень часто </a:t>
            </a:r>
            <a:r>
              <a:rPr lang="uk-UA" sz="1400" dirty="0" err="1" smtClean="0"/>
              <a:t>недотатньо</a:t>
            </a:r>
            <a:r>
              <a:rPr lang="uk-UA" sz="1400" dirty="0" smtClean="0"/>
              <a:t> чи хибні результати, в </a:t>
            </a:r>
            <a:r>
              <a:rPr lang="uk-UA" sz="1400" dirty="0"/>
              <a:t>цьому випадку їх слід повторити </a:t>
            </a:r>
            <a:r>
              <a:rPr lang="uk-UA" sz="1400" dirty="0" smtClean="0"/>
              <a:t>[</a:t>
            </a:r>
            <a:r>
              <a:rPr lang="en-US" sz="1100" dirty="0"/>
              <a:t>Chan, K.H., et al. The ability of a limited metabolic assessment to identify pediatric stone formers with metabolic abnormalities. J </a:t>
            </a:r>
            <a:r>
              <a:rPr lang="en-US" sz="1100" dirty="0" err="1"/>
              <a:t>Pediatr</a:t>
            </a:r>
            <a:r>
              <a:rPr lang="en-US" sz="1100" dirty="0"/>
              <a:t> </a:t>
            </a:r>
            <a:r>
              <a:rPr lang="en-US" sz="1100" dirty="0" err="1"/>
              <a:t>Urol</a:t>
            </a:r>
            <a:r>
              <a:rPr lang="en-US" sz="1100" dirty="0"/>
              <a:t>, 2018. 14: 331.e1.</a:t>
            </a:r>
            <a:r>
              <a:rPr lang="uk-UA" sz="1100" dirty="0"/>
              <a:t> </a:t>
            </a:r>
            <a:r>
              <a:rPr lang="en-US" sz="1100" dirty="0">
                <a:hlinkClick r:id="rId6"/>
              </a:rPr>
              <a:t>https://</a:t>
            </a:r>
            <a:r>
              <a:rPr lang="en-US" sz="1100" dirty="0" smtClean="0">
                <a:hlinkClick r:id="rId6"/>
              </a:rPr>
              <a:t>pubmed.ncbi.nlm.nih.gov/30177386</a:t>
            </a:r>
            <a:r>
              <a:rPr lang="uk-UA" sz="1100" dirty="0" smtClean="0"/>
              <a:t>, </a:t>
            </a:r>
            <a:r>
              <a:rPr lang="en-US" sz="1100" dirty="0"/>
              <a:t>Chan, K.H., et al. Initial collection of an inadequate 24-hour urine sample in children does not predict subsequent inadequate collections. J </a:t>
            </a:r>
            <a:r>
              <a:rPr lang="en-US" sz="1100" dirty="0" err="1"/>
              <a:t>Pediatr</a:t>
            </a:r>
            <a:r>
              <a:rPr lang="en-US" sz="1100" dirty="0"/>
              <a:t> </a:t>
            </a:r>
            <a:r>
              <a:rPr lang="en-US" sz="1100" dirty="0" err="1"/>
              <a:t>Urol</a:t>
            </a:r>
            <a:r>
              <a:rPr lang="en-US" sz="1100" dirty="0"/>
              <a:t>, 2019. 15: 74.e1</a:t>
            </a:r>
            <a:r>
              <a:rPr lang="en-US" sz="1100" dirty="0" smtClean="0"/>
              <a:t>.</a:t>
            </a:r>
            <a:r>
              <a:rPr lang="uk-UA" sz="1100" dirty="0" smtClean="0"/>
              <a:t> </a:t>
            </a:r>
            <a:r>
              <a:rPr lang="en-US" sz="1100" dirty="0" smtClean="0">
                <a:hlinkClick r:id="rId7"/>
              </a:rPr>
              <a:t>https</a:t>
            </a:r>
            <a:r>
              <a:rPr lang="en-US" sz="1100" dirty="0">
                <a:hlinkClick r:id="rId7"/>
              </a:rPr>
              <a:t>://</a:t>
            </a:r>
            <a:r>
              <a:rPr lang="en-US" sz="1100" dirty="0" smtClean="0">
                <a:hlinkClick r:id="rId7"/>
              </a:rPr>
              <a:t>pubmed.ncbi.nlm.nih.gov/30467015</a:t>
            </a:r>
            <a:r>
              <a:rPr lang="uk-UA" sz="1100" dirty="0" smtClean="0"/>
              <a:t> </a:t>
            </a:r>
            <a:r>
              <a:rPr lang="uk-UA" sz="1400" dirty="0" smtClean="0"/>
              <a:t>].</a:t>
            </a:r>
            <a:endParaRPr lang="uk-UA" sz="1400" dirty="0"/>
          </a:p>
          <a:p>
            <a:endParaRPr lang="uk-UA" sz="800" dirty="0"/>
          </a:p>
          <a:p>
            <a:pPr marL="0" indent="0">
              <a:buNone/>
            </a:pPr>
            <a:r>
              <a:rPr lang="uk-UA" sz="1400" dirty="0" smtClean="0"/>
              <a:t>	</a:t>
            </a:r>
            <a:r>
              <a:rPr lang="uk-UA" sz="1400" u="sng" dirty="0" smtClean="0"/>
              <a:t>Метаболічна </a:t>
            </a:r>
            <a:r>
              <a:rPr lang="uk-UA" sz="1400" u="sng" dirty="0"/>
              <a:t>оцінка включає:</a:t>
            </a:r>
          </a:p>
          <a:p>
            <a:pPr algn="just"/>
            <a:r>
              <a:rPr lang="uk-UA" sz="1400" dirty="0" smtClean="0"/>
              <a:t>сімейний та особистий анамнез стосовно проблем </a:t>
            </a:r>
            <a:r>
              <a:rPr lang="uk-UA" sz="1400" dirty="0"/>
              <a:t>з обміном речовин і харчові звички;</a:t>
            </a:r>
          </a:p>
          <a:p>
            <a:pPr algn="just"/>
            <a:r>
              <a:rPr lang="uk-UA" sz="1400" dirty="0"/>
              <a:t>аналіз складу каменів (після аналізу каменів метаболічна оцінка може бути змінена відповідно до конкретного типу каменю);</a:t>
            </a:r>
          </a:p>
          <a:p>
            <a:pPr algn="just"/>
            <a:r>
              <a:rPr lang="uk-UA" sz="1400" dirty="0"/>
              <a:t>електроліти, </a:t>
            </a:r>
            <a:r>
              <a:rPr lang="uk-UA" sz="1400" dirty="0" smtClean="0"/>
              <a:t>сечовина, креатинін</a:t>
            </a:r>
            <a:r>
              <a:rPr lang="uk-UA" sz="1400" dirty="0"/>
              <a:t>, кальцій, фосфор, лужна фосфатаза, сечова кислота, загальний білок, карбонат, альбумін і </a:t>
            </a:r>
            <a:r>
              <a:rPr lang="uk-UA" sz="1400" dirty="0" err="1"/>
              <a:t>паратгормон</a:t>
            </a:r>
            <a:r>
              <a:rPr lang="uk-UA" sz="1400" dirty="0"/>
              <a:t> (якщо є </a:t>
            </a:r>
            <a:r>
              <a:rPr lang="uk-UA" sz="1400" dirty="0" err="1"/>
              <a:t>гіперкальціємія</a:t>
            </a:r>
            <a:r>
              <a:rPr lang="uk-UA" sz="1400" dirty="0"/>
              <a:t>);</a:t>
            </a:r>
          </a:p>
          <a:p>
            <a:pPr algn="just"/>
            <a:r>
              <a:rPr lang="uk-UA" sz="1400" dirty="0" smtClean="0"/>
              <a:t>аналіз </a:t>
            </a:r>
            <a:r>
              <a:rPr lang="uk-UA" sz="1400" dirty="0"/>
              <a:t>сечі </a:t>
            </a:r>
            <a:r>
              <a:rPr lang="uk-UA" sz="1400" dirty="0" smtClean="0"/>
              <a:t>(</a:t>
            </a:r>
            <a:r>
              <a:rPr lang="uk-UA" sz="1400" dirty="0" err="1" smtClean="0"/>
              <a:t>уриналізис</a:t>
            </a:r>
            <a:r>
              <a:rPr lang="uk-UA" sz="1400" dirty="0" smtClean="0"/>
              <a:t>) та </a:t>
            </a:r>
            <a:r>
              <a:rPr lang="uk-UA" sz="1400" dirty="0"/>
              <a:t>посів, включаючи співвідношення кальцію та креатиніну;</a:t>
            </a:r>
          </a:p>
          <a:p>
            <a:pPr algn="just"/>
            <a:r>
              <a:rPr lang="uk-UA" sz="1400" dirty="0"/>
              <a:t>аналізи сечі, включаючи 24-годинний збір сечі на кальцій, фосфор, магній, оксалат, цитрат сечової кислоти, кліренс білка та креатиніну;</a:t>
            </a:r>
          </a:p>
          <a:p>
            <a:pPr algn="just"/>
            <a:r>
              <a:rPr lang="uk-UA" sz="1400" dirty="0"/>
              <a:t>24-годинний аналіз на </a:t>
            </a:r>
            <a:r>
              <a:rPr lang="uk-UA" sz="1400" dirty="0" err="1"/>
              <a:t>цистин</a:t>
            </a:r>
            <a:r>
              <a:rPr lang="uk-UA" sz="1400" dirty="0"/>
              <a:t> при підозрі на </a:t>
            </a:r>
            <a:r>
              <a:rPr lang="uk-UA" sz="1400" dirty="0" err="1"/>
              <a:t>цистинурію</a:t>
            </a:r>
            <a:r>
              <a:rPr lang="uk-UA" sz="1400" dirty="0"/>
              <a:t> (позитивний натрієвий </a:t>
            </a:r>
            <a:r>
              <a:rPr lang="uk-UA" sz="1400" dirty="0" err="1"/>
              <a:t>нітропрусидний</a:t>
            </a:r>
            <a:r>
              <a:rPr lang="uk-UA" sz="1400" dirty="0"/>
              <a:t> тест, </a:t>
            </a:r>
            <a:r>
              <a:rPr lang="uk-UA" sz="1400" dirty="0" err="1"/>
              <a:t>цистиновий</a:t>
            </a:r>
            <a:r>
              <a:rPr lang="uk-UA" sz="1400" dirty="0"/>
              <a:t> камінь, гексагональні кристали </a:t>
            </a:r>
            <a:r>
              <a:rPr lang="uk-UA" sz="1400" dirty="0" err="1"/>
              <a:t>цистину</a:t>
            </a:r>
            <a:r>
              <a:rPr lang="uk-UA" sz="1400" dirty="0"/>
              <a:t> в сечі).</a:t>
            </a:r>
          </a:p>
        </p:txBody>
      </p:sp>
    </p:spTree>
    <p:extLst>
      <p:ext uri="{BB962C8B-B14F-4D97-AF65-F5344CB8AC3E}">
        <p14:creationId xmlns:p14="http://schemas.microsoft.com/office/powerpoint/2010/main" val="1209542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556792"/>
            <a:ext cx="2880320" cy="470912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/>
              <a:t>На </a:t>
            </a:r>
            <a:r>
              <a:rPr lang="ru-RU" sz="2400" dirty="0" err="1"/>
              <a:t>малюнку</a:t>
            </a:r>
            <a:r>
              <a:rPr lang="ru-RU" sz="2400" dirty="0"/>
              <a:t> </a:t>
            </a:r>
            <a:r>
              <a:rPr lang="ru-RU" sz="2400" dirty="0" err="1" smtClean="0"/>
              <a:t>наве-дено</a:t>
            </a:r>
            <a:r>
              <a:rPr lang="ru-RU" sz="2400" dirty="0" smtClean="0"/>
              <a:t> </a:t>
            </a:r>
            <a:r>
              <a:rPr lang="ru-RU" sz="2400" dirty="0"/>
              <a:t>алгоритм того, як </a:t>
            </a:r>
            <a:r>
              <a:rPr lang="ru-RU" sz="2400" dirty="0" err="1"/>
              <a:t>проводити</a:t>
            </a:r>
            <a:r>
              <a:rPr lang="ru-RU" sz="2400" dirty="0"/>
              <a:t> </a:t>
            </a:r>
            <a:r>
              <a:rPr lang="ru-RU" sz="2400" dirty="0" smtClean="0"/>
              <a:t>мета-</a:t>
            </a:r>
            <a:r>
              <a:rPr lang="ru-RU" sz="2400" dirty="0" err="1" smtClean="0"/>
              <a:t>болічні</a:t>
            </a:r>
            <a:r>
              <a:rPr lang="ru-RU" sz="2400" dirty="0" smtClean="0"/>
              <a:t> </a:t>
            </a:r>
            <a:r>
              <a:rPr lang="ru-RU" sz="2400" dirty="0" err="1" smtClean="0"/>
              <a:t>дослідження</a:t>
            </a:r>
            <a:r>
              <a:rPr lang="ru-RU" sz="2400" dirty="0" smtClean="0"/>
              <a:t> </a:t>
            </a:r>
            <a:r>
              <a:rPr lang="ru-RU" sz="2400" dirty="0"/>
              <a:t>при </a:t>
            </a:r>
            <a:r>
              <a:rPr lang="ru-RU" sz="2400" dirty="0" smtClean="0"/>
              <a:t>СКХ у </a:t>
            </a:r>
            <a:r>
              <a:rPr lang="ru-RU" sz="2400" dirty="0" err="1"/>
              <a:t>дітей</a:t>
            </a:r>
            <a:r>
              <a:rPr lang="ru-RU" sz="2400" dirty="0"/>
              <a:t> та як </a:t>
            </a:r>
            <a:r>
              <a:rPr lang="ru-RU" sz="2400" dirty="0" err="1"/>
              <a:t>відповідно</a:t>
            </a:r>
            <a:r>
              <a:rPr lang="ru-RU" sz="2400" dirty="0"/>
              <a:t> </a:t>
            </a:r>
            <a:r>
              <a:rPr lang="ru-RU" sz="2400" dirty="0" err="1" smtClean="0"/>
              <a:t>сплану-вати</a:t>
            </a:r>
            <a:r>
              <a:rPr lang="ru-RU" sz="2400" dirty="0" smtClean="0"/>
              <a:t> </a:t>
            </a:r>
            <a:r>
              <a:rPr lang="ru-RU" sz="2400" dirty="0" err="1"/>
              <a:t>лікування</a:t>
            </a:r>
            <a:r>
              <a:rPr lang="ru-RU" sz="2400" dirty="0"/>
              <a:t>.</a:t>
            </a:r>
            <a:endParaRPr lang="uk-UA" sz="2400" dirty="0"/>
          </a:p>
        </p:txBody>
      </p:sp>
      <p:pic>
        <p:nvPicPr>
          <p:cNvPr id="1026" name="Picture 2" descr="C:\Users\Оля\Desktop\25.12.2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80390"/>
            <a:ext cx="5174034" cy="6696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95536" y="5445224"/>
            <a:ext cx="2952328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100" dirty="0" err="1"/>
              <a:t>Ca</a:t>
            </a:r>
            <a:r>
              <a:rPr lang="de-DE" sz="1100" dirty="0"/>
              <a:t> = </a:t>
            </a:r>
            <a:r>
              <a:rPr lang="uk-UA" sz="1100" dirty="0" smtClean="0"/>
              <a:t>кальцій</a:t>
            </a:r>
            <a:r>
              <a:rPr lang="de-DE" sz="1100" dirty="0" smtClean="0"/>
              <a:t>; </a:t>
            </a:r>
            <a:r>
              <a:rPr lang="de-DE" sz="1100" dirty="0"/>
              <a:t>HCTZ = </a:t>
            </a:r>
            <a:r>
              <a:rPr lang="uk-UA" sz="1100" dirty="0" err="1" smtClean="0"/>
              <a:t>гідрохлортіазид</a:t>
            </a:r>
            <a:r>
              <a:rPr lang="de-DE" sz="1100" dirty="0" smtClean="0"/>
              <a:t>; </a:t>
            </a:r>
            <a:r>
              <a:rPr lang="de-DE" sz="1100" dirty="0"/>
              <a:t>Mg = </a:t>
            </a:r>
            <a:r>
              <a:rPr lang="uk-UA" sz="1100" dirty="0" smtClean="0"/>
              <a:t>магній</a:t>
            </a:r>
            <a:r>
              <a:rPr lang="de-DE" sz="1100" dirty="0" smtClean="0"/>
              <a:t>; </a:t>
            </a:r>
            <a:r>
              <a:rPr lang="de-DE" sz="1100" dirty="0" err="1"/>
              <a:t>Ox</a:t>
            </a:r>
            <a:r>
              <a:rPr lang="de-DE" sz="1100" dirty="0"/>
              <a:t> = </a:t>
            </a:r>
            <a:r>
              <a:rPr lang="uk-UA" sz="1100" dirty="0" smtClean="0"/>
              <a:t>оксалат</a:t>
            </a:r>
            <a:r>
              <a:rPr lang="de-DE" sz="1100" dirty="0" smtClean="0"/>
              <a:t>; </a:t>
            </a:r>
            <a:r>
              <a:rPr lang="de-DE" sz="1100" dirty="0"/>
              <a:t>PTH = </a:t>
            </a:r>
            <a:r>
              <a:rPr lang="uk-UA" sz="1100" dirty="0" err="1" smtClean="0"/>
              <a:t>паратироїдний</a:t>
            </a:r>
            <a:r>
              <a:rPr lang="uk-UA" sz="1100" dirty="0" smtClean="0"/>
              <a:t> гормон</a:t>
            </a:r>
            <a:r>
              <a:rPr lang="de-DE" sz="1100" dirty="0" smtClean="0"/>
              <a:t>;</a:t>
            </a:r>
            <a:r>
              <a:rPr lang="uk-UA" sz="1100" dirty="0" smtClean="0"/>
              <a:t> </a:t>
            </a:r>
            <a:r>
              <a:rPr lang="de-DE" sz="1100" dirty="0" smtClean="0"/>
              <a:t>SWL </a:t>
            </a:r>
            <a:r>
              <a:rPr lang="de-DE" sz="1100" dirty="0"/>
              <a:t>= </a:t>
            </a:r>
            <a:r>
              <a:rPr lang="uk-UA" sz="1100" dirty="0" err="1" smtClean="0"/>
              <a:t>екстракорпоральна</a:t>
            </a:r>
            <a:r>
              <a:rPr lang="uk-UA" sz="1100" dirty="0" smtClean="0"/>
              <a:t> літотрипсія</a:t>
            </a:r>
            <a:r>
              <a:rPr lang="de-DE" sz="1100" dirty="0" smtClean="0"/>
              <a:t>; </a:t>
            </a:r>
            <a:r>
              <a:rPr lang="de-DE" sz="1100" dirty="0"/>
              <a:t>RTA = </a:t>
            </a:r>
            <a:r>
              <a:rPr lang="uk-UA" sz="1100" dirty="0" smtClean="0"/>
              <a:t>нирковий </a:t>
            </a:r>
            <a:r>
              <a:rPr lang="uk-UA" sz="1100" dirty="0" err="1" smtClean="0"/>
              <a:t>тубулярний</a:t>
            </a:r>
            <a:r>
              <a:rPr lang="uk-UA" sz="1100" dirty="0" smtClean="0"/>
              <a:t> ацидоз</a:t>
            </a:r>
            <a:r>
              <a:rPr lang="de-DE" sz="1100" dirty="0" smtClean="0"/>
              <a:t>; </a:t>
            </a:r>
            <a:r>
              <a:rPr lang="de-DE" sz="1100" dirty="0" err="1"/>
              <a:t>Uric</a:t>
            </a:r>
            <a:r>
              <a:rPr lang="de-DE" sz="1100" dirty="0"/>
              <a:t> A = </a:t>
            </a:r>
            <a:r>
              <a:rPr lang="uk-UA" sz="1100" dirty="0" smtClean="0"/>
              <a:t>сечова кислота</a:t>
            </a:r>
            <a:r>
              <a:rPr lang="de-DE" sz="1100" dirty="0" smtClean="0"/>
              <a:t>.</a:t>
            </a:r>
            <a:endParaRPr lang="uk-UA" sz="1100" dirty="0"/>
          </a:p>
        </p:txBody>
      </p:sp>
    </p:spTree>
    <p:extLst>
      <p:ext uri="{BB962C8B-B14F-4D97-AF65-F5344CB8AC3E}">
        <p14:creationId xmlns:p14="http://schemas.microsoft.com/office/powerpoint/2010/main" val="1328413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504056"/>
          </a:xfrm>
        </p:spPr>
        <p:txBody>
          <a:bodyPr>
            <a:noAutofit/>
          </a:bodyPr>
          <a:lstStyle/>
          <a:p>
            <a:r>
              <a:rPr lang="uk-UA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Ведення</a:t>
            </a:r>
            <a:endParaRPr lang="uk-UA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692696"/>
            <a:ext cx="8568952" cy="5832648"/>
          </a:xfrm>
        </p:spPr>
        <p:txBody>
          <a:bodyPr>
            <a:noAutofit/>
          </a:bodyPr>
          <a:lstStyle/>
          <a:p>
            <a:pPr algn="just"/>
            <a:r>
              <a:rPr lang="uk-UA" sz="1400" dirty="0" smtClean="0"/>
              <a:t>Достатнє </a:t>
            </a:r>
            <a:r>
              <a:rPr lang="uk-UA" sz="1400" dirty="0"/>
              <a:t>споживання рідини та обмеження вживання солі в межах добової норми є загальними рекомендаціями, окрім специфічного медикаментозного лікування виявлених метаболічних відхилень. З розвитком технологій лікування </a:t>
            </a:r>
            <a:r>
              <a:rPr lang="uk-UA" sz="1400" dirty="0" smtClean="0"/>
              <a:t>СКХ </a:t>
            </a:r>
            <a:r>
              <a:rPr lang="uk-UA" sz="1400" dirty="0"/>
              <a:t>змінилося від відкритих хірургічних підходів до ендоскопічних методів, які є менш </a:t>
            </a:r>
            <a:r>
              <a:rPr lang="uk-UA" sz="1400" dirty="0" err="1"/>
              <a:t>інвазивними</a:t>
            </a:r>
            <a:r>
              <a:rPr lang="uk-UA" sz="1400" dirty="0"/>
              <a:t>. Вибір типу лікування залежить від кількості, розміру, розташування, складу каменів та анатомії сечовивідних шляхів </a:t>
            </a:r>
            <a:r>
              <a:rPr lang="uk-UA" sz="1400" dirty="0" smtClean="0"/>
              <a:t>[</a:t>
            </a:r>
            <a:r>
              <a:rPr lang="de-DE" sz="1000" dirty="0" err="1"/>
              <a:t>Skolarikos</a:t>
            </a:r>
            <a:r>
              <a:rPr lang="de-DE" sz="1000" dirty="0"/>
              <a:t>, A., et al. </a:t>
            </a:r>
            <a:r>
              <a:rPr lang="de-DE" sz="1000" dirty="0" err="1"/>
              <a:t>Metabolic</a:t>
            </a:r>
            <a:r>
              <a:rPr lang="de-DE" sz="1000" dirty="0"/>
              <a:t> </a:t>
            </a:r>
            <a:r>
              <a:rPr lang="de-DE" sz="1000" dirty="0" err="1"/>
              <a:t>evaluation</a:t>
            </a:r>
            <a:r>
              <a:rPr lang="de-DE" sz="1000" dirty="0"/>
              <a:t> </a:t>
            </a:r>
            <a:r>
              <a:rPr lang="de-DE" sz="1000" dirty="0" err="1"/>
              <a:t>and</a:t>
            </a:r>
            <a:r>
              <a:rPr lang="de-DE" sz="1000" dirty="0"/>
              <a:t> </a:t>
            </a:r>
            <a:r>
              <a:rPr lang="de-DE" sz="1000" dirty="0" err="1"/>
              <a:t>recurrence</a:t>
            </a:r>
            <a:r>
              <a:rPr lang="de-DE" sz="1000" dirty="0"/>
              <a:t> </a:t>
            </a:r>
            <a:r>
              <a:rPr lang="de-DE" sz="1000" dirty="0" err="1"/>
              <a:t>prevention</a:t>
            </a:r>
            <a:r>
              <a:rPr lang="de-DE" sz="1000" dirty="0"/>
              <a:t> </a:t>
            </a:r>
            <a:r>
              <a:rPr lang="de-DE" sz="1000" dirty="0" err="1"/>
              <a:t>for</a:t>
            </a:r>
            <a:r>
              <a:rPr lang="de-DE" sz="1000" dirty="0"/>
              <a:t> </a:t>
            </a:r>
            <a:r>
              <a:rPr lang="de-DE" sz="1000" dirty="0" err="1"/>
              <a:t>urinary</a:t>
            </a:r>
            <a:r>
              <a:rPr lang="de-DE" sz="1000" dirty="0"/>
              <a:t> </a:t>
            </a:r>
            <a:r>
              <a:rPr lang="de-DE" sz="1000" dirty="0" err="1"/>
              <a:t>stone</a:t>
            </a:r>
            <a:r>
              <a:rPr lang="de-DE" sz="1000" dirty="0"/>
              <a:t> </a:t>
            </a:r>
            <a:r>
              <a:rPr lang="de-DE" sz="1000" dirty="0" err="1"/>
              <a:t>patients</a:t>
            </a:r>
            <a:r>
              <a:rPr lang="de-DE" sz="1000" dirty="0"/>
              <a:t>: EAU </a:t>
            </a:r>
            <a:r>
              <a:rPr lang="de-DE" sz="1000" dirty="0" err="1"/>
              <a:t>guidelines</a:t>
            </a:r>
            <a:r>
              <a:rPr lang="de-DE" sz="1000" dirty="0"/>
              <a:t>. </a:t>
            </a:r>
            <a:r>
              <a:rPr lang="de-DE" sz="1000" dirty="0" err="1"/>
              <a:t>Eur</a:t>
            </a:r>
            <a:r>
              <a:rPr lang="de-DE" sz="1000" dirty="0"/>
              <a:t> </a:t>
            </a:r>
            <a:r>
              <a:rPr lang="de-DE" sz="1000" dirty="0" err="1"/>
              <a:t>Urol</a:t>
            </a:r>
            <a:r>
              <a:rPr lang="de-DE" sz="1000" dirty="0"/>
              <a:t>, 2015. 67: 750</a:t>
            </a:r>
            <a:r>
              <a:rPr lang="de-DE" sz="1000" dirty="0" smtClean="0"/>
              <a:t>.</a:t>
            </a:r>
            <a:r>
              <a:rPr lang="uk-UA" sz="1000" dirty="0" smtClean="0"/>
              <a:t> </a:t>
            </a:r>
            <a:r>
              <a:rPr lang="de-DE" sz="1000" dirty="0" smtClean="0">
                <a:hlinkClick r:id="rId2"/>
              </a:rPr>
              <a:t>https</a:t>
            </a:r>
            <a:r>
              <a:rPr lang="de-DE" sz="1000" dirty="0">
                <a:hlinkClick r:id="rId2"/>
              </a:rPr>
              <a:t>://</a:t>
            </a:r>
            <a:r>
              <a:rPr lang="de-DE" sz="1000" dirty="0" smtClean="0">
                <a:hlinkClick r:id="rId2"/>
              </a:rPr>
              <a:t>pubmed.ncbi.nlm.nih.gov/25454613</a:t>
            </a:r>
            <a:r>
              <a:rPr lang="uk-UA" sz="1000" dirty="0" smtClean="0"/>
              <a:t> ,</a:t>
            </a:r>
            <a:r>
              <a:rPr lang="en-US" sz="1000" dirty="0"/>
              <a:t> Raza, A., et al. Pediatric urolithiasis: 15 years of local experience with minimally invasive </a:t>
            </a:r>
            <a:r>
              <a:rPr lang="en-US" sz="1000" dirty="0" err="1"/>
              <a:t>endourological</a:t>
            </a:r>
            <a:r>
              <a:rPr lang="en-US" sz="1000" dirty="0"/>
              <a:t> management of pediatric calculi. J </a:t>
            </a:r>
            <a:r>
              <a:rPr lang="en-US" sz="1000" dirty="0" err="1"/>
              <a:t>Urol</a:t>
            </a:r>
            <a:r>
              <a:rPr lang="en-US" sz="1000" dirty="0"/>
              <a:t>, 2005. 174: 682</a:t>
            </a:r>
            <a:r>
              <a:rPr lang="en-US" sz="1000" dirty="0" smtClean="0"/>
              <a:t>.</a:t>
            </a:r>
            <a:r>
              <a:rPr lang="uk-UA" sz="1000" dirty="0" smtClean="0"/>
              <a:t> </a:t>
            </a:r>
            <a:r>
              <a:rPr lang="en-US" sz="1000" dirty="0" smtClean="0">
                <a:hlinkClick r:id="rId3"/>
              </a:rPr>
              <a:t>ttps</a:t>
            </a:r>
            <a:r>
              <a:rPr lang="en-US" sz="1000" dirty="0">
                <a:hlinkClick r:id="rId3"/>
              </a:rPr>
              <a:t>://</a:t>
            </a:r>
            <a:r>
              <a:rPr lang="en-US" sz="1000" dirty="0" smtClean="0">
                <a:hlinkClick r:id="rId3"/>
              </a:rPr>
              <a:t>pubmed.ncbi.nlm.nih.gov/16006948</a:t>
            </a:r>
            <a:r>
              <a:rPr lang="uk-UA" sz="1000" dirty="0" smtClean="0"/>
              <a:t> ,</a:t>
            </a:r>
            <a:r>
              <a:rPr lang="de-DE" sz="1000" dirty="0"/>
              <a:t> </a:t>
            </a:r>
            <a:r>
              <a:rPr lang="de-DE" sz="1000" dirty="0" err="1"/>
              <a:t>Rizvi</a:t>
            </a:r>
            <a:r>
              <a:rPr lang="de-DE" sz="1000" dirty="0"/>
              <a:t>, S.A., et al. </a:t>
            </a:r>
            <a:r>
              <a:rPr lang="de-DE" sz="1000" dirty="0" err="1"/>
              <a:t>Pediatric</a:t>
            </a:r>
            <a:r>
              <a:rPr lang="de-DE" sz="1000" dirty="0"/>
              <a:t> </a:t>
            </a:r>
            <a:r>
              <a:rPr lang="de-DE" sz="1000" dirty="0" err="1"/>
              <a:t>urolithiasis</a:t>
            </a:r>
            <a:r>
              <a:rPr lang="de-DE" sz="1000" dirty="0"/>
              <a:t>: </a:t>
            </a:r>
            <a:r>
              <a:rPr lang="de-DE" sz="1000" dirty="0" err="1"/>
              <a:t>developing</a:t>
            </a:r>
            <a:r>
              <a:rPr lang="de-DE" sz="1000" dirty="0"/>
              <a:t> </a:t>
            </a:r>
            <a:r>
              <a:rPr lang="de-DE" sz="1000" dirty="0" err="1"/>
              <a:t>nation</a:t>
            </a:r>
            <a:r>
              <a:rPr lang="de-DE" sz="1000" dirty="0"/>
              <a:t> </a:t>
            </a:r>
            <a:r>
              <a:rPr lang="de-DE" sz="1000" dirty="0" err="1"/>
              <a:t>perspectives</a:t>
            </a:r>
            <a:r>
              <a:rPr lang="de-DE" sz="1000" dirty="0"/>
              <a:t>. J </a:t>
            </a:r>
            <a:r>
              <a:rPr lang="de-DE" sz="1000" dirty="0" err="1"/>
              <a:t>Urol</a:t>
            </a:r>
            <a:r>
              <a:rPr lang="de-DE" sz="1000" dirty="0"/>
              <a:t>, 2002. 168: </a:t>
            </a:r>
            <a:r>
              <a:rPr lang="de-DE" sz="1000" dirty="0" smtClean="0"/>
              <a:t>1522.</a:t>
            </a:r>
            <a:r>
              <a:rPr lang="uk-UA" sz="1000" dirty="0" smtClean="0"/>
              <a:t> </a:t>
            </a:r>
            <a:r>
              <a:rPr lang="de-DE" sz="1000" dirty="0" smtClean="0">
                <a:hlinkClick r:id="rId4"/>
              </a:rPr>
              <a:t>https</a:t>
            </a:r>
            <a:r>
              <a:rPr lang="de-DE" sz="1000" dirty="0">
                <a:hlinkClick r:id="rId4"/>
              </a:rPr>
              <a:t>://</a:t>
            </a:r>
            <a:r>
              <a:rPr lang="de-DE" sz="1000" dirty="0" smtClean="0">
                <a:hlinkClick r:id="rId4"/>
              </a:rPr>
              <a:t>pubmed.ncbi.nlm.nih.gov/12352448</a:t>
            </a:r>
            <a:r>
              <a:rPr lang="uk-UA" sz="1100" dirty="0" smtClean="0"/>
              <a:t> </a:t>
            </a:r>
            <a:r>
              <a:rPr lang="uk-UA" sz="1400" dirty="0" smtClean="0"/>
              <a:t>]. </a:t>
            </a:r>
            <a:r>
              <a:rPr lang="uk-UA" sz="1400" dirty="0"/>
              <a:t>Очікувальна тактика – це початкова терапія у дітей з </a:t>
            </a:r>
            <a:r>
              <a:rPr lang="uk-UA" sz="1400" dirty="0" err="1"/>
              <a:t>безсимптомними</a:t>
            </a:r>
            <a:r>
              <a:rPr lang="uk-UA" sz="1400" dirty="0"/>
              <a:t> конкрементами невеликого розміру (&lt; 4-5 мм) з можливістю спонтанного </a:t>
            </a:r>
            <a:r>
              <a:rPr lang="uk-UA" sz="1400" dirty="0" smtClean="0"/>
              <a:t>відходження</a:t>
            </a:r>
            <a:r>
              <a:rPr lang="uk-UA" sz="1400" dirty="0"/>
              <a:t>. Немає єдиної думки щодо розміру </a:t>
            </a:r>
            <a:r>
              <a:rPr lang="uk-UA" sz="1400" dirty="0" smtClean="0"/>
              <a:t>каменів, </a:t>
            </a:r>
            <a:r>
              <a:rPr lang="uk-UA" sz="1400" dirty="0"/>
              <a:t>які </a:t>
            </a:r>
            <a:r>
              <a:rPr lang="uk-UA" sz="1400" dirty="0" smtClean="0"/>
              <a:t>можуть відійти самостійно, </a:t>
            </a:r>
            <a:r>
              <a:rPr lang="uk-UA" sz="1400" dirty="0"/>
              <a:t>та тривалості консервативного </a:t>
            </a:r>
            <a:r>
              <a:rPr lang="uk-UA" sz="1400" dirty="0" smtClean="0"/>
              <a:t>лікування та спостереження</a:t>
            </a:r>
            <a:r>
              <a:rPr lang="uk-UA" sz="1400" dirty="0"/>
              <a:t>. </a:t>
            </a:r>
            <a:r>
              <a:rPr lang="uk-UA" sz="1400" dirty="0" smtClean="0"/>
              <a:t>Літературні дані вказують на переваги </a:t>
            </a:r>
            <a:r>
              <a:rPr lang="uk-UA" sz="1400" dirty="0"/>
              <a:t>медичної </a:t>
            </a:r>
            <a:r>
              <a:rPr lang="uk-UA" sz="1400" dirty="0" err="1"/>
              <a:t>експульсивної</a:t>
            </a:r>
            <a:r>
              <a:rPr lang="uk-UA" sz="1400" dirty="0"/>
              <a:t> терапії (МЕТ) для дорослих </a:t>
            </a:r>
            <a:r>
              <a:rPr lang="uk-UA" sz="1400" dirty="0" smtClean="0"/>
              <a:t>із </a:t>
            </a:r>
            <a:r>
              <a:rPr lang="uk-UA" sz="1400" dirty="0"/>
              <a:t>застосуванням </a:t>
            </a:r>
            <a:r>
              <a:rPr lang="el-GR" sz="1400" dirty="0"/>
              <a:t>α-</a:t>
            </a:r>
            <a:r>
              <a:rPr lang="uk-UA" sz="1400" dirty="0"/>
              <a:t>блокаторів. Хоча досвід у дітей обмежений, показуючи різні результати </a:t>
            </a:r>
            <a:r>
              <a:rPr lang="uk-UA" sz="1400" dirty="0" smtClean="0"/>
              <a:t>[</a:t>
            </a:r>
            <a:r>
              <a:rPr lang="en-US" sz="1000" dirty="0" err="1"/>
              <a:t>Shahat</a:t>
            </a:r>
            <a:r>
              <a:rPr lang="en-US" sz="1000" dirty="0"/>
              <a:t>, A., et al. Is </a:t>
            </a:r>
            <a:r>
              <a:rPr lang="en-US" sz="1000" dirty="0" err="1"/>
              <a:t>Tamsulosin</a:t>
            </a:r>
            <a:r>
              <a:rPr lang="en-US" sz="1000" dirty="0"/>
              <a:t> Effective after Shock Wave Lithotripsy for Pediatric Renal Stones? A Randomized, Controlled Study. J </a:t>
            </a:r>
            <a:r>
              <a:rPr lang="en-US" sz="1000" dirty="0" err="1"/>
              <a:t>Urol</a:t>
            </a:r>
            <a:r>
              <a:rPr lang="en-US" sz="1000" dirty="0"/>
              <a:t>, 2016. 195: 1284</a:t>
            </a:r>
            <a:r>
              <a:rPr lang="en-US" sz="1000" dirty="0" smtClean="0"/>
              <a:t>.</a:t>
            </a:r>
            <a:r>
              <a:rPr lang="uk-UA" sz="1000" dirty="0" smtClean="0"/>
              <a:t> </a:t>
            </a:r>
            <a:r>
              <a:rPr lang="en-US" sz="1000" dirty="0" smtClean="0">
                <a:hlinkClick r:id="rId5"/>
              </a:rPr>
              <a:t>https</a:t>
            </a:r>
            <a:r>
              <a:rPr lang="en-US" sz="1000" dirty="0">
                <a:hlinkClick r:id="rId5"/>
              </a:rPr>
              <a:t>://</a:t>
            </a:r>
            <a:r>
              <a:rPr lang="en-US" sz="1000" dirty="0" smtClean="0">
                <a:hlinkClick r:id="rId5"/>
              </a:rPr>
              <a:t>pubmed.ncbi.nlm.nih.gov/26926538</a:t>
            </a:r>
            <a:r>
              <a:rPr lang="uk-UA" sz="1100" dirty="0" smtClean="0"/>
              <a:t> </a:t>
            </a:r>
            <a:r>
              <a:rPr lang="uk-UA" sz="1400" dirty="0" smtClean="0"/>
              <a:t>], </a:t>
            </a:r>
            <a:r>
              <a:rPr lang="uk-UA" sz="1400" dirty="0"/>
              <a:t>мета-аналіз трьох </a:t>
            </a:r>
            <a:r>
              <a:rPr lang="uk-UA" sz="1400" dirty="0" err="1"/>
              <a:t>рандомізованих</a:t>
            </a:r>
            <a:r>
              <a:rPr lang="uk-UA" sz="1400" dirty="0"/>
              <a:t> і двох ретроспективних досліджень демонструє, що лікування МЕТ призводить до збільшення шансів спонтанного проходження каменів із сечоводу та низької частоти </a:t>
            </a:r>
            <a:r>
              <a:rPr lang="uk-UA" sz="1400" dirty="0" smtClean="0"/>
              <a:t>ускладнень [</a:t>
            </a:r>
            <a:r>
              <a:rPr lang="de-DE" sz="1000" dirty="0"/>
              <a:t>Velazquez, N., et al. Medical expulsive </a:t>
            </a:r>
            <a:r>
              <a:rPr lang="de-DE" sz="1000" dirty="0" err="1"/>
              <a:t>therapy</a:t>
            </a:r>
            <a:r>
              <a:rPr lang="de-DE" sz="1000" dirty="0"/>
              <a:t> </a:t>
            </a:r>
            <a:r>
              <a:rPr lang="de-DE" sz="1000" dirty="0" err="1"/>
              <a:t>for</a:t>
            </a:r>
            <a:r>
              <a:rPr lang="de-DE" sz="1000" dirty="0"/>
              <a:t> </a:t>
            </a:r>
            <a:r>
              <a:rPr lang="de-DE" sz="1000" dirty="0" err="1"/>
              <a:t>pediatric</a:t>
            </a:r>
            <a:r>
              <a:rPr lang="de-DE" sz="1000" dirty="0"/>
              <a:t> </a:t>
            </a:r>
            <a:r>
              <a:rPr lang="de-DE" sz="1000" dirty="0" err="1"/>
              <a:t>urolithiasis</a:t>
            </a:r>
            <a:r>
              <a:rPr lang="de-DE" sz="1000" dirty="0"/>
              <a:t>: </a:t>
            </a:r>
            <a:r>
              <a:rPr lang="de-DE" sz="1000" dirty="0" err="1"/>
              <a:t>Systematic</a:t>
            </a:r>
            <a:r>
              <a:rPr lang="de-DE" sz="1000" dirty="0"/>
              <a:t> </a:t>
            </a:r>
            <a:r>
              <a:rPr lang="de-DE" sz="1000" dirty="0" err="1"/>
              <a:t>review</a:t>
            </a:r>
            <a:r>
              <a:rPr lang="de-DE" sz="1000" dirty="0"/>
              <a:t> </a:t>
            </a:r>
            <a:r>
              <a:rPr lang="de-DE" sz="1000" dirty="0" err="1"/>
              <a:t>and</a:t>
            </a:r>
            <a:r>
              <a:rPr lang="de-DE" sz="1000" dirty="0"/>
              <a:t> meta-analysis. J </a:t>
            </a:r>
            <a:r>
              <a:rPr lang="de-DE" sz="1000" dirty="0" err="1"/>
              <a:t>Pediatr</a:t>
            </a:r>
            <a:r>
              <a:rPr lang="de-DE" sz="1000" dirty="0"/>
              <a:t> </a:t>
            </a:r>
            <a:r>
              <a:rPr lang="de-DE" sz="1000" dirty="0" err="1"/>
              <a:t>Urol</a:t>
            </a:r>
            <a:r>
              <a:rPr lang="de-DE" sz="1000" dirty="0"/>
              <a:t>, 2015. 11: 321</a:t>
            </a:r>
            <a:r>
              <a:rPr lang="de-DE" sz="1000" dirty="0" smtClean="0"/>
              <a:t>.</a:t>
            </a:r>
            <a:r>
              <a:rPr lang="uk-UA" sz="1000" dirty="0" smtClean="0"/>
              <a:t> </a:t>
            </a:r>
            <a:r>
              <a:rPr lang="de-DE" sz="1000" dirty="0" smtClean="0">
                <a:hlinkClick r:id="rId6"/>
              </a:rPr>
              <a:t>https</a:t>
            </a:r>
            <a:r>
              <a:rPr lang="de-DE" sz="1000" dirty="0">
                <a:hlinkClick r:id="rId6"/>
              </a:rPr>
              <a:t>://</a:t>
            </a:r>
            <a:r>
              <a:rPr lang="de-DE" sz="1000" dirty="0" smtClean="0">
                <a:hlinkClick r:id="rId6"/>
              </a:rPr>
              <a:t>pubmed.ncbi.nlm.nih.gov/26165192</a:t>
            </a:r>
            <a:r>
              <a:rPr lang="uk-UA" sz="1100" dirty="0" smtClean="0"/>
              <a:t> </a:t>
            </a:r>
            <a:r>
              <a:rPr lang="uk-UA" sz="1400" dirty="0" smtClean="0"/>
              <a:t>]. </a:t>
            </a:r>
            <a:r>
              <a:rPr lang="uk-UA" sz="1400" dirty="0"/>
              <a:t>В даний час більшість </a:t>
            </a:r>
            <a:r>
              <a:rPr lang="uk-UA" sz="1400" dirty="0" smtClean="0"/>
              <a:t>каменів у дітей можна </a:t>
            </a:r>
            <a:r>
              <a:rPr lang="uk-UA" sz="1400" dirty="0"/>
              <a:t>легко лікувати за допомогою </a:t>
            </a:r>
            <a:r>
              <a:rPr lang="uk-UA" sz="1400" dirty="0" err="1" smtClean="0"/>
              <a:t>екстракорпоральної</a:t>
            </a:r>
            <a:r>
              <a:rPr lang="uk-UA" sz="1400" dirty="0" smtClean="0"/>
              <a:t> дистанційної літотрипсії (</a:t>
            </a:r>
            <a:r>
              <a:rPr lang="de-DE" sz="1400" dirty="0" smtClean="0"/>
              <a:t>SWL</a:t>
            </a:r>
            <a:r>
              <a:rPr lang="uk-UA" sz="1400" dirty="0" smtClean="0"/>
              <a:t>)</a:t>
            </a:r>
            <a:r>
              <a:rPr lang="de-DE" sz="1400" dirty="0" smtClean="0"/>
              <a:t>. </a:t>
            </a:r>
            <a:r>
              <a:rPr lang="uk-UA" sz="1400" dirty="0"/>
              <a:t>Ендоскопічне лікування може застосовуватися при </a:t>
            </a:r>
            <a:r>
              <a:rPr lang="uk-UA" sz="1400" dirty="0" err="1"/>
              <a:t>каменях</a:t>
            </a:r>
            <a:r>
              <a:rPr lang="uk-UA" sz="1400" dirty="0"/>
              <a:t> сечоводів і сечового міхура. </a:t>
            </a:r>
            <a:r>
              <a:rPr lang="uk-UA" sz="1400" dirty="0" err="1"/>
              <a:t>Черезшкірне</a:t>
            </a:r>
            <a:r>
              <a:rPr lang="uk-UA" sz="1400" dirty="0"/>
              <a:t> видалення каменів можливе і при </a:t>
            </a:r>
            <a:r>
              <a:rPr lang="uk-UA" sz="1400" dirty="0" err="1"/>
              <a:t>каменях</a:t>
            </a:r>
            <a:r>
              <a:rPr lang="uk-UA" sz="1400" dirty="0"/>
              <a:t> у нирках у дітей. Лише невелика частина дітей потребує відкритого хірургічного втручання, але необхідно зробити всі спроби повністю видалити всі </a:t>
            </a:r>
            <a:r>
              <a:rPr lang="uk-UA" sz="1400" dirty="0" err="1"/>
              <a:t>камені</a:t>
            </a:r>
            <a:r>
              <a:rPr lang="uk-UA" sz="1400" dirty="0"/>
              <a:t>, оскільки післяопераційні залишкові фрагменти проходять спонтанно лише в 20-25% випадків </a:t>
            </a:r>
            <a:r>
              <a:rPr lang="uk-UA" sz="1400" dirty="0" smtClean="0"/>
              <a:t>[</a:t>
            </a:r>
            <a:r>
              <a:rPr lang="en-US" sz="1000" dirty="0" err="1"/>
              <a:t>Dincel</a:t>
            </a:r>
            <a:r>
              <a:rPr lang="en-US" sz="1000" dirty="0"/>
              <a:t>, N., et al. Are small residual stone fragments really insignificant in children? J </a:t>
            </a:r>
            <a:r>
              <a:rPr lang="en-US" sz="1000" dirty="0" err="1"/>
              <a:t>Pediatr</a:t>
            </a:r>
            <a:r>
              <a:rPr lang="en-US" sz="1000" dirty="0"/>
              <a:t> </a:t>
            </a:r>
            <a:r>
              <a:rPr lang="en-US" sz="1000" dirty="0" err="1"/>
              <a:t>Surg</a:t>
            </a:r>
            <a:r>
              <a:rPr lang="en-US" sz="1000" dirty="0"/>
              <a:t>, 2013. 48: 840</a:t>
            </a:r>
            <a:r>
              <a:rPr lang="en-US" sz="1000" dirty="0" smtClean="0"/>
              <a:t>.</a:t>
            </a:r>
            <a:r>
              <a:rPr lang="uk-UA" sz="1000" dirty="0" smtClean="0"/>
              <a:t> </a:t>
            </a:r>
            <a:r>
              <a:rPr lang="en-US" sz="1000" dirty="0" smtClean="0">
                <a:hlinkClick r:id="rId7"/>
              </a:rPr>
              <a:t>https</a:t>
            </a:r>
            <a:r>
              <a:rPr lang="en-US" sz="1000" dirty="0">
                <a:hlinkClick r:id="rId7"/>
              </a:rPr>
              <a:t>://</a:t>
            </a:r>
            <a:r>
              <a:rPr lang="en-US" sz="1000" dirty="0" smtClean="0">
                <a:hlinkClick r:id="rId7"/>
              </a:rPr>
              <a:t>pubmed.ncbi.nlm.nih.gov/23583144</a:t>
            </a:r>
            <a:r>
              <a:rPr lang="uk-UA" sz="1000" dirty="0" smtClean="0"/>
              <a:t> ,</a:t>
            </a:r>
            <a:r>
              <a:rPr lang="en-US" sz="1000" dirty="0"/>
              <a:t> El-</a:t>
            </a:r>
            <a:r>
              <a:rPr lang="en-US" sz="1000" dirty="0" err="1"/>
              <a:t>Assmy</a:t>
            </a:r>
            <a:r>
              <a:rPr lang="en-US" sz="1000" dirty="0"/>
              <a:t>, A., et al. Clinically Insignificant Residual Fragments: Is It an Appropriate Term in Children? Urology, 2015. 86: 593</a:t>
            </a:r>
            <a:r>
              <a:rPr lang="en-US" sz="1000" dirty="0" smtClean="0"/>
              <a:t>.</a:t>
            </a:r>
            <a:r>
              <a:rPr lang="uk-UA" sz="1000" dirty="0" smtClean="0"/>
              <a:t> </a:t>
            </a:r>
            <a:r>
              <a:rPr lang="en-US" sz="1000" dirty="0" smtClean="0">
                <a:hlinkClick r:id="rId8"/>
              </a:rPr>
              <a:t>https</a:t>
            </a:r>
            <a:r>
              <a:rPr lang="en-US" sz="1000" dirty="0">
                <a:hlinkClick r:id="rId8"/>
              </a:rPr>
              <a:t>://</a:t>
            </a:r>
            <a:r>
              <a:rPr lang="en-US" sz="1000" dirty="0" smtClean="0">
                <a:hlinkClick r:id="rId8"/>
              </a:rPr>
              <a:t>pubmed.ncbi.nlm.nih.gov/26126693</a:t>
            </a:r>
            <a:r>
              <a:rPr lang="uk-UA" sz="1100" dirty="0" smtClean="0"/>
              <a:t> </a:t>
            </a:r>
            <a:r>
              <a:rPr lang="uk-UA" sz="1400" dirty="0" smtClean="0"/>
              <a:t>]. </a:t>
            </a:r>
            <a:r>
              <a:rPr lang="uk-UA" sz="1400" dirty="0"/>
              <a:t>Вроджену обструктивну </a:t>
            </a:r>
            <a:r>
              <a:rPr lang="uk-UA" sz="1400" dirty="0" err="1"/>
              <a:t>уропатію</a:t>
            </a:r>
            <a:r>
              <a:rPr lang="uk-UA" sz="1400" dirty="0"/>
              <a:t> слід лікувати разом із терапією видалення каменів для запобігання рецидиву.</a:t>
            </a:r>
          </a:p>
        </p:txBody>
      </p:sp>
    </p:spTree>
    <p:extLst>
      <p:ext uri="{BB962C8B-B14F-4D97-AF65-F5344CB8AC3E}">
        <p14:creationId xmlns:p14="http://schemas.microsoft.com/office/powerpoint/2010/main" val="18433240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476672"/>
            <a:ext cx="8712968" cy="6381328"/>
          </a:xfrm>
        </p:spPr>
        <p:txBody>
          <a:bodyPr>
            <a:noAutofit/>
          </a:bodyPr>
          <a:lstStyle/>
          <a:p>
            <a:pPr algn="just"/>
            <a:r>
              <a:rPr lang="uk-UA" sz="1200" i="1" dirty="0" err="1" smtClean="0"/>
              <a:t>Екстракорпоральна</a:t>
            </a:r>
            <a:r>
              <a:rPr lang="uk-UA" sz="1200" i="1" dirty="0" smtClean="0"/>
              <a:t> ударно-хвильова літотрипсія (ЕУХЛ, </a:t>
            </a:r>
            <a:r>
              <a:rPr lang="de-DE" sz="1200" i="1" dirty="0" smtClean="0"/>
              <a:t>SWL</a:t>
            </a:r>
            <a:r>
              <a:rPr lang="uk-UA" sz="1200" i="1" dirty="0" smtClean="0"/>
              <a:t>)</a:t>
            </a:r>
          </a:p>
          <a:p>
            <a:pPr algn="just"/>
            <a:r>
              <a:rPr lang="uk-UA" sz="1200" dirty="0" smtClean="0"/>
              <a:t>Багато повідомлень підтверджують, що </a:t>
            </a:r>
            <a:r>
              <a:rPr lang="de-DE" sz="1200" dirty="0" smtClean="0"/>
              <a:t>SWL </a:t>
            </a:r>
            <a:r>
              <a:rPr lang="uk-UA" sz="1200" dirty="0" smtClean="0"/>
              <a:t>можна проводити дітям у яких в анамнезі є хронічні захворювання нирок </a:t>
            </a:r>
            <a:r>
              <a:rPr lang="uk-UA" sz="1100" dirty="0" smtClean="0"/>
              <a:t>[</a:t>
            </a:r>
            <a:r>
              <a:rPr lang="de-DE" sz="900" dirty="0" smtClean="0"/>
              <a:t>Akin, Y., et al. Long-term </a:t>
            </a:r>
            <a:r>
              <a:rPr lang="de-DE" sz="900" dirty="0" err="1" smtClean="0"/>
              <a:t>effects</a:t>
            </a:r>
            <a:r>
              <a:rPr lang="de-DE" sz="900" dirty="0" smtClean="0"/>
              <a:t> </a:t>
            </a:r>
            <a:r>
              <a:rPr lang="de-DE" sz="900" dirty="0" err="1" smtClean="0"/>
              <a:t>of</a:t>
            </a:r>
            <a:r>
              <a:rPr lang="de-DE" sz="900" dirty="0" smtClean="0"/>
              <a:t> </a:t>
            </a:r>
            <a:r>
              <a:rPr lang="de-DE" sz="900" dirty="0" err="1" smtClean="0"/>
              <a:t>pediatric</a:t>
            </a:r>
            <a:r>
              <a:rPr lang="de-DE" sz="900" dirty="0" smtClean="0"/>
              <a:t> </a:t>
            </a:r>
            <a:r>
              <a:rPr lang="de-DE" sz="900" dirty="0" err="1" smtClean="0"/>
              <a:t>extracorporeal</a:t>
            </a:r>
            <a:r>
              <a:rPr lang="de-DE" sz="900" dirty="0" smtClean="0"/>
              <a:t> </a:t>
            </a:r>
            <a:r>
              <a:rPr lang="de-DE" sz="900" dirty="0" err="1" smtClean="0"/>
              <a:t>shockwave</a:t>
            </a:r>
            <a:r>
              <a:rPr lang="de-DE" sz="900" dirty="0" smtClean="0"/>
              <a:t> </a:t>
            </a:r>
            <a:r>
              <a:rPr lang="de-DE" sz="900" dirty="0" err="1" smtClean="0"/>
              <a:t>lithotripsy</a:t>
            </a:r>
            <a:r>
              <a:rPr lang="de-DE" sz="900" dirty="0" smtClean="0"/>
              <a:t> on renal </a:t>
            </a:r>
            <a:r>
              <a:rPr lang="de-DE" sz="900" dirty="0" err="1" smtClean="0"/>
              <a:t>function</a:t>
            </a:r>
            <a:r>
              <a:rPr lang="de-DE" sz="900" dirty="0" smtClean="0"/>
              <a:t>. Res Rep </a:t>
            </a:r>
            <a:r>
              <a:rPr lang="de-DE" sz="900" dirty="0" err="1" smtClean="0"/>
              <a:t>Urol</a:t>
            </a:r>
            <a:r>
              <a:rPr lang="de-DE" sz="900" dirty="0" smtClean="0"/>
              <a:t>, 2014. 6: 21.</a:t>
            </a:r>
            <a:r>
              <a:rPr lang="uk-UA" sz="900" dirty="0" smtClean="0"/>
              <a:t> </a:t>
            </a:r>
            <a:r>
              <a:rPr lang="de-DE" sz="900" dirty="0" smtClean="0">
                <a:hlinkClick r:id="rId2"/>
              </a:rPr>
              <a:t>https://pubmed.ncbi.nlm.nih.gov/24892029</a:t>
            </a:r>
            <a:r>
              <a:rPr lang="uk-UA" sz="900" dirty="0" smtClean="0"/>
              <a:t> , </a:t>
            </a:r>
            <a:r>
              <a:rPr lang="de-DE" sz="900" dirty="0" smtClean="0"/>
              <a:t>Aksoy, Y., et al. </a:t>
            </a:r>
            <a:r>
              <a:rPr lang="de-DE" sz="900" dirty="0" err="1" smtClean="0"/>
              <a:t>Extracorporeal</a:t>
            </a:r>
            <a:r>
              <a:rPr lang="de-DE" sz="900" dirty="0" smtClean="0"/>
              <a:t> </a:t>
            </a:r>
            <a:r>
              <a:rPr lang="de-DE" sz="900" dirty="0" err="1" smtClean="0"/>
              <a:t>shock</a:t>
            </a:r>
            <a:r>
              <a:rPr lang="de-DE" sz="900" dirty="0" smtClean="0"/>
              <a:t> </a:t>
            </a:r>
            <a:r>
              <a:rPr lang="de-DE" sz="900" dirty="0" err="1" smtClean="0"/>
              <a:t>wave</a:t>
            </a:r>
            <a:r>
              <a:rPr lang="de-DE" sz="900" dirty="0" smtClean="0"/>
              <a:t> </a:t>
            </a:r>
            <a:r>
              <a:rPr lang="de-DE" sz="900" dirty="0" err="1" smtClean="0"/>
              <a:t>lithotripsy</a:t>
            </a:r>
            <a:r>
              <a:rPr lang="de-DE" sz="900" dirty="0" smtClean="0"/>
              <a:t> in </a:t>
            </a:r>
            <a:r>
              <a:rPr lang="de-DE" sz="900" dirty="0" err="1" smtClean="0"/>
              <a:t>children</a:t>
            </a:r>
            <a:r>
              <a:rPr lang="de-DE" sz="900" dirty="0" smtClean="0"/>
              <a:t>: </a:t>
            </a:r>
            <a:r>
              <a:rPr lang="de-DE" sz="900" dirty="0" err="1" smtClean="0"/>
              <a:t>experience</a:t>
            </a:r>
            <a:r>
              <a:rPr lang="de-DE" sz="900" dirty="0" smtClean="0"/>
              <a:t> </a:t>
            </a:r>
            <a:r>
              <a:rPr lang="de-DE" sz="900" dirty="0" err="1" smtClean="0"/>
              <a:t>using</a:t>
            </a:r>
            <a:r>
              <a:rPr lang="de-DE" sz="900" dirty="0" smtClean="0"/>
              <a:t> a mpl-9000 </a:t>
            </a:r>
            <a:r>
              <a:rPr lang="de-DE" sz="900" dirty="0" err="1" smtClean="0"/>
              <a:t>lithotriptor</a:t>
            </a:r>
            <a:r>
              <a:rPr lang="de-DE" sz="900" dirty="0" smtClean="0"/>
              <a:t>. World J </a:t>
            </a:r>
            <a:r>
              <a:rPr lang="de-DE" sz="900" dirty="0" err="1" smtClean="0"/>
              <a:t>Urol</a:t>
            </a:r>
            <a:r>
              <a:rPr lang="de-DE" sz="900" dirty="0" smtClean="0"/>
              <a:t>, 2004. 22: 115.</a:t>
            </a:r>
            <a:r>
              <a:rPr lang="uk-UA" sz="900" dirty="0" smtClean="0"/>
              <a:t> </a:t>
            </a:r>
            <a:r>
              <a:rPr lang="de-DE" sz="900" dirty="0" smtClean="0">
                <a:hlinkClick r:id="rId3"/>
              </a:rPr>
              <a:t>https://pubmed.ncbi.nlm.nih.gov/14740160</a:t>
            </a:r>
            <a:r>
              <a:rPr lang="uk-UA" sz="900" dirty="0" smtClean="0"/>
              <a:t> , </a:t>
            </a:r>
            <a:r>
              <a:rPr lang="de-DE" sz="900" dirty="0" smtClean="0"/>
              <a:t>Aldridge, R.D., et al. </a:t>
            </a:r>
            <a:r>
              <a:rPr lang="de-DE" sz="900" dirty="0" err="1" smtClean="0"/>
              <a:t>Anesthesia</a:t>
            </a:r>
            <a:r>
              <a:rPr lang="de-DE" sz="900" dirty="0" smtClean="0"/>
              <a:t> </a:t>
            </a:r>
            <a:r>
              <a:rPr lang="de-DE" sz="900" dirty="0" err="1" smtClean="0"/>
              <a:t>for</a:t>
            </a:r>
            <a:r>
              <a:rPr lang="de-DE" sz="900" dirty="0" smtClean="0"/>
              <a:t> </a:t>
            </a:r>
            <a:r>
              <a:rPr lang="de-DE" sz="900" dirty="0" err="1" smtClean="0"/>
              <a:t>pediatric</a:t>
            </a:r>
            <a:r>
              <a:rPr lang="de-DE" sz="900" dirty="0" smtClean="0"/>
              <a:t> </a:t>
            </a:r>
            <a:r>
              <a:rPr lang="de-DE" sz="900" dirty="0" err="1" smtClean="0"/>
              <a:t>lithotripsy</a:t>
            </a:r>
            <a:r>
              <a:rPr lang="de-DE" sz="900" dirty="0" smtClean="0"/>
              <a:t>. </a:t>
            </a:r>
            <a:r>
              <a:rPr lang="de-DE" sz="900" dirty="0" err="1" smtClean="0"/>
              <a:t>Paediatr</a:t>
            </a:r>
            <a:r>
              <a:rPr lang="de-DE" sz="900" dirty="0" smtClean="0"/>
              <a:t> </a:t>
            </a:r>
            <a:r>
              <a:rPr lang="de-DE" sz="900" dirty="0" err="1" smtClean="0"/>
              <a:t>Anaesth</a:t>
            </a:r>
            <a:r>
              <a:rPr lang="de-DE" sz="900" dirty="0" smtClean="0"/>
              <a:t>, 2006. 16: 236.</a:t>
            </a:r>
            <a:r>
              <a:rPr lang="uk-UA" sz="900" dirty="0" smtClean="0"/>
              <a:t> </a:t>
            </a:r>
            <a:r>
              <a:rPr lang="de-DE" sz="900" dirty="0" smtClean="0">
                <a:hlinkClick r:id="rId4"/>
              </a:rPr>
              <a:t>https://pubmed.ncbi.nlm.nih.gov/16490086</a:t>
            </a:r>
            <a:r>
              <a:rPr lang="uk-UA" sz="900" dirty="0" smtClean="0"/>
              <a:t> , </a:t>
            </a:r>
            <a:r>
              <a:rPr lang="de-DE" sz="900" dirty="0" err="1" smtClean="0"/>
              <a:t>McLorie</a:t>
            </a:r>
            <a:r>
              <a:rPr lang="de-DE" sz="900" dirty="0" smtClean="0"/>
              <a:t>, G.A., et al. </a:t>
            </a:r>
            <a:r>
              <a:rPr lang="de-DE" sz="900" dirty="0" err="1" smtClean="0"/>
              <a:t>Safety</a:t>
            </a:r>
            <a:r>
              <a:rPr lang="de-DE" sz="900" dirty="0" smtClean="0"/>
              <a:t> </a:t>
            </a:r>
            <a:r>
              <a:rPr lang="de-DE" sz="900" dirty="0" err="1" smtClean="0"/>
              <a:t>and</a:t>
            </a:r>
            <a:r>
              <a:rPr lang="de-DE" sz="900" dirty="0" smtClean="0"/>
              <a:t> </a:t>
            </a:r>
            <a:r>
              <a:rPr lang="de-DE" sz="900" dirty="0" err="1" smtClean="0"/>
              <a:t>efficacy</a:t>
            </a:r>
            <a:r>
              <a:rPr lang="de-DE" sz="900" dirty="0" smtClean="0"/>
              <a:t> </a:t>
            </a:r>
            <a:r>
              <a:rPr lang="de-DE" sz="900" dirty="0" err="1" smtClean="0"/>
              <a:t>of</a:t>
            </a:r>
            <a:r>
              <a:rPr lang="de-DE" sz="900" dirty="0" smtClean="0"/>
              <a:t> </a:t>
            </a:r>
            <a:r>
              <a:rPr lang="de-DE" sz="900" dirty="0" err="1" smtClean="0"/>
              <a:t>extracorporeal</a:t>
            </a:r>
            <a:r>
              <a:rPr lang="de-DE" sz="900" dirty="0" smtClean="0"/>
              <a:t> </a:t>
            </a:r>
            <a:r>
              <a:rPr lang="de-DE" sz="900" dirty="0" err="1" smtClean="0"/>
              <a:t>shock</a:t>
            </a:r>
            <a:r>
              <a:rPr lang="de-DE" sz="900" dirty="0" smtClean="0"/>
              <a:t> </a:t>
            </a:r>
            <a:r>
              <a:rPr lang="de-DE" sz="900" dirty="0" err="1" smtClean="0"/>
              <a:t>wave</a:t>
            </a:r>
            <a:r>
              <a:rPr lang="de-DE" sz="900" dirty="0" smtClean="0"/>
              <a:t> </a:t>
            </a:r>
            <a:r>
              <a:rPr lang="de-DE" sz="900" dirty="0" err="1" smtClean="0"/>
              <a:t>lithotripsy</a:t>
            </a:r>
            <a:r>
              <a:rPr lang="de-DE" sz="900" dirty="0" smtClean="0"/>
              <a:t> in </a:t>
            </a:r>
            <a:r>
              <a:rPr lang="de-DE" sz="900" dirty="0" err="1" smtClean="0"/>
              <a:t>infants</a:t>
            </a:r>
            <a:r>
              <a:rPr lang="de-DE" sz="900" dirty="0" smtClean="0"/>
              <a:t>. Can J </a:t>
            </a:r>
            <a:r>
              <a:rPr lang="de-DE" sz="900" dirty="0" err="1" smtClean="0"/>
              <a:t>Urol</a:t>
            </a:r>
            <a:r>
              <a:rPr lang="de-DE" sz="900" dirty="0" smtClean="0"/>
              <a:t>, 2003. 10: 2051.</a:t>
            </a:r>
            <a:r>
              <a:rPr lang="uk-UA" sz="900" dirty="0" smtClean="0"/>
              <a:t> </a:t>
            </a:r>
            <a:r>
              <a:rPr lang="de-DE" sz="900" dirty="0" smtClean="0">
                <a:hlinkClick r:id="rId5"/>
              </a:rPr>
              <a:t>https://pubmed.ncbi.nlm.nih.gov/14704109</a:t>
            </a:r>
            <a:r>
              <a:rPr lang="uk-UA" sz="900" dirty="0" smtClean="0"/>
              <a:t> , </a:t>
            </a:r>
            <a:r>
              <a:rPr lang="de-DE" sz="900" dirty="0" smtClean="0"/>
              <a:t>Reisiger, K., et al. </a:t>
            </a:r>
            <a:r>
              <a:rPr lang="de-DE" sz="900" dirty="0" err="1" smtClean="0"/>
              <a:t>Pediatric</a:t>
            </a:r>
            <a:r>
              <a:rPr lang="de-DE" sz="900" dirty="0" smtClean="0"/>
              <a:t> </a:t>
            </a:r>
            <a:r>
              <a:rPr lang="de-DE" sz="900" dirty="0" err="1" smtClean="0"/>
              <a:t>nephrolithiasis</a:t>
            </a:r>
            <a:r>
              <a:rPr lang="de-DE" sz="900" dirty="0" smtClean="0"/>
              <a:t>: </a:t>
            </a:r>
            <a:r>
              <a:rPr lang="de-DE" sz="900" dirty="0" err="1" smtClean="0"/>
              <a:t>does</a:t>
            </a:r>
            <a:r>
              <a:rPr lang="de-DE" sz="900" dirty="0" smtClean="0"/>
              <a:t> </a:t>
            </a:r>
            <a:r>
              <a:rPr lang="de-DE" sz="900" dirty="0" err="1" smtClean="0"/>
              <a:t>treatment</a:t>
            </a:r>
            <a:r>
              <a:rPr lang="de-DE" sz="900" dirty="0" smtClean="0"/>
              <a:t> </a:t>
            </a:r>
            <a:r>
              <a:rPr lang="de-DE" sz="900" dirty="0" err="1" smtClean="0"/>
              <a:t>affect</a:t>
            </a:r>
            <a:r>
              <a:rPr lang="de-DE" sz="900" dirty="0" smtClean="0"/>
              <a:t> renal </a:t>
            </a:r>
            <a:r>
              <a:rPr lang="de-DE" sz="900" dirty="0" err="1" smtClean="0"/>
              <a:t>growth</a:t>
            </a:r>
            <a:r>
              <a:rPr lang="de-DE" sz="900" dirty="0" smtClean="0"/>
              <a:t>? </a:t>
            </a:r>
            <a:r>
              <a:rPr lang="de-DE" sz="900" dirty="0" err="1" smtClean="0"/>
              <a:t>Urology</a:t>
            </a:r>
            <a:r>
              <a:rPr lang="de-DE" sz="900" dirty="0" smtClean="0"/>
              <a:t>, 2007. 69: 1190.</a:t>
            </a:r>
            <a:r>
              <a:rPr lang="uk-UA" sz="900" dirty="0" smtClean="0"/>
              <a:t> </a:t>
            </a:r>
            <a:r>
              <a:rPr lang="de-DE" sz="900" dirty="0" smtClean="0">
                <a:hlinkClick r:id="rId6"/>
              </a:rPr>
              <a:t>https://pubmed.ncbi.nlm.nih.gov/17572213</a:t>
            </a:r>
            <a:r>
              <a:rPr lang="uk-UA" sz="900" dirty="0" smtClean="0"/>
              <a:t> , </a:t>
            </a:r>
            <a:r>
              <a:rPr lang="de-DE" sz="900" dirty="0" err="1" smtClean="0"/>
              <a:t>Villanyi</a:t>
            </a:r>
            <a:r>
              <a:rPr lang="de-DE" sz="900" dirty="0" smtClean="0"/>
              <a:t>, K.K., et al. Short-term </a:t>
            </a:r>
            <a:r>
              <a:rPr lang="de-DE" sz="900" dirty="0" err="1" smtClean="0"/>
              <a:t>changes</a:t>
            </a:r>
            <a:r>
              <a:rPr lang="de-DE" sz="900" dirty="0" smtClean="0"/>
              <a:t> in renal </a:t>
            </a:r>
            <a:r>
              <a:rPr lang="de-DE" sz="900" dirty="0" err="1" smtClean="0"/>
              <a:t>function</a:t>
            </a:r>
            <a:r>
              <a:rPr lang="de-DE" sz="900" dirty="0" smtClean="0"/>
              <a:t> after </a:t>
            </a:r>
            <a:r>
              <a:rPr lang="de-DE" sz="900" dirty="0" err="1" smtClean="0"/>
              <a:t>extracorporeal</a:t>
            </a:r>
            <a:r>
              <a:rPr lang="de-DE" sz="900" dirty="0" smtClean="0"/>
              <a:t> </a:t>
            </a:r>
            <a:r>
              <a:rPr lang="de-DE" sz="900" dirty="0" err="1" smtClean="0"/>
              <a:t>shock</a:t>
            </a:r>
            <a:r>
              <a:rPr lang="de-DE" sz="900" dirty="0" smtClean="0"/>
              <a:t> </a:t>
            </a:r>
            <a:r>
              <a:rPr lang="de-DE" sz="900" dirty="0" err="1" smtClean="0"/>
              <a:t>wave</a:t>
            </a:r>
            <a:r>
              <a:rPr lang="de-DE" sz="900" dirty="0" smtClean="0"/>
              <a:t> </a:t>
            </a:r>
            <a:r>
              <a:rPr lang="de-DE" sz="900" dirty="0" err="1" smtClean="0"/>
              <a:t>lithotripsy</a:t>
            </a:r>
            <a:r>
              <a:rPr lang="de-DE" sz="900" dirty="0" smtClean="0"/>
              <a:t> in </a:t>
            </a:r>
            <a:r>
              <a:rPr lang="de-DE" sz="900" dirty="0" err="1" smtClean="0"/>
              <a:t>children</a:t>
            </a:r>
            <a:r>
              <a:rPr lang="de-DE" sz="900" dirty="0" smtClean="0"/>
              <a:t>. J </a:t>
            </a:r>
            <a:r>
              <a:rPr lang="de-DE" sz="900" dirty="0" err="1" smtClean="0"/>
              <a:t>Urol</a:t>
            </a:r>
            <a:r>
              <a:rPr lang="de-DE" sz="900" dirty="0" smtClean="0"/>
              <a:t>, 2001. 166: 222.</a:t>
            </a:r>
            <a:r>
              <a:rPr lang="uk-UA" sz="900" dirty="0" smtClean="0"/>
              <a:t> </a:t>
            </a:r>
            <a:r>
              <a:rPr lang="de-DE" sz="900" dirty="0" smtClean="0">
                <a:hlinkClick r:id="rId7"/>
              </a:rPr>
              <a:t>https://pubmed.ncbi.nlm.nih.gov/11435873</a:t>
            </a:r>
            <a:r>
              <a:rPr lang="uk-UA" sz="900" dirty="0" smtClean="0"/>
              <a:t> , </a:t>
            </a:r>
            <a:r>
              <a:rPr lang="de-DE" sz="900" dirty="0" err="1" smtClean="0"/>
              <a:t>Vlajkovic</a:t>
            </a:r>
            <a:r>
              <a:rPr lang="de-DE" sz="900" dirty="0" smtClean="0"/>
              <a:t>, M., et al. Long-term </a:t>
            </a:r>
            <a:r>
              <a:rPr lang="de-DE" sz="900" dirty="0" err="1" smtClean="0"/>
              <a:t>functional</a:t>
            </a:r>
            <a:r>
              <a:rPr lang="de-DE" sz="900" dirty="0" smtClean="0"/>
              <a:t> </a:t>
            </a:r>
            <a:r>
              <a:rPr lang="de-DE" sz="900" dirty="0" err="1" smtClean="0"/>
              <a:t>outcome</a:t>
            </a:r>
            <a:r>
              <a:rPr lang="de-DE" sz="900" dirty="0" smtClean="0"/>
              <a:t> </a:t>
            </a:r>
            <a:r>
              <a:rPr lang="de-DE" sz="900" dirty="0" err="1" smtClean="0"/>
              <a:t>of</a:t>
            </a:r>
            <a:r>
              <a:rPr lang="de-DE" sz="900" dirty="0" smtClean="0"/>
              <a:t> </a:t>
            </a:r>
            <a:r>
              <a:rPr lang="de-DE" sz="900" dirty="0" err="1" smtClean="0"/>
              <a:t>kidneys</a:t>
            </a:r>
            <a:r>
              <a:rPr lang="de-DE" sz="900" dirty="0" smtClean="0"/>
              <a:t> in </a:t>
            </a:r>
            <a:r>
              <a:rPr lang="de-DE" sz="900" dirty="0" err="1" smtClean="0"/>
              <a:t>children</a:t>
            </a:r>
            <a:r>
              <a:rPr lang="de-DE" sz="900" dirty="0" smtClean="0"/>
              <a:t> </a:t>
            </a:r>
            <a:r>
              <a:rPr lang="de-DE" sz="900" dirty="0" err="1" smtClean="0"/>
              <a:t>with</a:t>
            </a:r>
            <a:r>
              <a:rPr lang="de-DE" sz="900" dirty="0" smtClean="0"/>
              <a:t> </a:t>
            </a:r>
            <a:r>
              <a:rPr lang="de-DE" sz="900" dirty="0" err="1" smtClean="0"/>
              <a:t>urolithiasis</a:t>
            </a:r>
            <a:r>
              <a:rPr lang="de-DE" sz="900" dirty="0" smtClean="0"/>
              <a:t> after ESWL </a:t>
            </a:r>
            <a:r>
              <a:rPr lang="de-DE" sz="900" dirty="0" err="1" smtClean="0"/>
              <a:t>treatment</a:t>
            </a:r>
            <a:r>
              <a:rPr lang="de-DE" sz="900" dirty="0" smtClean="0"/>
              <a:t>. </a:t>
            </a:r>
            <a:r>
              <a:rPr lang="de-DE" sz="900" dirty="0" err="1" smtClean="0"/>
              <a:t>Eur</a:t>
            </a:r>
            <a:r>
              <a:rPr lang="de-DE" sz="900" dirty="0" smtClean="0"/>
              <a:t> J </a:t>
            </a:r>
            <a:r>
              <a:rPr lang="de-DE" sz="900" dirty="0" err="1" smtClean="0"/>
              <a:t>Pediatr</a:t>
            </a:r>
            <a:r>
              <a:rPr lang="de-DE" sz="900" dirty="0" smtClean="0"/>
              <a:t> </a:t>
            </a:r>
            <a:r>
              <a:rPr lang="de-DE" sz="900" dirty="0" err="1" smtClean="0"/>
              <a:t>Surg</a:t>
            </a:r>
            <a:r>
              <a:rPr lang="de-DE" sz="900" dirty="0" smtClean="0"/>
              <a:t>, 2002. 12: 118.</a:t>
            </a:r>
            <a:r>
              <a:rPr lang="uk-UA" sz="900" dirty="0" smtClean="0"/>
              <a:t> </a:t>
            </a:r>
            <a:r>
              <a:rPr lang="de-DE" sz="900" dirty="0" smtClean="0">
                <a:hlinkClick r:id="rId8"/>
              </a:rPr>
              <a:t>https://pubmed.ncbi.nlm.nih.gov/12015657</a:t>
            </a:r>
            <a:r>
              <a:rPr lang="uk-UA" sz="900" dirty="0" smtClean="0"/>
              <a:t> , </a:t>
            </a:r>
            <a:r>
              <a:rPr lang="de-DE" sz="900" dirty="0" smtClean="0"/>
              <a:t>Willis, L.R., et al. </a:t>
            </a:r>
            <a:r>
              <a:rPr lang="de-DE" sz="900" dirty="0" err="1" smtClean="0"/>
              <a:t>Relationship</a:t>
            </a:r>
            <a:r>
              <a:rPr lang="de-DE" sz="900" dirty="0" smtClean="0"/>
              <a:t> </a:t>
            </a:r>
            <a:r>
              <a:rPr lang="de-DE" sz="900" dirty="0" err="1" smtClean="0"/>
              <a:t>between</a:t>
            </a:r>
            <a:r>
              <a:rPr lang="de-DE" sz="900" dirty="0" smtClean="0"/>
              <a:t> </a:t>
            </a:r>
            <a:r>
              <a:rPr lang="de-DE" sz="900" dirty="0" err="1" smtClean="0"/>
              <a:t>kidney</a:t>
            </a:r>
            <a:r>
              <a:rPr lang="de-DE" sz="900" dirty="0" smtClean="0"/>
              <a:t> </a:t>
            </a:r>
            <a:r>
              <a:rPr lang="de-DE" sz="900" dirty="0" err="1" smtClean="0"/>
              <a:t>size</a:t>
            </a:r>
            <a:r>
              <a:rPr lang="de-DE" sz="900" dirty="0" smtClean="0"/>
              <a:t>, renal </a:t>
            </a:r>
            <a:r>
              <a:rPr lang="de-DE" sz="900" dirty="0" err="1" smtClean="0"/>
              <a:t>injury</a:t>
            </a:r>
            <a:r>
              <a:rPr lang="de-DE" sz="900" dirty="0" smtClean="0"/>
              <a:t>, </a:t>
            </a:r>
            <a:r>
              <a:rPr lang="de-DE" sz="900" dirty="0" err="1" smtClean="0"/>
              <a:t>and</a:t>
            </a:r>
            <a:r>
              <a:rPr lang="de-DE" sz="900" dirty="0" smtClean="0"/>
              <a:t> renal </a:t>
            </a:r>
            <a:r>
              <a:rPr lang="de-DE" sz="900" dirty="0" err="1" smtClean="0"/>
              <a:t>impairment</a:t>
            </a:r>
            <a:r>
              <a:rPr lang="de-DE" sz="900" dirty="0" smtClean="0"/>
              <a:t> </a:t>
            </a:r>
            <a:r>
              <a:rPr lang="de-DE" sz="900" dirty="0" err="1" smtClean="0"/>
              <a:t>induced</a:t>
            </a:r>
            <a:r>
              <a:rPr lang="de-DE" sz="900" dirty="0" smtClean="0"/>
              <a:t> </a:t>
            </a:r>
            <a:r>
              <a:rPr lang="de-DE" sz="900" dirty="0" err="1" smtClean="0"/>
              <a:t>by</a:t>
            </a:r>
            <a:r>
              <a:rPr lang="de-DE" sz="900" dirty="0" smtClean="0"/>
              <a:t> </a:t>
            </a:r>
            <a:r>
              <a:rPr lang="de-DE" sz="900" dirty="0" err="1" smtClean="0"/>
              <a:t>shock</a:t>
            </a:r>
            <a:r>
              <a:rPr lang="de-DE" sz="900" dirty="0" smtClean="0"/>
              <a:t> </a:t>
            </a:r>
            <a:r>
              <a:rPr lang="de-DE" sz="900" dirty="0" err="1" smtClean="0"/>
              <a:t>wave</a:t>
            </a:r>
            <a:r>
              <a:rPr lang="de-DE" sz="900" dirty="0" smtClean="0"/>
              <a:t> </a:t>
            </a:r>
            <a:r>
              <a:rPr lang="de-DE" sz="900" dirty="0" err="1" smtClean="0"/>
              <a:t>lithotripsy</a:t>
            </a:r>
            <a:r>
              <a:rPr lang="de-DE" sz="900" dirty="0" smtClean="0"/>
              <a:t>. J Am </a:t>
            </a:r>
            <a:r>
              <a:rPr lang="de-DE" sz="900" dirty="0" err="1" smtClean="0"/>
              <a:t>Soc</a:t>
            </a:r>
            <a:r>
              <a:rPr lang="de-DE" sz="900" dirty="0" smtClean="0"/>
              <a:t> </a:t>
            </a:r>
            <a:r>
              <a:rPr lang="de-DE" sz="900" dirty="0" err="1" smtClean="0"/>
              <a:t>Nephrol</a:t>
            </a:r>
            <a:r>
              <a:rPr lang="de-DE" sz="900" dirty="0" smtClean="0"/>
              <a:t>, 1999. 10: 1753.</a:t>
            </a:r>
            <a:r>
              <a:rPr lang="uk-UA" sz="900" dirty="0" smtClean="0"/>
              <a:t> </a:t>
            </a:r>
            <a:r>
              <a:rPr lang="de-DE" sz="900" dirty="0" smtClean="0">
                <a:hlinkClick r:id="rId9"/>
              </a:rPr>
              <a:t>https://pubmed.ncbi.nlm.nih.gov/1044694</a:t>
            </a:r>
            <a:r>
              <a:rPr lang="de-DE" sz="1000" dirty="0" smtClean="0">
                <a:hlinkClick r:id="rId9"/>
              </a:rPr>
              <a:t>3</a:t>
            </a:r>
            <a:r>
              <a:rPr lang="uk-UA" sz="1050" dirty="0" smtClean="0"/>
              <a:t> </a:t>
            </a:r>
            <a:r>
              <a:rPr lang="uk-UA" sz="1100" dirty="0" smtClean="0"/>
              <a:t>].</a:t>
            </a:r>
          </a:p>
          <a:p>
            <a:pPr algn="just"/>
            <a:endParaRPr lang="uk-UA" sz="300" dirty="0" smtClean="0"/>
          </a:p>
          <a:p>
            <a:pPr algn="just"/>
            <a:r>
              <a:rPr lang="uk-UA" sz="1200" dirty="0" smtClean="0"/>
              <a:t>Середня кількість ударних хвиль для кожної обробки становить приблизно 1800 і 2000 (до 4000, якщо потрібно), а середні налаштування потужності варіюються від 14 кВ до 21 кВ. Використання УЗД та цифрової флюороскопії значно знизило радіаційний вплив, і було показано, що діти піддаються значно нижчим дозам опромінення порівняно з дорослими </a:t>
            </a:r>
            <a:r>
              <a:rPr lang="uk-UA" sz="1100" dirty="0" smtClean="0"/>
              <a:t>[</a:t>
            </a:r>
            <a:r>
              <a:rPr lang="en-US" sz="900" dirty="0" smtClean="0"/>
              <a:t>Raza, A., et al. Pediatric urolithiasis: 15 years of local experience with minimally invasive </a:t>
            </a:r>
            <a:r>
              <a:rPr lang="en-US" sz="900" dirty="0" err="1" smtClean="0"/>
              <a:t>endourological</a:t>
            </a:r>
            <a:r>
              <a:rPr lang="en-US" sz="900" dirty="0" smtClean="0"/>
              <a:t> management of pediatric calculi. J </a:t>
            </a:r>
            <a:r>
              <a:rPr lang="en-US" sz="900" dirty="0" err="1" smtClean="0"/>
              <a:t>Urol</a:t>
            </a:r>
            <a:r>
              <a:rPr lang="en-US" sz="900" dirty="0" smtClean="0"/>
              <a:t>, 2005. 174: 682.</a:t>
            </a:r>
            <a:r>
              <a:rPr lang="uk-UA" sz="900" dirty="0" smtClean="0"/>
              <a:t> </a:t>
            </a:r>
            <a:r>
              <a:rPr lang="en-US" sz="900" dirty="0" smtClean="0">
                <a:hlinkClick r:id="rId10"/>
              </a:rPr>
              <a:t>https://pubmed.ncbi.nlm.nih.gov/16006948</a:t>
            </a:r>
            <a:r>
              <a:rPr lang="uk-UA" sz="900" dirty="0" smtClean="0"/>
              <a:t> ,</a:t>
            </a:r>
            <a:r>
              <a:rPr lang="en-US" sz="900" dirty="0" smtClean="0"/>
              <a:t> </a:t>
            </a:r>
            <a:r>
              <a:rPr lang="en-US" sz="900" dirty="0" err="1" smtClean="0"/>
              <a:t>Ather</a:t>
            </a:r>
            <a:r>
              <a:rPr lang="en-US" sz="900" dirty="0" smtClean="0"/>
              <a:t>, M.H., et al. Does size and site matter for renal stones up to 30-mm in size in children treated by extracorporeal lithotripsy? Urology, 2003. 61: 212.</a:t>
            </a:r>
            <a:r>
              <a:rPr lang="uk-UA" sz="900" dirty="0" smtClean="0"/>
              <a:t> </a:t>
            </a:r>
            <a:r>
              <a:rPr lang="en-US" sz="900" dirty="0" smtClean="0">
                <a:hlinkClick r:id="rId11"/>
              </a:rPr>
              <a:t>https://pubmed.ncbi.nlm.nih.gov/12559298</a:t>
            </a:r>
            <a:r>
              <a:rPr lang="uk-UA" sz="900" dirty="0" smtClean="0"/>
              <a:t> ,</a:t>
            </a:r>
            <a:r>
              <a:rPr lang="de-DE" sz="900" dirty="0" smtClean="0"/>
              <a:t> </a:t>
            </a:r>
            <a:r>
              <a:rPr lang="de-DE" sz="900" dirty="0" err="1" smtClean="0"/>
              <a:t>Muslumanoglu</a:t>
            </a:r>
            <a:r>
              <a:rPr lang="de-DE" sz="900" dirty="0" smtClean="0"/>
              <a:t>, A.Y., et al. </a:t>
            </a:r>
            <a:r>
              <a:rPr lang="de-DE" sz="900" dirty="0" err="1" smtClean="0"/>
              <a:t>Extracorporeal</a:t>
            </a:r>
            <a:r>
              <a:rPr lang="de-DE" sz="900" dirty="0" smtClean="0"/>
              <a:t> </a:t>
            </a:r>
            <a:r>
              <a:rPr lang="de-DE" sz="900" dirty="0" err="1" smtClean="0"/>
              <a:t>shock</a:t>
            </a:r>
            <a:r>
              <a:rPr lang="de-DE" sz="900" dirty="0" smtClean="0"/>
              <a:t> </a:t>
            </a:r>
            <a:r>
              <a:rPr lang="de-DE" sz="900" dirty="0" err="1" smtClean="0"/>
              <a:t>wave</a:t>
            </a:r>
            <a:r>
              <a:rPr lang="de-DE" sz="900" dirty="0" smtClean="0"/>
              <a:t> </a:t>
            </a:r>
            <a:r>
              <a:rPr lang="de-DE" sz="900" dirty="0" err="1" smtClean="0"/>
              <a:t>lithotripsy</a:t>
            </a:r>
            <a:r>
              <a:rPr lang="de-DE" sz="900" dirty="0" smtClean="0"/>
              <a:t> </a:t>
            </a:r>
            <a:r>
              <a:rPr lang="de-DE" sz="900" dirty="0" err="1" smtClean="0"/>
              <a:t>as</a:t>
            </a:r>
            <a:r>
              <a:rPr lang="de-DE" sz="900" dirty="0" smtClean="0"/>
              <a:t> </a:t>
            </a:r>
            <a:r>
              <a:rPr lang="de-DE" sz="900" dirty="0" err="1" smtClean="0"/>
              <a:t>first</a:t>
            </a:r>
            <a:r>
              <a:rPr lang="de-DE" sz="900" dirty="0" smtClean="0"/>
              <a:t> </a:t>
            </a:r>
            <a:r>
              <a:rPr lang="de-DE" sz="900" dirty="0" err="1" smtClean="0"/>
              <a:t>line</a:t>
            </a:r>
            <a:r>
              <a:rPr lang="de-DE" sz="900" dirty="0" smtClean="0"/>
              <a:t> </a:t>
            </a:r>
            <a:r>
              <a:rPr lang="de-DE" sz="900" dirty="0" err="1" smtClean="0"/>
              <a:t>treatment</a:t>
            </a:r>
            <a:r>
              <a:rPr lang="de-DE" sz="900" dirty="0" smtClean="0"/>
              <a:t> alternative </a:t>
            </a:r>
            <a:r>
              <a:rPr lang="de-DE" sz="900" dirty="0" err="1" smtClean="0"/>
              <a:t>for</a:t>
            </a:r>
            <a:r>
              <a:rPr lang="de-DE" sz="900" dirty="0" smtClean="0"/>
              <a:t> </a:t>
            </a:r>
            <a:r>
              <a:rPr lang="de-DE" sz="900" dirty="0" err="1" smtClean="0"/>
              <a:t>urinary</a:t>
            </a:r>
            <a:r>
              <a:rPr lang="de-DE" sz="900" dirty="0" smtClean="0"/>
              <a:t> </a:t>
            </a:r>
            <a:r>
              <a:rPr lang="de-DE" sz="900" dirty="0" err="1" smtClean="0"/>
              <a:t>tract</a:t>
            </a:r>
            <a:r>
              <a:rPr lang="de-DE" sz="900" dirty="0" smtClean="0"/>
              <a:t> </a:t>
            </a:r>
            <a:r>
              <a:rPr lang="de-DE" sz="900" dirty="0" err="1" smtClean="0"/>
              <a:t>stones</a:t>
            </a:r>
            <a:r>
              <a:rPr lang="de-DE" sz="900" dirty="0" smtClean="0"/>
              <a:t> in </a:t>
            </a:r>
            <a:r>
              <a:rPr lang="de-DE" sz="900" dirty="0" err="1" smtClean="0"/>
              <a:t>children</a:t>
            </a:r>
            <a:r>
              <a:rPr lang="de-DE" sz="900" dirty="0" smtClean="0"/>
              <a:t>: a large </a:t>
            </a:r>
            <a:r>
              <a:rPr lang="de-DE" sz="900" dirty="0" err="1" smtClean="0"/>
              <a:t>scale</a:t>
            </a:r>
            <a:r>
              <a:rPr lang="de-DE" sz="900" dirty="0" smtClean="0"/>
              <a:t> </a:t>
            </a:r>
            <a:r>
              <a:rPr lang="de-DE" sz="900" dirty="0" err="1" smtClean="0"/>
              <a:t>retrospective</a:t>
            </a:r>
            <a:r>
              <a:rPr lang="de-DE" sz="900" dirty="0" smtClean="0"/>
              <a:t> </a:t>
            </a:r>
            <a:r>
              <a:rPr lang="de-DE" sz="900" dirty="0" err="1" smtClean="0"/>
              <a:t>analysis</a:t>
            </a:r>
            <a:r>
              <a:rPr lang="de-DE" sz="900" dirty="0" smtClean="0"/>
              <a:t>. J </a:t>
            </a:r>
            <a:r>
              <a:rPr lang="de-DE" sz="900" dirty="0" err="1" smtClean="0"/>
              <a:t>Urol</a:t>
            </a:r>
            <a:r>
              <a:rPr lang="de-DE" sz="900" dirty="0" smtClean="0"/>
              <a:t>, 2003. 170: 2405.</a:t>
            </a:r>
            <a:r>
              <a:rPr lang="uk-UA" sz="900" dirty="0" smtClean="0"/>
              <a:t> </a:t>
            </a:r>
            <a:r>
              <a:rPr lang="de-DE" sz="900" dirty="0" smtClean="0">
                <a:hlinkClick r:id="rId12"/>
              </a:rPr>
              <a:t>https://pubmed.ncbi.nlm.nih.gov/14634438</a:t>
            </a:r>
            <a:r>
              <a:rPr lang="uk-UA" sz="1050" dirty="0" smtClean="0"/>
              <a:t> </a:t>
            </a:r>
            <a:r>
              <a:rPr lang="uk-UA" sz="1100" dirty="0" smtClean="0"/>
              <a:t>]. </a:t>
            </a:r>
            <a:r>
              <a:rPr lang="uk-UA" sz="1200" dirty="0" smtClean="0"/>
              <a:t>Занепокоєння щодо анестезії більше не є проблемою завдяки прогресу в техніці та лікуванні, навіть у віковій групі немовлят. Тип анестезії має бути загальним або </a:t>
            </a:r>
            <a:r>
              <a:rPr lang="uk-UA" sz="1200" dirty="0" err="1" smtClean="0"/>
              <a:t>дисоціативним</a:t>
            </a:r>
            <a:r>
              <a:rPr lang="uk-UA" sz="1200" dirty="0" smtClean="0"/>
              <a:t> для дітей віком до десяти років, тоді як звичайна внутрішньовенна </a:t>
            </a:r>
            <a:r>
              <a:rPr lang="uk-UA" sz="1200" dirty="0" err="1" smtClean="0"/>
              <a:t>седація</a:t>
            </a:r>
            <a:r>
              <a:rPr lang="uk-UA" sz="1200" dirty="0" smtClean="0"/>
              <a:t> або знеболювання, контрольована пацієнтом, є варіантом для дітей старшого віку, які піддаються контакту</a:t>
            </a:r>
            <a:r>
              <a:rPr lang="uk-UA" sz="1100" dirty="0" smtClean="0"/>
              <a:t> [</a:t>
            </a:r>
            <a:r>
              <a:rPr lang="de-DE" sz="900" dirty="0" smtClean="0"/>
              <a:t>Ugur, G., et al. </a:t>
            </a:r>
            <a:r>
              <a:rPr lang="de-DE" sz="900" dirty="0" err="1" smtClean="0"/>
              <a:t>Anaesthetic</a:t>
            </a:r>
            <a:r>
              <a:rPr lang="de-DE" sz="900" dirty="0" smtClean="0"/>
              <a:t>/</a:t>
            </a:r>
            <a:r>
              <a:rPr lang="de-DE" sz="900" dirty="0" err="1" smtClean="0"/>
              <a:t>analgesic</a:t>
            </a:r>
            <a:r>
              <a:rPr lang="de-DE" sz="900" dirty="0" smtClean="0"/>
              <a:t> </a:t>
            </a:r>
            <a:r>
              <a:rPr lang="de-DE" sz="900" dirty="0" err="1" smtClean="0"/>
              <a:t>management</a:t>
            </a:r>
            <a:r>
              <a:rPr lang="de-DE" sz="900" dirty="0" smtClean="0"/>
              <a:t> </a:t>
            </a:r>
            <a:r>
              <a:rPr lang="de-DE" sz="900" dirty="0" err="1" smtClean="0"/>
              <a:t>of</a:t>
            </a:r>
            <a:r>
              <a:rPr lang="de-DE" sz="900" dirty="0" smtClean="0"/>
              <a:t> </a:t>
            </a:r>
            <a:r>
              <a:rPr lang="de-DE" sz="900" dirty="0" err="1" smtClean="0"/>
              <a:t>extracorporeal</a:t>
            </a:r>
            <a:r>
              <a:rPr lang="de-DE" sz="900" dirty="0" smtClean="0"/>
              <a:t> </a:t>
            </a:r>
            <a:r>
              <a:rPr lang="de-DE" sz="900" dirty="0" err="1" smtClean="0"/>
              <a:t>shock</a:t>
            </a:r>
            <a:r>
              <a:rPr lang="de-DE" sz="900" dirty="0" smtClean="0"/>
              <a:t> </a:t>
            </a:r>
            <a:r>
              <a:rPr lang="de-DE" sz="900" dirty="0" err="1" smtClean="0"/>
              <a:t>wave</a:t>
            </a:r>
            <a:r>
              <a:rPr lang="de-DE" sz="900" dirty="0" smtClean="0"/>
              <a:t> </a:t>
            </a:r>
            <a:r>
              <a:rPr lang="de-DE" sz="900" dirty="0" err="1" smtClean="0"/>
              <a:t>lithotripsy</a:t>
            </a:r>
            <a:r>
              <a:rPr lang="de-DE" sz="900" dirty="0" smtClean="0"/>
              <a:t> in </a:t>
            </a:r>
            <a:r>
              <a:rPr lang="de-DE" sz="900" dirty="0" err="1" smtClean="0"/>
              <a:t>paediatric</a:t>
            </a:r>
            <a:r>
              <a:rPr lang="de-DE" sz="900" dirty="0" smtClean="0"/>
              <a:t> </a:t>
            </a:r>
            <a:r>
              <a:rPr lang="de-DE" sz="900" dirty="0" err="1" smtClean="0"/>
              <a:t>patients</a:t>
            </a:r>
            <a:r>
              <a:rPr lang="de-DE" sz="900" dirty="0" smtClean="0"/>
              <a:t>. </a:t>
            </a:r>
            <a:r>
              <a:rPr lang="de-DE" sz="900" dirty="0" err="1" smtClean="0"/>
              <a:t>Paediatr</a:t>
            </a:r>
            <a:r>
              <a:rPr lang="de-DE" sz="900" dirty="0" smtClean="0"/>
              <a:t> </a:t>
            </a:r>
            <a:r>
              <a:rPr lang="de-DE" sz="900" dirty="0" err="1" smtClean="0"/>
              <a:t>Anaesth</a:t>
            </a:r>
            <a:r>
              <a:rPr lang="de-DE" sz="900" dirty="0" smtClean="0"/>
              <a:t>, 2003. 13: 85.</a:t>
            </a:r>
            <a:r>
              <a:rPr lang="uk-UA" sz="900" dirty="0" smtClean="0"/>
              <a:t> </a:t>
            </a:r>
            <a:r>
              <a:rPr lang="de-DE" sz="900" dirty="0" smtClean="0">
                <a:hlinkClick r:id="rId13"/>
              </a:rPr>
              <a:t>https://pubmed.ncbi.nlm.nih.gov/12535048</a:t>
            </a:r>
            <a:r>
              <a:rPr lang="uk-UA" sz="1050" dirty="0" smtClean="0"/>
              <a:t> </a:t>
            </a:r>
            <a:r>
              <a:rPr lang="uk-UA" sz="1100" dirty="0" smtClean="0"/>
              <a:t>] </a:t>
            </a:r>
            <a:r>
              <a:rPr lang="uk-UA" sz="1200" dirty="0" smtClean="0"/>
              <a:t>(рівень доказовості: 2</a:t>
            </a:r>
            <a:r>
              <a:rPr lang="de-DE" sz="1200" dirty="0" smtClean="0"/>
              <a:t>b</a:t>
            </a:r>
            <a:r>
              <a:rPr lang="de-DE" sz="1100" dirty="0" smtClean="0"/>
              <a:t>).</a:t>
            </a:r>
          </a:p>
          <a:p>
            <a:pPr algn="just"/>
            <a:endParaRPr lang="de-DE" sz="500" dirty="0" smtClean="0"/>
          </a:p>
          <a:p>
            <a:pPr algn="just"/>
            <a:r>
              <a:rPr lang="uk-UA" sz="1200" dirty="0" smtClean="0"/>
              <a:t>На ефективність методу істотно впливають різні фактори. Незалежно від місця розташування, у міру збільшення розміру каменю ефективність зменшується, а рівень повторного лікування збільшується. Ефективність лікування для конкрементів &lt; 1 см, 1-2 см, &gt; 2 см і в цілому становили майже 90%, 80%, 60% і 80% відповідно. Зі збільшенням розміру каменю зростає потреба в додаткових сеансах </a:t>
            </a:r>
            <a:r>
              <a:rPr lang="uk-UA" sz="1100" dirty="0" smtClean="0"/>
              <a:t>[</a:t>
            </a:r>
            <a:r>
              <a:rPr lang="en-US" sz="900" dirty="0"/>
              <a:t>Raza, A., et al. Pediatric urolithiasis: 15 years of local experience with minimally invasive </a:t>
            </a:r>
            <a:r>
              <a:rPr lang="en-US" sz="900" dirty="0" err="1"/>
              <a:t>endourological</a:t>
            </a:r>
            <a:r>
              <a:rPr lang="en-US" sz="900" dirty="0"/>
              <a:t> management of pediatric calculi. J </a:t>
            </a:r>
            <a:r>
              <a:rPr lang="en-US" sz="900" dirty="0" err="1"/>
              <a:t>Urol</a:t>
            </a:r>
            <a:r>
              <a:rPr lang="en-US" sz="900" dirty="0"/>
              <a:t>, 2005. 174: </a:t>
            </a:r>
            <a:r>
              <a:rPr lang="en-US" sz="900" dirty="0" smtClean="0"/>
              <a:t>682.</a:t>
            </a:r>
            <a:r>
              <a:rPr lang="uk-UA" sz="900" dirty="0" smtClean="0"/>
              <a:t> </a:t>
            </a:r>
            <a:r>
              <a:rPr lang="en-US" sz="900" dirty="0" smtClean="0">
                <a:hlinkClick r:id="rId10"/>
              </a:rPr>
              <a:t>https</a:t>
            </a:r>
            <a:r>
              <a:rPr lang="en-US" sz="900" dirty="0">
                <a:hlinkClick r:id="rId10"/>
              </a:rPr>
              <a:t>://</a:t>
            </a:r>
            <a:r>
              <a:rPr lang="en-US" sz="900" dirty="0" smtClean="0">
                <a:hlinkClick r:id="rId10"/>
              </a:rPr>
              <a:t>pubmed.ncbi.nlm.nih.gov/16006948</a:t>
            </a:r>
            <a:r>
              <a:rPr lang="uk-UA" sz="900" dirty="0" smtClean="0"/>
              <a:t> ,</a:t>
            </a:r>
            <a:r>
              <a:rPr lang="en-US" sz="900" dirty="0"/>
              <a:t> </a:t>
            </a:r>
            <a:r>
              <a:rPr lang="en-US" sz="900" dirty="0" err="1"/>
              <a:t>Ather</a:t>
            </a:r>
            <a:r>
              <a:rPr lang="en-US" sz="900" dirty="0"/>
              <a:t>, M.H., et al. Does size and site matter for renal stones up to 30-mm in size in children treated by extracorporeal lithotripsy? Urology, 2003. 61: 212</a:t>
            </a:r>
            <a:r>
              <a:rPr lang="en-US" sz="900" dirty="0" smtClean="0"/>
              <a:t>.</a:t>
            </a:r>
            <a:r>
              <a:rPr lang="uk-UA" sz="900" dirty="0" smtClean="0"/>
              <a:t> </a:t>
            </a:r>
            <a:r>
              <a:rPr lang="en-US" sz="900" dirty="0" smtClean="0">
                <a:hlinkClick r:id="rId11"/>
              </a:rPr>
              <a:t>https</a:t>
            </a:r>
            <a:r>
              <a:rPr lang="en-US" sz="900" dirty="0">
                <a:hlinkClick r:id="rId11"/>
              </a:rPr>
              <a:t>://</a:t>
            </a:r>
            <a:r>
              <a:rPr lang="en-US" sz="900" dirty="0" smtClean="0">
                <a:hlinkClick r:id="rId11"/>
              </a:rPr>
              <a:t>pubmed.ncbi.nlm.nih.gov/12559298</a:t>
            </a:r>
            <a:r>
              <a:rPr lang="uk-UA" sz="900" dirty="0" smtClean="0"/>
              <a:t> ,</a:t>
            </a:r>
            <a:r>
              <a:rPr lang="de-DE" sz="900" dirty="0"/>
              <a:t> </a:t>
            </a:r>
            <a:r>
              <a:rPr lang="de-DE" sz="900" dirty="0" err="1"/>
              <a:t>Muslumanoglu</a:t>
            </a:r>
            <a:r>
              <a:rPr lang="de-DE" sz="900" dirty="0"/>
              <a:t>, A.Y., et al. </a:t>
            </a:r>
            <a:r>
              <a:rPr lang="de-DE" sz="900" dirty="0" err="1"/>
              <a:t>Extracorporeal</a:t>
            </a:r>
            <a:r>
              <a:rPr lang="de-DE" sz="900" dirty="0"/>
              <a:t> </a:t>
            </a:r>
            <a:r>
              <a:rPr lang="de-DE" sz="900" dirty="0" err="1"/>
              <a:t>shock</a:t>
            </a:r>
            <a:r>
              <a:rPr lang="de-DE" sz="900" dirty="0"/>
              <a:t> </a:t>
            </a:r>
            <a:r>
              <a:rPr lang="de-DE" sz="900" dirty="0" err="1"/>
              <a:t>wave</a:t>
            </a:r>
            <a:r>
              <a:rPr lang="de-DE" sz="900" dirty="0"/>
              <a:t> </a:t>
            </a:r>
            <a:r>
              <a:rPr lang="de-DE" sz="900" dirty="0" err="1"/>
              <a:t>lithotripsy</a:t>
            </a:r>
            <a:r>
              <a:rPr lang="de-DE" sz="900" dirty="0"/>
              <a:t> </a:t>
            </a:r>
            <a:r>
              <a:rPr lang="de-DE" sz="900" dirty="0" err="1"/>
              <a:t>as</a:t>
            </a:r>
            <a:r>
              <a:rPr lang="de-DE" sz="900" dirty="0"/>
              <a:t> </a:t>
            </a:r>
            <a:r>
              <a:rPr lang="de-DE" sz="900" dirty="0" err="1"/>
              <a:t>first</a:t>
            </a:r>
            <a:r>
              <a:rPr lang="de-DE" sz="900" dirty="0"/>
              <a:t> </a:t>
            </a:r>
            <a:r>
              <a:rPr lang="de-DE" sz="900" dirty="0" err="1"/>
              <a:t>line</a:t>
            </a:r>
            <a:r>
              <a:rPr lang="de-DE" sz="900" dirty="0"/>
              <a:t> </a:t>
            </a:r>
            <a:r>
              <a:rPr lang="de-DE" sz="900" dirty="0" err="1"/>
              <a:t>treatment</a:t>
            </a:r>
            <a:r>
              <a:rPr lang="de-DE" sz="900" dirty="0"/>
              <a:t> alternative </a:t>
            </a:r>
            <a:r>
              <a:rPr lang="de-DE" sz="900" dirty="0" err="1"/>
              <a:t>for</a:t>
            </a:r>
            <a:r>
              <a:rPr lang="de-DE" sz="900" dirty="0"/>
              <a:t> </a:t>
            </a:r>
            <a:r>
              <a:rPr lang="de-DE" sz="900" dirty="0" err="1"/>
              <a:t>urinary</a:t>
            </a:r>
            <a:r>
              <a:rPr lang="de-DE" sz="900" dirty="0"/>
              <a:t> </a:t>
            </a:r>
            <a:r>
              <a:rPr lang="de-DE" sz="900" dirty="0" err="1"/>
              <a:t>tract</a:t>
            </a:r>
            <a:r>
              <a:rPr lang="de-DE" sz="900" dirty="0"/>
              <a:t> </a:t>
            </a:r>
            <a:r>
              <a:rPr lang="de-DE" sz="900" dirty="0" err="1"/>
              <a:t>stones</a:t>
            </a:r>
            <a:r>
              <a:rPr lang="de-DE" sz="900" dirty="0"/>
              <a:t> in </a:t>
            </a:r>
            <a:r>
              <a:rPr lang="de-DE" sz="900" dirty="0" err="1"/>
              <a:t>children</a:t>
            </a:r>
            <a:r>
              <a:rPr lang="de-DE" sz="900" dirty="0"/>
              <a:t>: a large </a:t>
            </a:r>
            <a:r>
              <a:rPr lang="de-DE" sz="900" dirty="0" err="1"/>
              <a:t>scale</a:t>
            </a:r>
            <a:r>
              <a:rPr lang="de-DE" sz="900" dirty="0"/>
              <a:t> </a:t>
            </a:r>
            <a:r>
              <a:rPr lang="de-DE" sz="900" dirty="0" err="1"/>
              <a:t>retrospective</a:t>
            </a:r>
            <a:r>
              <a:rPr lang="de-DE" sz="900" dirty="0"/>
              <a:t> </a:t>
            </a:r>
            <a:r>
              <a:rPr lang="de-DE" sz="900" dirty="0" err="1"/>
              <a:t>analysis</a:t>
            </a:r>
            <a:r>
              <a:rPr lang="de-DE" sz="900" dirty="0"/>
              <a:t>. J </a:t>
            </a:r>
            <a:r>
              <a:rPr lang="de-DE" sz="900" dirty="0" err="1"/>
              <a:t>Urol</a:t>
            </a:r>
            <a:r>
              <a:rPr lang="de-DE" sz="900" dirty="0"/>
              <a:t>, 2003. 170: 2405</a:t>
            </a:r>
            <a:r>
              <a:rPr lang="de-DE" sz="900" dirty="0" smtClean="0"/>
              <a:t>.</a:t>
            </a:r>
            <a:r>
              <a:rPr lang="uk-UA" sz="900" dirty="0" smtClean="0"/>
              <a:t> </a:t>
            </a:r>
            <a:r>
              <a:rPr lang="de-DE" sz="900" dirty="0" smtClean="0">
                <a:hlinkClick r:id="rId12"/>
              </a:rPr>
              <a:t>https</a:t>
            </a:r>
            <a:r>
              <a:rPr lang="de-DE" sz="900" dirty="0">
                <a:hlinkClick r:id="rId12"/>
              </a:rPr>
              <a:t>://</a:t>
            </a:r>
            <a:r>
              <a:rPr lang="de-DE" sz="900" dirty="0" smtClean="0">
                <a:hlinkClick r:id="rId12"/>
              </a:rPr>
              <a:t>pubmed.ncbi.nlm.nih.gov/14634438</a:t>
            </a:r>
            <a:r>
              <a:rPr lang="uk-UA" sz="900" dirty="0" smtClean="0"/>
              <a:t> ,</a:t>
            </a:r>
            <a:r>
              <a:rPr lang="de-DE" sz="900" dirty="0"/>
              <a:t> </a:t>
            </a:r>
            <a:r>
              <a:rPr lang="de-DE" sz="900" dirty="0" err="1"/>
              <a:t>Afshar</a:t>
            </a:r>
            <a:r>
              <a:rPr lang="de-DE" sz="900" dirty="0"/>
              <a:t>, K., et al. Outcome </a:t>
            </a:r>
            <a:r>
              <a:rPr lang="de-DE" sz="900" dirty="0" err="1"/>
              <a:t>of</a:t>
            </a:r>
            <a:r>
              <a:rPr lang="de-DE" sz="900" dirty="0"/>
              <a:t> </a:t>
            </a:r>
            <a:r>
              <a:rPr lang="de-DE" sz="900" dirty="0" err="1"/>
              <a:t>small</a:t>
            </a:r>
            <a:r>
              <a:rPr lang="de-DE" sz="900" dirty="0"/>
              <a:t> residual </a:t>
            </a:r>
            <a:r>
              <a:rPr lang="de-DE" sz="900" dirty="0" err="1"/>
              <a:t>stone</a:t>
            </a:r>
            <a:r>
              <a:rPr lang="de-DE" sz="900" dirty="0"/>
              <a:t> </a:t>
            </a:r>
            <a:r>
              <a:rPr lang="de-DE" sz="900" dirty="0" err="1"/>
              <a:t>fragments</a:t>
            </a:r>
            <a:r>
              <a:rPr lang="de-DE" sz="900" dirty="0"/>
              <a:t> </a:t>
            </a:r>
            <a:r>
              <a:rPr lang="de-DE" sz="900" dirty="0" err="1"/>
              <a:t>following</a:t>
            </a:r>
            <a:r>
              <a:rPr lang="de-DE" sz="900" dirty="0"/>
              <a:t> </a:t>
            </a:r>
            <a:r>
              <a:rPr lang="de-DE" sz="900" dirty="0" err="1"/>
              <a:t>shock</a:t>
            </a:r>
            <a:r>
              <a:rPr lang="de-DE" sz="900" dirty="0"/>
              <a:t> </a:t>
            </a:r>
            <a:r>
              <a:rPr lang="de-DE" sz="900" dirty="0" err="1"/>
              <a:t>wave</a:t>
            </a:r>
            <a:r>
              <a:rPr lang="de-DE" sz="900" dirty="0"/>
              <a:t> </a:t>
            </a:r>
            <a:r>
              <a:rPr lang="de-DE" sz="900" dirty="0" err="1"/>
              <a:t>lithotripsy</a:t>
            </a:r>
            <a:r>
              <a:rPr lang="de-DE" sz="900" dirty="0"/>
              <a:t> in </a:t>
            </a:r>
            <a:r>
              <a:rPr lang="de-DE" sz="900" dirty="0" err="1"/>
              <a:t>children</a:t>
            </a:r>
            <a:r>
              <a:rPr lang="de-DE" sz="900" dirty="0"/>
              <a:t>. J </a:t>
            </a:r>
            <a:r>
              <a:rPr lang="de-DE" sz="900" dirty="0" err="1"/>
              <a:t>Urol</a:t>
            </a:r>
            <a:r>
              <a:rPr lang="de-DE" sz="900" dirty="0"/>
              <a:t>, 2004. 172: 1600</a:t>
            </a:r>
            <a:r>
              <a:rPr lang="de-DE" sz="900" dirty="0" smtClean="0"/>
              <a:t>.</a:t>
            </a:r>
            <a:r>
              <a:rPr lang="uk-UA" sz="900" dirty="0" smtClean="0"/>
              <a:t> </a:t>
            </a:r>
            <a:r>
              <a:rPr lang="de-DE" sz="900" dirty="0" smtClean="0">
                <a:hlinkClick r:id="rId14"/>
              </a:rPr>
              <a:t>https</a:t>
            </a:r>
            <a:r>
              <a:rPr lang="de-DE" sz="900" dirty="0">
                <a:hlinkClick r:id="rId14"/>
              </a:rPr>
              <a:t>://</a:t>
            </a:r>
            <a:r>
              <a:rPr lang="de-DE" sz="900" dirty="0" smtClean="0">
                <a:hlinkClick r:id="rId14"/>
              </a:rPr>
              <a:t>pubmed.ncbi.nlm.nih.gov/15371769</a:t>
            </a:r>
            <a:r>
              <a:rPr lang="uk-UA" sz="900" dirty="0" smtClean="0"/>
              <a:t> , </a:t>
            </a:r>
            <a:r>
              <a:rPr lang="de-DE" sz="900" dirty="0" smtClean="0"/>
              <a:t>Al-</a:t>
            </a:r>
            <a:r>
              <a:rPr lang="de-DE" sz="900" dirty="0" err="1" smtClean="0"/>
              <a:t>Busaidy</a:t>
            </a:r>
            <a:r>
              <a:rPr lang="de-DE" sz="900" dirty="0"/>
              <a:t>, S.S., et al. </a:t>
            </a:r>
            <a:r>
              <a:rPr lang="de-DE" sz="900" dirty="0" err="1"/>
              <a:t>Pediatric</a:t>
            </a:r>
            <a:r>
              <a:rPr lang="de-DE" sz="900" dirty="0"/>
              <a:t> </a:t>
            </a:r>
            <a:r>
              <a:rPr lang="de-DE" sz="900" dirty="0" err="1"/>
              <a:t>staghorn</a:t>
            </a:r>
            <a:r>
              <a:rPr lang="de-DE" sz="900" dirty="0"/>
              <a:t> </a:t>
            </a:r>
            <a:r>
              <a:rPr lang="de-DE" sz="900" dirty="0" err="1"/>
              <a:t>calculi</a:t>
            </a:r>
            <a:r>
              <a:rPr lang="de-DE" sz="900" dirty="0"/>
              <a:t>: </a:t>
            </a:r>
            <a:r>
              <a:rPr lang="de-DE" sz="900" dirty="0" err="1"/>
              <a:t>the</a:t>
            </a:r>
            <a:r>
              <a:rPr lang="de-DE" sz="900" dirty="0"/>
              <a:t> </a:t>
            </a:r>
            <a:r>
              <a:rPr lang="de-DE" sz="900" dirty="0" err="1"/>
              <a:t>role</a:t>
            </a:r>
            <a:r>
              <a:rPr lang="de-DE" sz="900" dirty="0"/>
              <a:t> </a:t>
            </a:r>
            <a:r>
              <a:rPr lang="de-DE" sz="900" dirty="0" err="1"/>
              <a:t>of</a:t>
            </a:r>
            <a:r>
              <a:rPr lang="de-DE" sz="900" dirty="0"/>
              <a:t> </a:t>
            </a:r>
            <a:r>
              <a:rPr lang="de-DE" sz="900" dirty="0" err="1"/>
              <a:t>extracorporeal</a:t>
            </a:r>
            <a:r>
              <a:rPr lang="de-DE" sz="900" dirty="0"/>
              <a:t> </a:t>
            </a:r>
            <a:r>
              <a:rPr lang="de-DE" sz="900" dirty="0" err="1"/>
              <a:t>shock</a:t>
            </a:r>
            <a:r>
              <a:rPr lang="de-DE" sz="900" dirty="0"/>
              <a:t> </a:t>
            </a:r>
            <a:r>
              <a:rPr lang="de-DE" sz="900" dirty="0" err="1"/>
              <a:t>wave</a:t>
            </a:r>
            <a:r>
              <a:rPr lang="de-DE" sz="900" dirty="0"/>
              <a:t> </a:t>
            </a:r>
            <a:r>
              <a:rPr lang="de-DE" sz="900" dirty="0" err="1"/>
              <a:t>lithotripsy</a:t>
            </a:r>
            <a:r>
              <a:rPr lang="de-DE" sz="900" dirty="0"/>
              <a:t> </a:t>
            </a:r>
            <a:r>
              <a:rPr lang="de-DE" sz="900" dirty="0" err="1"/>
              <a:t>monotherapy</a:t>
            </a:r>
            <a:r>
              <a:rPr lang="de-DE" sz="900" dirty="0"/>
              <a:t> </a:t>
            </a:r>
            <a:r>
              <a:rPr lang="de-DE" sz="900" dirty="0" err="1"/>
              <a:t>with</a:t>
            </a:r>
            <a:r>
              <a:rPr lang="de-DE" sz="900" dirty="0"/>
              <a:t> </a:t>
            </a:r>
            <a:r>
              <a:rPr lang="de-DE" sz="900" dirty="0" err="1"/>
              <a:t>special</a:t>
            </a:r>
            <a:r>
              <a:rPr lang="de-DE" sz="900" dirty="0"/>
              <a:t> </a:t>
            </a:r>
            <a:r>
              <a:rPr lang="de-DE" sz="900" dirty="0" err="1"/>
              <a:t>reference</a:t>
            </a:r>
            <a:r>
              <a:rPr lang="de-DE" sz="900" dirty="0"/>
              <a:t> </a:t>
            </a:r>
            <a:r>
              <a:rPr lang="de-DE" sz="900" dirty="0" err="1"/>
              <a:t>to</a:t>
            </a:r>
            <a:r>
              <a:rPr lang="de-DE" sz="900" dirty="0"/>
              <a:t> </a:t>
            </a:r>
            <a:r>
              <a:rPr lang="de-DE" sz="900" dirty="0" err="1"/>
              <a:t>ureteral</a:t>
            </a:r>
            <a:r>
              <a:rPr lang="de-DE" sz="900" dirty="0"/>
              <a:t> </a:t>
            </a:r>
            <a:r>
              <a:rPr lang="de-DE" sz="900" dirty="0" err="1"/>
              <a:t>stenting</a:t>
            </a:r>
            <a:r>
              <a:rPr lang="de-DE" sz="900" dirty="0"/>
              <a:t>. J </a:t>
            </a:r>
            <a:r>
              <a:rPr lang="de-DE" sz="900" dirty="0" err="1"/>
              <a:t>Urol</a:t>
            </a:r>
            <a:r>
              <a:rPr lang="de-DE" sz="900" dirty="0"/>
              <a:t>, 2003. 169: 629</a:t>
            </a:r>
            <a:r>
              <a:rPr lang="de-DE" sz="900" dirty="0" smtClean="0"/>
              <a:t>.</a:t>
            </a:r>
            <a:r>
              <a:rPr lang="uk-UA" sz="900" dirty="0" smtClean="0"/>
              <a:t> </a:t>
            </a:r>
            <a:r>
              <a:rPr lang="de-DE" sz="900" dirty="0" smtClean="0">
                <a:hlinkClick r:id="rId15"/>
              </a:rPr>
              <a:t>https</a:t>
            </a:r>
            <a:r>
              <a:rPr lang="de-DE" sz="900" dirty="0">
                <a:hlinkClick r:id="rId15"/>
              </a:rPr>
              <a:t>://</a:t>
            </a:r>
            <a:r>
              <a:rPr lang="de-DE" sz="900" dirty="0" smtClean="0">
                <a:hlinkClick r:id="rId15"/>
              </a:rPr>
              <a:t>pubmed.ncbi.nlm.nih.gov/12544330</a:t>
            </a:r>
            <a:r>
              <a:rPr lang="uk-UA" sz="900" dirty="0" smtClean="0"/>
              <a:t> , </a:t>
            </a:r>
            <a:r>
              <a:rPr lang="de-DE" sz="900" dirty="0" smtClean="0"/>
              <a:t>Lottmann</a:t>
            </a:r>
            <a:r>
              <a:rPr lang="de-DE" sz="900" dirty="0"/>
              <a:t>, H.B., et al. </a:t>
            </a:r>
            <a:r>
              <a:rPr lang="de-DE" sz="900" dirty="0" err="1"/>
              <a:t>Monotherapy</a:t>
            </a:r>
            <a:r>
              <a:rPr lang="de-DE" sz="900" dirty="0"/>
              <a:t> </a:t>
            </a:r>
            <a:r>
              <a:rPr lang="de-DE" sz="900" dirty="0" err="1"/>
              <a:t>extracorporeal</a:t>
            </a:r>
            <a:r>
              <a:rPr lang="de-DE" sz="900" dirty="0"/>
              <a:t> </a:t>
            </a:r>
            <a:r>
              <a:rPr lang="de-DE" sz="900" dirty="0" err="1"/>
              <a:t>shock</a:t>
            </a:r>
            <a:r>
              <a:rPr lang="de-DE" sz="900" dirty="0"/>
              <a:t> </a:t>
            </a:r>
            <a:r>
              <a:rPr lang="de-DE" sz="900" dirty="0" err="1"/>
              <a:t>wave</a:t>
            </a:r>
            <a:r>
              <a:rPr lang="de-DE" sz="900" dirty="0"/>
              <a:t> </a:t>
            </a:r>
            <a:r>
              <a:rPr lang="de-DE" sz="900" dirty="0" err="1"/>
              <a:t>lithotripsy</a:t>
            </a:r>
            <a:r>
              <a:rPr lang="de-DE" sz="900" dirty="0"/>
              <a:t> </a:t>
            </a:r>
            <a:r>
              <a:rPr lang="de-DE" sz="900" dirty="0" err="1"/>
              <a:t>for</a:t>
            </a:r>
            <a:r>
              <a:rPr lang="de-DE" sz="900" dirty="0"/>
              <a:t> </a:t>
            </a:r>
            <a:r>
              <a:rPr lang="de-DE" sz="900" dirty="0" err="1"/>
              <a:t>the</a:t>
            </a:r>
            <a:r>
              <a:rPr lang="de-DE" sz="900" dirty="0"/>
              <a:t> </a:t>
            </a:r>
            <a:r>
              <a:rPr lang="de-DE" sz="900" dirty="0" err="1"/>
              <a:t>treatment</a:t>
            </a:r>
            <a:r>
              <a:rPr lang="de-DE" sz="900" dirty="0"/>
              <a:t> </a:t>
            </a:r>
            <a:r>
              <a:rPr lang="de-DE" sz="900" dirty="0" err="1"/>
              <a:t>of</a:t>
            </a:r>
            <a:r>
              <a:rPr lang="de-DE" sz="900" dirty="0"/>
              <a:t> </a:t>
            </a:r>
            <a:r>
              <a:rPr lang="de-DE" sz="900" dirty="0" err="1"/>
              <a:t>staghorn</a:t>
            </a:r>
            <a:r>
              <a:rPr lang="de-DE" sz="900" dirty="0"/>
              <a:t> </a:t>
            </a:r>
            <a:r>
              <a:rPr lang="de-DE" sz="900" dirty="0" err="1"/>
              <a:t>calculi</a:t>
            </a:r>
            <a:r>
              <a:rPr lang="de-DE" sz="900" dirty="0"/>
              <a:t> in </a:t>
            </a:r>
            <a:r>
              <a:rPr lang="de-DE" sz="900" dirty="0" err="1"/>
              <a:t>children</a:t>
            </a:r>
            <a:r>
              <a:rPr lang="de-DE" sz="900" dirty="0"/>
              <a:t>. J </a:t>
            </a:r>
            <a:r>
              <a:rPr lang="de-DE" sz="900" dirty="0" err="1"/>
              <a:t>Urol</a:t>
            </a:r>
            <a:r>
              <a:rPr lang="de-DE" sz="900" dirty="0"/>
              <a:t>, 2001. 165: 2324</a:t>
            </a:r>
            <a:r>
              <a:rPr lang="de-DE" sz="900" dirty="0" smtClean="0"/>
              <a:t>.</a:t>
            </a:r>
            <a:r>
              <a:rPr lang="uk-UA" sz="900" dirty="0" smtClean="0"/>
              <a:t> </a:t>
            </a:r>
            <a:r>
              <a:rPr lang="de-DE" sz="900" dirty="0" smtClean="0">
                <a:hlinkClick r:id="rId16"/>
              </a:rPr>
              <a:t>https</a:t>
            </a:r>
            <a:r>
              <a:rPr lang="de-DE" sz="900" dirty="0">
                <a:hlinkClick r:id="rId16"/>
              </a:rPr>
              <a:t>://</a:t>
            </a:r>
            <a:r>
              <a:rPr lang="de-DE" sz="900" dirty="0" smtClean="0">
                <a:hlinkClick r:id="rId16"/>
              </a:rPr>
              <a:t>pubmed.ncbi.nlm.nih.gov/11371942</a:t>
            </a:r>
            <a:r>
              <a:rPr lang="uk-UA" sz="900" dirty="0" smtClean="0"/>
              <a:t> , </a:t>
            </a:r>
            <a:r>
              <a:rPr lang="de-DE" sz="900" dirty="0" smtClean="0"/>
              <a:t>Rodrigues </a:t>
            </a:r>
            <a:r>
              <a:rPr lang="de-DE" sz="900" dirty="0"/>
              <a:t>Netto, N., Jr., et al. </a:t>
            </a:r>
            <a:r>
              <a:rPr lang="de-DE" sz="900" dirty="0" err="1"/>
              <a:t>Extracorporeal</a:t>
            </a:r>
            <a:r>
              <a:rPr lang="de-DE" sz="900" dirty="0"/>
              <a:t> </a:t>
            </a:r>
            <a:r>
              <a:rPr lang="de-DE" sz="900" dirty="0" err="1"/>
              <a:t>shock</a:t>
            </a:r>
            <a:r>
              <a:rPr lang="de-DE" sz="900" dirty="0"/>
              <a:t> </a:t>
            </a:r>
            <a:r>
              <a:rPr lang="de-DE" sz="900" dirty="0" err="1"/>
              <a:t>wave</a:t>
            </a:r>
            <a:r>
              <a:rPr lang="de-DE" sz="900" dirty="0"/>
              <a:t> </a:t>
            </a:r>
            <a:r>
              <a:rPr lang="de-DE" sz="900" dirty="0" err="1"/>
              <a:t>lithotripsy</a:t>
            </a:r>
            <a:r>
              <a:rPr lang="de-DE" sz="900" dirty="0"/>
              <a:t> in </a:t>
            </a:r>
            <a:r>
              <a:rPr lang="de-DE" sz="900" dirty="0" err="1"/>
              <a:t>children</a:t>
            </a:r>
            <a:r>
              <a:rPr lang="de-DE" sz="900" dirty="0"/>
              <a:t>. J </a:t>
            </a:r>
            <a:r>
              <a:rPr lang="de-DE" sz="900" dirty="0" err="1"/>
              <a:t>Urol</a:t>
            </a:r>
            <a:r>
              <a:rPr lang="de-DE" sz="900" dirty="0"/>
              <a:t>, 2002. 167: 2164</a:t>
            </a:r>
            <a:r>
              <a:rPr lang="de-DE" sz="900" dirty="0" smtClean="0"/>
              <a:t>.</a:t>
            </a:r>
            <a:r>
              <a:rPr lang="uk-UA" sz="900" dirty="0" smtClean="0"/>
              <a:t> </a:t>
            </a:r>
            <a:r>
              <a:rPr lang="de-DE" sz="900" dirty="0" smtClean="0">
                <a:hlinkClick r:id="rId17"/>
              </a:rPr>
              <a:t>https</a:t>
            </a:r>
            <a:r>
              <a:rPr lang="de-DE" sz="900" dirty="0">
                <a:hlinkClick r:id="rId17"/>
              </a:rPr>
              <a:t>://</a:t>
            </a:r>
            <a:r>
              <a:rPr lang="de-DE" sz="900" dirty="0" smtClean="0">
                <a:hlinkClick r:id="rId17"/>
              </a:rPr>
              <a:t>pubmed.ncbi.nlm.nih.gov/11956471</a:t>
            </a:r>
            <a:r>
              <a:rPr lang="uk-UA" sz="900" dirty="0" smtClean="0"/>
              <a:t> , </a:t>
            </a:r>
            <a:r>
              <a:rPr lang="de-DE" sz="900" dirty="0" smtClean="0"/>
              <a:t>Tan</a:t>
            </a:r>
            <a:r>
              <a:rPr lang="de-DE" sz="900" dirty="0"/>
              <a:t>, A.H., et al. </a:t>
            </a:r>
            <a:r>
              <a:rPr lang="de-DE" sz="900" dirty="0" err="1"/>
              <a:t>Results</a:t>
            </a:r>
            <a:r>
              <a:rPr lang="de-DE" sz="900" dirty="0"/>
              <a:t> </a:t>
            </a:r>
            <a:r>
              <a:rPr lang="de-DE" sz="900" dirty="0" err="1"/>
              <a:t>of</a:t>
            </a:r>
            <a:r>
              <a:rPr lang="de-DE" sz="900" dirty="0"/>
              <a:t> </a:t>
            </a:r>
            <a:r>
              <a:rPr lang="de-DE" sz="900" dirty="0" err="1"/>
              <a:t>shockwave</a:t>
            </a:r>
            <a:r>
              <a:rPr lang="de-DE" sz="900" dirty="0"/>
              <a:t> </a:t>
            </a:r>
            <a:r>
              <a:rPr lang="de-DE" sz="900" dirty="0" err="1"/>
              <a:t>lithotripsy</a:t>
            </a:r>
            <a:r>
              <a:rPr lang="de-DE" sz="900" dirty="0"/>
              <a:t> </a:t>
            </a:r>
            <a:r>
              <a:rPr lang="de-DE" sz="900" dirty="0" err="1"/>
              <a:t>for</a:t>
            </a:r>
            <a:r>
              <a:rPr lang="de-DE" sz="900" dirty="0"/>
              <a:t> </a:t>
            </a:r>
            <a:r>
              <a:rPr lang="de-DE" sz="900" dirty="0" err="1"/>
              <a:t>pediatric</a:t>
            </a:r>
            <a:r>
              <a:rPr lang="de-DE" sz="900" dirty="0"/>
              <a:t> </a:t>
            </a:r>
            <a:r>
              <a:rPr lang="de-DE" sz="900" dirty="0" err="1"/>
              <a:t>urolithiasis</a:t>
            </a:r>
            <a:r>
              <a:rPr lang="de-DE" sz="900" dirty="0"/>
              <a:t>. J </a:t>
            </a:r>
            <a:r>
              <a:rPr lang="de-DE" sz="900" dirty="0" err="1"/>
              <a:t>Endourol</a:t>
            </a:r>
            <a:r>
              <a:rPr lang="de-DE" sz="900" dirty="0"/>
              <a:t>, 2004. 18: 527</a:t>
            </a:r>
            <a:r>
              <a:rPr lang="de-DE" sz="900" dirty="0" smtClean="0"/>
              <a:t>.</a:t>
            </a:r>
            <a:r>
              <a:rPr lang="uk-UA" sz="900" dirty="0" smtClean="0"/>
              <a:t> </a:t>
            </a:r>
            <a:r>
              <a:rPr lang="de-DE" sz="900" dirty="0" smtClean="0">
                <a:hlinkClick r:id="rId18"/>
              </a:rPr>
              <a:t>https</a:t>
            </a:r>
            <a:r>
              <a:rPr lang="de-DE" sz="900" dirty="0">
                <a:hlinkClick r:id="rId18"/>
              </a:rPr>
              <a:t>://</a:t>
            </a:r>
            <a:r>
              <a:rPr lang="de-DE" sz="900" dirty="0" smtClean="0">
                <a:hlinkClick r:id="rId18"/>
              </a:rPr>
              <a:t>pubmed.ncbi.nlm.nih.gov/15333214</a:t>
            </a:r>
            <a:r>
              <a:rPr lang="uk-UA" sz="1050" dirty="0" smtClean="0"/>
              <a:t> </a:t>
            </a:r>
            <a:r>
              <a:rPr lang="uk-UA" sz="1100" dirty="0" smtClean="0"/>
              <a:t>] .</a:t>
            </a:r>
          </a:p>
        </p:txBody>
      </p:sp>
    </p:spTree>
    <p:extLst>
      <p:ext uri="{BB962C8B-B14F-4D97-AF65-F5344CB8AC3E}">
        <p14:creationId xmlns:p14="http://schemas.microsoft.com/office/powerpoint/2010/main" val="14083088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04664"/>
            <a:ext cx="8856984" cy="5721499"/>
          </a:xfrm>
        </p:spPr>
        <p:txBody>
          <a:bodyPr>
            <a:noAutofit/>
          </a:bodyPr>
          <a:lstStyle/>
          <a:p>
            <a:pPr algn="just"/>
            <a:r>
              <a:rPr lang="uk-UA" sz="1200" dirty="0"/>
              <a:t>У різних дослідженнях локалізація конкрементів була описана як значний фактор, що впливає на показники успішності. </a:t>
            </a:r>
            <a:r>
              <a:rPr lang="uk-UA" sz="1200" dirty="0" err="1"/>
              <a:t>Камені</a:t>
            </a:r>
            <a:r>
              <a:rPr lang="uk-UA" sz="1200" dirty="0"/>
              <a:t> в нирковій </a:t>
            </a:r>
            <a:r>
              <a:rPr lang="uk-UA" sz="1200" dirty="0" smtClean="0"/>
              <a:t>мисочці </a:t>
            </a:r>
            <a:r>
              <a:rPr lang="uk-UA" sz="1200" dirty="0"/>
              <a:t>та верхній частині </a:t>
            </a:r>
            <a:r>
              <a:rPr lang="uk-UA" sz="1200" dirty="0" smtClean="0"/>
              <a:t>сечоводу краще </a:t>
            </a:r>
            <a:r>
              <a:rPr lang="uk-UA" sz="1200" dirty="0"/>
              <a:t>реагують на </a:t>
            </a:r>
            <a:r>
              <a:rPr lang="de-DE" sz="1200" dirty="0"/>
              <a:t>SWL. </a:t>
            </a:r>
            <a:r>
              <a:rPr lang="uk-UA" sz="1200" dirty="0"/>
              <a:t>Для цих місць рівень </a:t>
            </a:r>
            <a:r>
              <a:rPr lang="uk-UA" sz="1200" dirty="0" smtClean="0"/>
              <a:t>ефективності </a:t>
            </a:r>
            <a:r>
              <a:rPr lang="uk-UA" sz="1200" dirty="0" smtClean="0"/>
              <a:t>становить </a:t>
            </a:r>
            <a:r>
              <a:rPr lang="uk-UA" sz="1200" dirty="0"/>
              <a:t>майже 90%. Однак було виявлено, що </a:t>
            </a:r>
            <a:r>
              <a:rPr lang="de-DE" sz="1200" dirty="0"/>
              <a:t>SWL </a:t>
            </a:r>
            <a:r>
              <a:rPr lang="uk-UA" sz="1200" dirty="0"/>
              <a:t>менш ефективний для </a:t>
            </a:r>
            <a:r>
              <a:rPr lang="uk-UA" sz="1200" dirty="0" err="1" smtClean="0"/>
              <a:t>чашечкових</a:t>
            </a:r>
            <a:r>
              <a:rPr lang="uk-UA" sz="1200" dirty="0" smtClean="0"/>
              <a:t> </a:t>
            </a:r>
            <a:r>
              <a:rPr lang="uk-UA" sz="1200" dirty="0"/>
              <a:t>каменів; особливо </a:t>
            </a:r>
            <a:r>
              <a:rPr lang="uk-UA" sz="1200" dirty="0" smtClean="0"/>
              <a:t>стосовно каменів </a:t>
            </a:r>
            <a:r>
              <a:rPr lang="uk-UA" sz="1200" dirty="0"/>
              <a:t>нижньої чашечки. У кількох дослідженнях повідомлялося, що </a:t>
            </a:r>
            <a:r>
              <a:rPr lang="uk-UA" sz="1200" dirty="0" smtClean="0"/>
              <a:t>ефективність літотрипсії </a:t>
            </a:r>
            <a:r>
              <a:rPr lang="uk-UA" sz="1200" dirty="0"/>
              <a:t>ізольованих </a:t>
            </a:r>
            <a:r>
              <a:rPr lang="uk-UA" sz="1200" dirty="0" smtClean="0"/>
              <a:t>конкрементів нижньої </a:t>
            </a:r>
            <a:r>
              <a:rPr lang="uk-UA" sz="1200" dirty="0"/>
              <a:t>чашечки </a:t>
            </a:r>
            <a:r>
              <a:rPr lang="uk-UA" sz="1200" dirty="0" smtClean="0"/>
              <a:t>варіює </a:t>
            </a:r>
            <a:r>
              <a:rPr lang="uk-UA" sz="1200" dirty="0"/>
              <a:t>від 50% до 62%</a:t>
            </a:r>
            <a:r>
              <a:rPr lang="uk-UA" sz="1100" dirty="0"/>
              <a:t> </a:t>
            </a:r>
            <a:r>
              <a:rPr lang="uk-UA" sz="1100" dirty="0" smtClean="0"/>
              <a:t>[</a:t>
            </a:r>
            <a:r>
              <a:rPr lang="en-US" sz="900" dirty="0" err="1"/>
              <a:t>Demirkesen</a:t>
            </a:r>
            <a:r>
              <a:rPr lang="en-US" sz="900" dirty="0"/>
              <a:t>, O., et al. Efficacy of extracorporeal shock wave lithotripsy for isolated lower </a:t>
            </a:r>
            <a:r>
              <a:rPr lang="en-US" sz="900" dirty="0" err="1"/>
              <a:t>caliceal</a:t>
            </a:r>
            <a:r>
              <a:rPr lang="en-US" sz="900" dirty="0"/>
              <a:t> stones in children compared with stones in other renal locations. Urology, 2006. 67: 170</a:t>
            </a:r>
            <a:r>
              <a:rPr lang="en-US" sz="900" dirty="0" smtClean="0"/>
              <a:t>.</a:t>
            </a:r>
            <a:r>
              <a:rPr lang="uk-UA" sz="900" dirty="0" smtClean="0"/>
              <a:t> </a:t>
            </a:r>
            <a:r>
              <a:rPr lang="en-US" sz="900" dirty="0" smtClean="0">
                <a:hlinkClick r:id="rId2"/>
              </a:rPr>
              <a:t>https</a:t>
            </a:r>
            <a:r>
              <a:rPr lang="en-US" sz="900" dirty="0">
                <a:hlinkClick r:id="rId2"/>
              </a:rPr>
              <a:t>://</a:t>
            </a:r>
            <a:r>
              <a:rPr lang="en-US" sz="900" dirty="0" smtClean="0">
                <a:hlinkClick r:id="rId2"/>
              </a:rPr>
              <a:t>pubmed.ncbi.nlm.nih.gov/16413356</a:t>
            </a:r>
            <a:r>
              <a:rPr lang="uk-UA" sz="900" dirty="0" smtClean="0"/>
              <a:t> , </a:t>
            </a:r>
            <a:r>
              <a:rPr lang="en-US" sz="900" dirty="0" err="1" smtClean="0"/>
              <a:t>Onal</a:t>
            </a:r>
            <a:r>
              <a:rPr lang="en-US" sz="900" dirty="0"/>
              <a:t>, B., et al. The impact of </a:t>
            </a:r>
            <a:r>
              <a:rPr lang="en-US" sz="900" dirty="0" err="1"/>
              <a:t>caliceal</a:t>
            </a:r>
            <a:r>
              <a:rPr lang="en-US" sz="900" dirty="0"/>
              <a:t> pelvic anatomy on stone clearance after shock wave lithotripsy for pediatric lower pole stones. J </a:t>
            </a:r>
            <a:r>
              <a:rPr lang="en-US" sz="900" dirty="0" err="1"/>
              <a:t>Urol</a:t>
            </a:r>
            <a:r>
              <a:rPr lang="en-US" sz="900" dirty="0"/>
              <a:t>, 2004. 172: 1082</a:t>
            </a:r>
            <a:r>
              <a:rPr lang="en-US" sz="900" dirty="0" smtClean="0"/>
              <a:t>.</a:t>
            </a:r>
            <a:r>
              <a:rPr lang="uk-UA" sz="900" dirty="0" smtClean="0"/>
              <a:t> </a:t>
            </a:r>
            <a:r>
              <a:rPr lang="en-US" sz="900" dirty="0" smtClean="0">
                <a:hlinkClick r:id="rId3"/>
              </a:rPr>
              <a:t>https</a:t>
            </a:r>
            <a:r>
              <a:rPr lang="en-US" sz="900" dirty="0">
                <a:hlinkClick r:id="rId3"/>
              </a:rPr>
              <a:t>://</a:t>
            </a:r>
            <a:r>
              <a:rPr lang="en-US" sz="900" dirty="0" smtClean="0">
                <a:hlinkClick r:id="rId3"/>
              </a:rPr>
              <a:t>pubmed.ncbi.nlm.nih.gov/15311043</a:t>
            </a:r>
            <a:r>
              <a:rPr lang="uk-UA" sz="900" dirty="0" smtClean="0"/>
              <a:t> , </a:t>
            </a:r>
            <a:r>
              <a:rPr lang="en-US" sz="900" dirty="0" err="1" smtClean="0"/>
              <a:t>Ozgur</a:t>
            </a:r>
            <a:r>
              <a:rPr lang="en-US" sz="900" dirty="0" smtClean="0"/>
              <a:t> </a:t>
            </a:r>
            <a:r>
              <a:rPr lang="en-US" sz="900" dirty="0"/>
              <a:t>Tan, M., et al. The impact of radiological anatomy in clearance of lower </a:t>
            </a:r>
            <a:r>
              <a:rPr lang="en-US" sz="900" dirty="0" err="1"/>
              <a:t>calyceal</a:t>
            </a:r>
            <a:r>
              <a:rPr lang="en-US" sz="900" dirty="0"/>
              <a:t> stones after shock wave lithotripsy in </a:t>
            </a:r>
            <a:r>
              <a:rPr lang="en-US" sz="900" dirty="0" err="1"/>
              <a:t>paediatric</a:t>
            </a:r>
            <a:r>
              <a:rPr lang="en-US" sz="900" dirty="0"/>
              <a:t> patients. </a:t>
            </a:r>
            <a:r>
              <a:rPr lang="en-US" sz="900" dirty="0" err="1"/>
              <a:t>Eur</a:t>
            </a:r>
            <a:r>
              <a:rPr lang="en-US" sz="900" dirty="0"/>
              <a:t> </a:t>
            </a:r>
            <a:r>
              <a:rPr lang="en-US" sz="900" dirty="0" err="1"/>
              <a:t>Urol</a:t>
            </a:r>
            <a:r>
              <a:rPr lang="en-US" sz="900" dirty="0"/>
              <a:t>, 2003. 43: 188</a:t>
            </a:r>
            <a:r>
              <a:rPr lang="en-US" sz="900" dirty="0" smtClean="0"/>
              <a:t>.</a:t>
            </a:r>
            <a:r>
              <a:rPr lang="uk-UA" sz="900" dirty="0" smtClean="0"/>
              <a:t> </a:t>
            </a:r>
            <a:r>
              <a:rPr lang="en-US" sz="900" dirty="0" smtClean="0">
                <a:hlinkClick r:id="rId4"/>
              </a:rPr>
              <a:t>https</a:t>
            </a:r>
            <a:r>
              <a:rPr lang="en-US" sz="900" dirty="0">
                <a:hlinkClick r:id="rId4"/>
              </a:rPr>
              <a:t>://</a:t>
            </a:r>
            <a:r>
              <a:rPr lang="en-US" sz="900" dirty="0" smtClean="0">
                <a:hlinkClick r:id="rId4"/>
              </a:rPr>
              <a:t>pubmed.ncbi.nlm.nih.gov/12565778</a:t>
            </a:r>
            <a:r>
              <a:rPr lang="uk-UA" sz="900" dirty="0" smtClean="0"/>
              <a:t> </a:t>
            </a:r>
            <a:r>
              <a:rPr lang="uk-UA" sz="1100" dirty="0" smtClean="0"/>
              <a:t>].</a:t>
            </a:r>
          </a:p>
          <a:p>
            <a:pPr algn="just"/>
            <a:endParaRPr lang="uk-UA" sz="800" dirty="0"/>
          </a:p>
          <a:p>
            <a:pPr algn="just"/>
            <a:r>
              <a:rPr lang="uk-UA" sz="1200" dirty="0"/>
              <a:t>Ударно-хвильова літотрипсія також може бути використана для лікування каменів сечоводів. Однак це питання більш специфічне і спірне. Показники успіху з </a:t>
            </a:r>
            <a:r>
              <a:rPr lang="de-DE" sz="1200" dirty="0"/>
              <a:t>SWL </a:t>
            </a:r>
            <a:r>
              <a:rPr lang="uk-UA" sz="1200" dirty="0"/>
              <a:t>менші для дистальних каменів сечоводу. Також можуть виникнути технічні проблеми з локалізацією та фокусуванням каменів сечоводу у діте</a:t>
            </a:r>
            <a:r>
              <a:rPr lang="uk-UA" sz="1100" dirty="0"/>
              <a:t>й </a:t>
            </a:r>
            <a:r>
              <a:rPr lang="uk-UA" sz="1100" dirty="0" smtClean="0"/>
              <a:t>[</a:t>
            </a:r>
            <a:r>
              <a:rPr lang="de-DE" sz="900" dirty="0" err="1"/>
              <a:t>Onal</a:t>
            </a:r>
            <a:r>
              <a:rPr lang="de-DE" sz="900" dirty="0"/>
              <a:t>, B., et al. The </a:t>
            </a:r>
            <a:r>
              <a:rPr lang="de-DE" sz="900" dirty="0" err="1"/>
              <a:t>impact</a:t>
            </a:r>
            <a:r>
              <a:rPr lang="de-DE" sz="900" dirty="0"/>
              <a:t> </a:t>
            </a:r>
            <a:r>
              <a:rPr lang="de-DE" sz="900" dirty="0" err="1"/>
              <a:t>of</a:t>
            </a:r>
            <a:r>
              <a:rPr lang="de-DE" sz="900" dirty="0"/>
              <a:t> </a:t>
            </a:r>
            <a:r>
              <a:rPr lang="de-DE" sz="900" dirty="0" err="1"/>
              <a:t>caliceal</a:t>
            </a:r>
            <a:r>
              <a:rPr lang="de-DE" sz="900" dirty="0"/>
              <a:t> </a:t>
            </a:r>
            <a:r>
              <a:rPr lang="de-DE" sz="900" dirty="0" err="1"/>
              <a:t>pelvic</a:t>
            </a:r>
            <a:r>
              <a:rPr lang="de-DE" sz="900" dirty="0"/>
              <a:t> </a:t>
            </a:r>
            <a:r>
              <a:rPr lang="de-DE" sz="900" dirty="0" err="1"/>
              <a:t>anatomy</a:t>
            </a:r>
            <a:r>
              <a:rPr lang="de-DE" sz="900" dirty="0"/>
              <a:t> on </a:t>
            </a:r>
            <a:r>
              <a:rPr lang="de-DE" sz="900" dirty="0" err="1"/>
              <a:t>stone</a:t>
            </a:r>
            <a:r>
              <a:rPr lang="de-DE" sz="900" dirty="0"/>
              <a:t> </a:t>
            </a:r>
            <a:r>
              <a:rPr lang="de-DE" sz="900" dirty="0" err="1"/>
              <a:t>clearance</a:t>
            </a:r>
            <a:r>
              <a:rPr lang="de-DE" sz="900" dirty="0"/>
              <a:t> after </a:t>
            </a:r>
            <a:r>
              <a:rPr lang="de-DE" sz="900" dirty="0" err="1"/>
              <a:t>shock</a:t>
            </a:r>
            <a:r>
              <a:rPr lang="de-DE" sz="900" dirty="0"/>
              <a:t> </a:t>
            </a:r>
            <a:r>
              <a:rPr lang="de-DE" sz="900" dirty="0" err="1"/>
              <a:t>wave</a:t>
            </a:r>
            <a:r>
              <a:rPr lang="de-DE" sz="900" dirty="0"/>
              <a:t> </a:t>
            </a:r>
            <a:r>
              <a:rPr lang="de-DE" sz="900" dirty="0" err="1"/>
              <a:t>lithotripsy</a:t>
            </a:r>
            <a:r>
              <a:rPr lang="de-DE" sz="900" dirty="0"/>
              <a:t> </a:t>
            </a:r>
            <a:r>
              <a:rPr lang="de-DE" sz="900" dirty="0" err="1"/>
              <a:t>for</a:t>
            </a:r>
            <a:r>
              <a:rPr lang="de-DE" sz="900" dirty="0"/>
              <a:t> </a:t>
            </a:r>
            <a:r>
              <a:rPr lang="de-DE" sz="900" dirty="0" err="1"/>
              <a:t>pediatric</a:t>
            </a:r>
            <a:r>
              <a:rPr lang="de-DE" sz="900" dirty="0"/>
              <a:t> </a:t>
            </a:r>
            <a:r>
              <a:rPr lang="de-DE" sz="900" dirty="0" err="1"/>
              <a:t>lower</a:t>
            </a:r>
            <a:r>
              <a:rPr lang="de-DE" sz="900" dirty="0"/>
              <a:t> pole </a:t>
            </a:r>
            <a:r>
              <a:rPr lang="de-DE" sz="900" dirty="0" err="1"/>
              <a:t>stones</a:t>
            </a:r>
            <a:r>
              <a:rPr lang="de-DE" sz="900" dirty="0"/>
              <a:t>. J </a:t>
            </a:r>
            <a:r>
              <a:rPr lang="de-DE" sz="900" dirty="0" err="1"/>
              <a:t>Urol</a:t>
            </a:r>
            <a:r>
              <a:rPr lang="de-DE" sz="900" dirty="0"/>
              <a:t>, 2004. 172: 1082</a:t>
            </a:r>
            <a:r>
              <a:rPr lang="de-DE" sz="900" dirty="0" smtClean="0"/>
              <a:t>.</a:t>
            </a:r>
            <a:r>
              <a:rPr lang="uk-UA" sz="900" dirty="0" smtClean="0"/>
              <a:t> </a:t>
            </a:r>
            <a:r>
              <a:rPr lang="de-DE" sz="900" dirty="0" smtClean="0">
                <a:hlinkClick r:id="rId3"/>
              </a:rPr>
              <a:t>https</a:t>
            </a:r>
            <a:r>
              <a:rPr lang="de-DE" sz="900" dirty="0">
                <a:hlinkClick r:id="rId3"/>
              </a:rPr>
              <a:t>://</a:t>
            </a:r>
            <a:r>
              <a:rPr lang="de-DE" sz="900" dirty="0" smtClean="0">
                <a:hlinkClick r:id="rId3"/>
              </a:rPr>
              <a:t>pubmed.ncbi.nlm.nih.gov/15311043</a:t>
            </a:r>
            <a:r>
              <a:rPr lang="uk-UA" sz="900" dirty="0" smtClean="0"/>
              <a:t> , </a:t>
            </a:r>
            <a:r>
              <a:rPr lang="de-DE" sz="900" dirty="0" err="1" smtClean="0"/>
              <a:t>Ozgur</a:t>
            </a:r>
            <a:r>
              <a:rPr lang="de-DE" sz="900" dirty="0" smtClean="0"/>
              <a:t> </a:t>
            </a:r>
            <a:r>
              <a:rPr lang="de-DE" sz="900" dirty="0"/>
              <a:t>Tan, M., et al. The </a:t>
            </a:r>
            <a:r>
              <a:rPr lang="de-DE" sz="900" dirty="0" err="1"/>
              <a:t>impact</a:t>
            </a:r>
            <a:r>
              <a:rPr lang="de-DE" sz="900" dirty="0"/>
              <a:t> </a:t>
            </a:r>
            <a:r>
              <a:rPr lang="de-DE" sz="900" dirty="0" err="1"/>
              <a:t>of</a:t>
            </a:r>
            <a:r>
              <a:rPr lang="de-DE" sz="900" dirty="0"/>
              <a:t> </a:t>
            </a:r>
            <a:r>
              <a:rPr lang="de-DE" sz="900" dirty="0" err="1"/>
              <a:t>radiological</a:t>
            </a:r>
            <a:r>
              <a:rPr lang="de-DE" sz="900" dirty="0"/>
              <a:t> </a:t>
            </a:r>
            <a:r>
              <a:rPr lang="de-DE" sz="900" dirty="0" err="1"/>
              <a:t>anatomy</a:t>
            </a:r>
            <a:r>
              <a:rPr lang="de-DE" sz="900" dirty="0"/>
              <a:t> in </a:t>
            </a:r>
            <a:r>
              <a:rPr lang="de-DE" sz="900" dirty="0" err="1"/>
              <a:t>clearance</a:t>
            </a:r>
            <a:r>
              <a:rPr lang="de-DE" sz="900" dirty="0"/>
              <a:t> </a:t>
            </a:r>
            <a:r>
              <a:rPr lang="de-DE" sz="900" dirty="0" err="1"/>
              <a:t>of</a:t>
            </a:r>
            <a:r>
              <a:rPr lang="de-DE" sz="900" dirty="0"/>
              <a:t> </a:t>
            </a:r>
            <a:r>
              <a:rPr lang="de-DE" sz="900" dirty="0" err="1"/>
              <a:t>lower</a:t>
            </a:r>
            <a:r>
              <a:rPr lang="de-DE" sz="900" dirty="0"/>
              <a:t> </a:t>
            </a:r>
            <a:r>
              <a:rPr lang="de-DE" sz="900" dirty="0" err="1"/>
              <a:t>calyceal</a:t>
            </a:r>
            <a:r>
              <a:rPr lang="de-DE" sz="900" dirty="0"/>
              <a:t> </a:t>
            </a:r>
            <a:r>
              <a:rPr lang="de-DE" sz="900" dirty="0" err="1"/>
              <a:t>stones</a:t>
            </a:r>
            <a:r>
              <a:rPr lang="de-DE" sz="900" dirty="0"/>
              <a:t> after </a:t>
            </a:r>
            <a:r>
              <a:rPr lang="de-DE" sz="900" dirty="0" err="1"/>
              <a:t>shock</a:t>
            </a:r>
            <a:r>
              <a:rPr lang="de-DE" sz="900" dirty="0"/>
              <a:t> </a:t>
            </a:r>
            <a:r>
              <a:rPr lang="de-DE" sz="900" dirty="0" err="1"/>
              <a:t>wave</a:t>
            </a:r>
            <a:r>
              <a:rPr lang="de-DE" sz="900" dirty="0"/>
              <a:t> </a:t>
            </a:r>
            <a:r>
              <a:rPr lang="de-DE" sz="900" dirty="0" err="1"/>
              <a:t>lithotripsy</a:t>
            </a:r>
            <a:r>
              <a:rPr lang="de-DE" sz="900" dirty="0"/>
              <a:t> in </a:t>
            </a:r>
            <a:r>
              <a:rPr lang="de-DE" sz="900" dirty="0" err="1"/>
              <a:t>paediatric</a:t>
            </a:r>
            <a:r>
              <a:rPr lang="de-DE" sz="900" dirty="0"/>
              <a:t> </a:t>
            </a:r>
            <a:r>
              <a:rPr lang="de-DE" sz="900" dirty="0" err="1"/>
              <a:t>patients</a:t>
            </a:r>
            <a:r>
              <a:rPr lang="de-DE" sz="900" dirty="0"/>
              <a:t>. </a:t>
            </a:r>
            <a:r>
              <a:rPr lang="de-DE" sz="900" dirty="0" err="1"/>
              <a:t>Eur</a:t>
            </a:r>
            <a:r>
              <a:rPr lang="de-DE" sz="900" dirty="0"/>
              <a:t> </a:t>
            </a:r>
            <a:r>
              <a:rPr lang="de-DE" sz="900" dirty="0" err="1"/>
              <a:t>Urol</a:t>
            </a:r>
            <a:r>
              <a:rPr lang="de-DE" sz="900" dirty="0"/>
              <a:t>, 2003. 43: 188</a:t>
            </a:r>
            <a:r>
              <a:rPr lang="de-DE" sz="900" dirty="0" smtClean="0"/>
              <a:t>.</a:t>
            </a:r>
            <a:r>
              <a:rPr lang="uk-UA" sz="900" dirty="0" smtClean="0"/>
              <a:t> </a:t>
            </a:r>
            <a:r>
              <a:rPr lang="de-DE" sz="900" dirty="0" smtClean="0">
                <a:hlinkClick r:id="rId4"/>
              </a:rPr>
              <a:t>https</a:t>
            </a:r>
            <a:r>
              <a:rPr lang="de-DE" sz="900" dirty="0">
                <a:hlinkClick r:id="rId4"/>
              </a:rPr>
              <a:t>://</a:t>
            </a:r>
            <a:r>
              <a:rPr lang="de-DE" sz="900" dirty="0" smtClean="0">
                <a:hlinkClick r:id="rId4"/>
              </a:rPr>
              <a:t>pubmed.ncbi.nlm.nih.gov/12565778</a:t>
            </a:r>
            <a:r>
              <a:rPr lang="uk-UA" sz="900" dirty="0" smtClean="0"/>
              <a:t> , </a:t>
            </a:r>
            <a:r>
              <a:rPr lang="de-DE" sz="900" dirty="0" smtClean="0"/>
              <a:t>Hochreiter</a:t>
            </a:r>
            <a:r>
              <a:rPr lang="de-DE" sz="900" dirty="0"/>
              <a:t>, W.W., et al. </a:t>
            </a:r>
            <a:r>
              <a:rPr lang="de-DE" sz="900" dirty="0" err="1"/>
              <a:t>Extracorporeal</a:t>
            </a:r>
            <a:r>
              <a:rPr lang="de-DE" sz="900" dirty="0"/>
              <a:t> </a:t>
            </a:r>
            <a:r>
              <a:rPr lang="de-DE" sz="900" dirty="0" err="1"/>
              <a:t>shock</a:t>
            </a:r>
            <a:r>
              <a:rPr lang="de-DE" sz="900" dirty="0"/>
              <a:t> </a:t>
            </a:r>
            <a:r>
              <a:rPr lang="de-DE" sz="900" dirty="0" err="1"/>
              <a:t>wave</a:t>
            </a:r>
            <a:r>
              <a:rPr lang="de-DE" sz="900" dirty="0"/>
              <a:t> </a:t>
            </a:r>
            <a:r>
              <a:rPr lang="de-DE" sz="900" dirty="0" err="1"/>
              <a:t>lithotripsy</a:t>
            </a:r>
            <a:r>
              <a:rPr lang="de-DE" sz="900" dirty="0"/>
              <a:t> </a:t>
            </a:r>
            <a:r>
              <a:rPr lang="de-DE" sz="900" dirty="0" err="1"/>
              <a:t>for</a:t>
            </a:r>
            <a:r>
              <a:rPr lang="de-DE" sz="900" dirty="0"/>
              <a:t> distal </a:t>
            </a:r>
            <a:r>
              <a:rPr lang="de-DE" sz="900" dirty="0" err="1"/>
              <a:t>ureteral</a:t>
            </a:r>
            <a:r>
              <a:rPr lang="de-DE" sz="900" dirty="0"/>
              <a:t> </a:t>
            </a:r>
            <a:r>
              <a:rPr lang="de-DE" sz="900" dirty="0" err="1"/>
              <a:t>calculi</a:t>
            </a:r>
            <a:r>
              <a:rPr lang="de-DE" sz="900" dirty="0"/>
              <a:t>: </a:t>
            </a:r>
            <a:r>
              <a:rPr lang="de-DE" sz="900" dirty="0" err="1"/>
              <a:t>what</a:t>
            </a:r>
            <a:r>
              <a:rPr lang="de-DE" sz="900" dirty="0"/>
              <a:t> a powerful </a:t>
            </a:r>
            <a:r>
              <a:rPr lang="de-DE" sz="900" dirty="0" err="1"/>
              <a:t>machine</a:t>
            </a:r>
            <a:r>
              <a:rPr lang="de-DE" sz="900" dirty="0"/>
              <a:t> </a:t>
            </a:r>
            <a:r>
              <a:rPr lang="de-DE" sz="900" dirty="0" err="1"/>
              <a:t>can</a:t>
            </a:r>
            <a:r>
              <a:rPr lang="de-DE" sz="900" dirty="0"/>
              <a:t> </a:t>
            </a:r>
            <a:r>
              <a:rPr lang="de-DE" sz="900" dirty="0" err="1"/>
              <a:t>achieve</a:t>
            </a:r>
            <a:r>
              <a:rPr lang="de-DE" sz="900" dirty="0"/>
              <a:t>. J </a:t>
            </a:r>
            <a:r>
              <a:rPr lang="de-DE" sz="900" dirty="0" err="1"/>
              <a:t>Urol</a:t>
            </a:r>
            <a:r>
              <a:rPr lang="de-DE" sz="900" dirty="0"/>
              <a:t>, 2003. 169: 878</a:t>
            </a:r>
            <a:r>
              <a:rPr lang="de-DE" sz="900" dirty="0" smtClean="0"/>
              <a:t>.</a:t>
            </a:r>
            <a:r>
              <a:rPr lang="uk-UA" sz="900" dirty="0" smtClean="0"/>
              <a:t> </a:t>
            </a:r>
            <a:r>
              <a:rPr lang="de-DE" sz="900" dirty="0" smtClean="0">
                <a:hlinkClick r:id="rId5"/>
              </a:rPr>
              <a:t>https</a:t>
            </a:r>
            <a:r>
              <a:rPr lang="de-DE" sz="900" dirty="0">
                <a:hlinkClick r:id="rId5"/>
              </a:rPr>
              <a:t>://</a:t>
            </a:r>
            <a:r>
              <a:rPr lang="de-DE" sz="900" dirty="0" smtClean="0">
                <a:hlinkClick r:id="rId5"/>
              </a:rPr>
              <a:t>pubmed.ncbi.nlm.nih.gov/12576804</a:t>
            </a:r>
            <a:r>
              <a:rPr lang="uk-UA" sz="900" dirty="0" smtClean="0"/>
              <a:t> , </a:t>
            </a:r>
            <a:r>
              <a:rPr lang="de-DE" sz="900" dirty="0" smtClean="0"/>
              <a:t>Landau</a:t>
            </a:r>
            <a:r>
              <a:rPr lang="de-DE" sz="900" dirty="0"/>
              <a:t>, E.H., et al. </a:t>
            </a:r>
            <a:r>
              <a:rPr lang="de-DE" sz="900" dirty="0" err="1"/>
              <a:t>Extracorporeal</a:t>
            </a:r>
            <a:r>
              <a:rPr lang="de-DE" sz="900" dirty="0"/>
              <a:t> </a:t>
            </a:r>
            <a:r>
              <a:rPr lang="de-DE" sz="900" dirty="0" err="1"/>
              <a:t>shock</a:t>
            </a:r>
            <a:r>
              <a:rPr lang="de-DE" sz="900" dirty="0"/>
              <a:t> </a:t>
            </a:r>
            <a:r>
              <a:rPr lang="de-DE" sz="900" dirty="0" err="1"/>
              <a:t>wave</a:t>
            </a:r>
            <a:r>
              <a:rPr lang="de-DE" sz="900" dirty="0"/>
              <a:t> </a:t>
            </a:r>
            <a:r>
              <a:rPr lang="de-DE" sz="900" dirty="0" err="1"/>
              <a:t>lithotripsy</a:t>
            </a:r>
            <a:r>
              <a:rPr lang="de-DE" sz="900" dirty="0"/>
              <a:t> </a:t>
            </a:r>
            <a:r>
              <a:rPr lang="de-DE" sz="900" dirty="0" err="1"/>
              <a:t>is</a:t>
            </a:r>
            <a:r>
              <a:rPr lang="de-DE" sz="900" dirty="0"/>
              <a:t> </a:t>
            </a:r>
            <a:r>
              <a:rPr lang="de-DE" sz="900" dirty="0" err="1"/>
              <a:t>highly</a:t>
            </a:r>
            <a:r>
              <a:rPr lang="de-DE" sz="900" dirty="0"/>
              <a:t> </a:t>
            </a:r>
            <a:r>
              <a:rPr lang="de-DE" sz="900" dirty="0" err="1"/>
              <a:t>effective</a:t>
            </a:r>
            <a:r>
              <a:rPr lang="de-DE" sz="900" dirty="0"/>
              <a:t> </a:t>
            </a:r>
            <a:r>
              <a:rPr lang="de-DE" sz="900" dirty="0" err="1"/>
              <a:t>for</a:t>
            </a:r>
            <a:r>
              <a:rPr lang="de-DE" sz="900" dirty="0"/>
              <a:t> </a:t>
            </a:r>
            <a:r>
              <a:rPr lang="de-DE" sz="900" dirty="0" err="1"/>
              <a:t>ureteral</a:t>
            </a:r>
            <a:r>
              <a:rPr lang="de-DE" sz="900" dirty="0"/>
              <a:t> </a:t>
            </a:r>
            <a:r>
              <a:rPr lang="de-DE" sz="900" dirty="0" err="1"/>
              <a:t>calculi</a:t>
            </a:r>
            <a:r>
              <a:rPr lang="de-DE" sz="900" dirty="0"/>
              <a:t> in </a:t>
            </a:r>
            <a:r>
              <a:rPr lang="de-DE" sz="900" dirty="0" err="1"/>
              <a:t>children</a:t>
            </a:r>
            <a:r>
              <a:rPr lang="de-DE" sz="900" dirty="0"/>
              <a:t>. J </a:t>
            </a:r>
            <a:r>
              <a:rPr lang="de-DE" sz="900" dirty="0" err="1"/>
              <a:t>Urol</a:t>
            </a:r>
            <a:r>
              <a:rPr lang="de-DE" sz="900" dirty="0"/>
              <a:t>, 2001. 165: 2316</a:t>
            </a:r>
            <a:r>
              <a:rPr lang="de-DE" sz="900" dirty="0" smtClean="0"/>
              <a:t>.</a:t>
            </a:r>
            <a:r>
              <a:rPr lang="uk-UA" sz="900" dirty="0" smtClean="0"/>
              <a:t> </a:t>
            </a:r>
            <a:r>
              <a:rPr lang="de-DE" sz="900" dirty="0" smtClean="0">
                <a:hlinkClick r:id="rId6"/>
              </a:rPr>
              <a:t>https</a:t>
            </a:r>
            <a:r>
              <a:rPr lang="de-DE" sz="900" dirty="0">
                <a:hlinkClick r:id="rId6"/>
              </a:rPr>
              <a:t>://</a:t>
            </a:r>
            <a:r>
              <a:rPr lang="de-DE" sz="900" dirty="0" smtClean="0">
                <a:hlinkClick r:id="rId6"/>
              </a:rPr>
              <a:t>pubmed.ncbi.nlm.nih.gov/11371970</a:t>
            </a:r>
            <a:r>
              <a:rPr lang="uk-UA" sz="1050" dirty="0" smtClean="0"/>
              <a:t> </a:t>
            </a:r>
            <a:r>
              <a:rPr lang="uk-UA" sz="1100" dirty="0" smtClean="0"/>
              <a:t>].</a:t>
            </a:r>
            <a:endParaRPr lang="uk-UA" sz="1100" dirty="0"/>
          </a:p>
          <a:p>
            <a:endParaRPr lang="uk-UA" sz="800" dirty="0"/>
          </a:p>
          <a:p>
            <a:pPr algn="just"/>
            <a:r>
              <a:rPr lang="uk-UA" sz="1200" dirty="0"/>
              <a:t>Тип </a:t>
            </a:r>
            <a:r>
              <a:rPr lang="uk-UA" sz="1200" dirty="0" err="1" smtClean="0"/>
              <a:t>літотриптора</a:t>
            </a:r>
            <a:r>
              <a:rPr lang="uk-UA" sz="1200" dirty="0" smtClean="0"/>
              <a:t>, що використовується, суттєво </a:t>
            </a:r>
            <a:r>
              <a:rPr lang="uk-UA" sz="1200" dirty="0"/>
              <a:t>впливає на показники </a:t>
            </a:r>
            <a:r>
              <a:rPr lang="uk-UA" sz="1200" dirty="0" smtClean="0"/>
              <a:t>ефективності  </a:t>
            </a:r>
            <a:r>
              <a:rPr lang="uk-UA" sz="1200" dirty="0"/>
              <a:t>та ускладнення. Машини першого покоління можуть доставляти більше енергії до більшої фокусної зони, що призводить до більш високої швидкості фрагментації за одну терапію. Однак загальна анестезія зазвичай потрібна через нестерпний дискомфорт, пов’язаний з апаратом першого покоління. Машини пізнішого покоління мають меншу фокальну зону і виділяють менше енергії, а також мають менший ризик травми </a:t>
            </a:r>
            <a:r>
              <a:rPr lang="uk-UA" sz="1200" dirty="0" err="1"/>
              <a:t>легенів</a:t>
            </a:r>
            <a:r>
              <a:rPr lang="uk-UA" sz="1200" dirty="0"/>
              <a:t>, однак може знадобитися додаткове лікування. Рівень успіху вищий у дітей молодшого віку</a:t>
            </a:r>
            <a:r>
              <a:rPr lang="uk-UA" sz="1100" dirty="0"/>
              <a:t> </a:t>
            </a:r>
            <a:r>
              <a:rPr lang="uk-UA" sz="1100" dirty="0" smtClean="0"/>
              <a:t>[</a:t>
            </a:r>
            <a:r>
              <a:rPr lang="en-US" sz="900" dirty="0" err="1"/>
              <a:t>Lottmann</a:t>
            </a:r>
            <a:r>
              <a:rPr lang="en-US" sz="900" dirty="0"/>
              <a:t>, H.B., et al. Monotherapy extracorporeal shock wave lithotripsy for the treatment of staghorn calculi in children. J </a:t>
            </a:r>
            <a:r>
              <a:rPr lang="en-US" sz="900" dirty="0" err="1"/>
              <a:t>Urol</a:t>
            </a:r>
            <a:r>
              <a:rPr lang="en-US" sz="900" dirty="0"/>
              <a:t>, 2001. 165: 2324</a:t>
            </a:r>
            <a:r>
              <a:rPr lang="en-US" sz="900" dirty="0" smtClean="0"/>
              <a:t>.</a:t>
            </a:r>
            <a:r>
              <a:rPr lang="uk-UA" sz="900" dirty="0" smtClean="0"/>
              <a:t> </a:t>
            </a:r>
            <a:r>
              <a:rPr lang="en-US" sz="900" dirty="0" smtClean="0">
                <a:hlinkClick r:id="rId7"/>
              </a:rPr>
              <a:t>https</a:t>
            </a:r>
            <a:r>
              <a:rPr lang="en-US" sz="900" dirty="0">
                <a:hlinkClick r:id="rId7"/>
              </a:rPr>
              <a:t>://</a:t>
            </a:r>
            <a:r>
              <a:rPr lang="en-US" sz="900" dirty="0" smtClean="0">
                <a:hlinkClick r:id="rId7"/>
              </a:rPr>
              <a:t>pubmed.ncbi.nlm.nih.gov/11371942</a:t>
            </a:r>
            <a:r>
              <a:rPr lang="uk-UA" sz="1100" dirty="0" smtClean="0"/>
              <a:t> ].</a:t>
            </a:r>
            <a:endParaRPr lang="uk-UA" sz="1100" dirty="0"/>
          </a:p>
          <a:p>
            <a:endParaRPr lang="uk-UA" sz="800" dirty="0"/>
          </a:p>
          <a:p>
            <a:pPr algn="just"/>
            <a:r>
              <a:rPr lang="uk-UA" sz="1200" dirty="0"/>
              <a:t>Хоча </a:t>
            </a:r>
            <a:r>
              <a:rPr lang="uk-UA" sz="1200" dirty="0" err="1"/>
              <a:t>стентування</a:t>
            </a:r>
            <a:r>
              <a:rPr lang="uk-UA" sz="1200" dirty="0"/>
              <a:t> не впливає на очищення каменів, загальна частота ускладнень вища, а перебування в стаціонарі у пацієнтів без </a:t>
            </a:r>
            <a:r>
              <a:rPr lang="uk-UA" sz="1200" dirty="0" err="1"/>
              <a:t>стентування</a:t>
            </a:r>
            <a:r>
              <a:rPr lang="uk-UA" sz="1200" dirty="0"/>
              <a:t> довше</a:t>
            </a:r>
            <a:r>
              <a:rPr lang="uk-UA" sz="1100" dirty="0"/>
              <a:t> </a:t>
            </a:r>
            <a:r>
              <a:rPr lang="uk-UA" sz="1050" dirty="0" smtClean="0"/>
              <a:t>[</a:t>
            </a:r>
            <a:r>
              <a:rPr lang="en-US" sz="900" dirty="0" err="1"/>
              <a:t>Lottmann</a:t>
            </a:r>
            <a:r>
              <a:rPr lang="en-US" sz="900" dirty="0"/>
              <a:t>, H.B., et al. Monotherapy extracorporeal shock wave lithotripsy for the treatment of staghorn calculi in children. J </a:t>
            </a:r>
            <a:r>
              <a:rPr lang="en-US" sz="900" dirty="0" err="1"/>
              <a:t>Urol</a:t>
            </a:r>
            <a:r>
              <a:rPr lang="en-US" sz="900" dirty="0"/>
              <a:t>, 2001. 165: 2324</a:t>
            </a:r>
            <a:r>
              <a:rPr lang="en-US" sz="900" dirty="0" smtClean="0"/>
              <a:t>.</a:t>
            </a:r>
            <a:r>
              <a:rPr lang="uk-UA" sz="900" dirty="0" smtClean="0"/>
              <a:t> </a:t>
            </a:r>
            <a:r>
              <a:rPr lang="en-US" sz="900" dirty="0" smtClean="0">
                <a:hlinkClick r:id="rId7"/>
              </a:rPr>
              <a:t>https</a:t>
            </a:r>
            <a:r>
              <a:rPr lang="en-US" sz="900" dirty="0">
                <a:hlinkClick r:id="rId7"/>
              </a:rPr>
              <a:t>://</a:t>
            </a:r>
            <a:r>
              <a:rPr lang="en-US" sz="900" dirty="0" smtClean="0">
                <a:hlinkClick r:id="rId7"/>
              </a:rPr>
              <a:t>pubmed.ncbi.nlm.nih.gov/11371942</a:t>
            </a:r>
            <a:r>
              <a:rPr lang="uk-UA" sz="900" dirty="0" smtClean="0"/>
              <a:t> ,</a:t>
            </a:r>
            <a:r>
              <a:rPr lang="de-DE" sz="900" dirty="0"/>
              <a:t> Tan, A.H., et al. </a:t>
            </a:r>
            <a:r>
              <a:rPr lang="de-DE" sz="900" dirty="0" err="1"/>
              <a:t>Results</a:t>
            </a:r>
            <a:r>
              <a:rPr lang="de-DE" sz="900" dirty="0"/>
              <a:t> </a:t>
            </a:r>
            <a:r>
              <a:rPr lang="de-DE" sz="900" dirty="0" err="1"/>
              <a:t>of</a:t>
            </a:r>
            <a:r>
              <a:rPr lang="de-DE" sz="900" dirty="0"/>
              <a:t> </a:t>
            </a:r>
            <a:r>
              <a:rPr lang="de-DE" sz="900" dirty="0" err="1"/>
              <a:t>shockwave</a:t>
            </a:r>
            <a:r>
              <a:rPr lang="de-DE" sz="900" dirty="0"/>
              <a:t> </a:t>
            </a:r>
            <a:r>
              <a:rPr lang="de-DE" sz="900" dirty="0" err="1"/>
              <a:t>lithotripsy</a:t>
            </a:r>
            <a:r>
              <a:rPr lang="de-DE" sz="900" dirty="0"/>
              <a:t> </a:t>
            </a:r>
            <a:r>
              <a:rPr lang="de-DE" sz="900" dirty="0" err="1"/>
              <a:t>for</a:t>
            </a:r>
            <a:r>
              <a:rPr lang="de-DE" sz="900" dirty="0"/>
              <a:t> </a:t>
            </a:r>
            <a:r>
              <a:rPr lang="de-DE" sz="900" dirty="0" err="1"/>
              <a:t>pediatric</a:t>
            </a:r>
            <a:r>
              <a:rPr lang="de-DE" sz="900" dirty="0"/>
              <a:t> </a:t>
            </a:r>
            <a:r>
              <a:rPr lang="de-DE" sz="900" dirty="0" err="1"/>
              <a:t>urolithiasis</a:t>
            </a:r>
            <a:r>
              <a:rPr lang="de-DE" sz="900" dirty="0"/>
              <a:t>. J </a:t>
            </a:r>
            <a:r>
              <a:rPr lang="de-DE" sz="900" dirty="0" err="1"/>
              <a:t>Endourol</a:t>
            </a:r>
            <a:r>
              <a:rPr lang="de-DE" sz="900" dirty="0"/>
              <a:t>, 2004. 18: 527</a:t>
            </a:r>
            <a:r>
              <a:rPr lang="de-DE" sz="900" dirty="0" smtClean="0"/>
              <a:t>.</a:t>
            </a:r>
            <a:r>
              <a:rPr lang="uk-UA" sz="900" dirty="0" smtClean="0"/>
              <a:t> </a:t>
            </a:r>
            <a:r>
              <a:rPr lang="de-DE" sz="900" dirty="0" smtClean="0">
                <a:hlinkClick r:id="rId8"/>
              </a:rPr>
              <a:t>https</a:t>
            </a:r>
            <a:r>
              <a:rPr lang="de-DE" sz="900" dirty="0">
                <a:hlinkClick r:id="rId8"/>
              </a:rPr>
              <a:t>://</a:t>
            </a:r>
            <a:r>
              <a:rPr lang="de-DE" sz="900" dirty="0" smtClean="0">
                <a:hlinkClick r:id="rId8"/>
              </a:rPr>
              <a:t>pubmed.ncbi.nlm.nih.gov/15333214</a:t>
            </a:r>
            <a:r>
              <a:rPr lang="uk-UA" sz="1050" dirty="0" smtClean="0"/>
              <a:t> </a:t>
            </a:r>
            <a:r>
              <a:rPr lang="uk-UA" sz="1100" dirty="0" smtClean="0"/>
              <a:t>]. </a:t>
            </a:r>
            <a:r>
              <a:rPr lang="uk-UA" sz="1200" dirty="0" err="1"/>
              <a:t>Стентування</a:t>
            </a:r>
            <a:r>
              <a:rPr lang="uk-UA" sz="1200" dirty="0"/>
              <a:t> необхідне в </a:t>
            </a:r>
            <a:r>
              <a:rPr lang="uk-UA" sz="1200" dirty="0" smtClean="0"/>
              <a:t>єдиній нирці, яка проходять </a:t>
            </a:r>
            <a:r>
              <a:rPr lang="uk-UA" sz="1200" dirty="0"/>
              <a:t>лікування </a:t>
            </a:r>
            <a:r>
              <a:rPr lang="de-DE" sz="1200" dirty="0"/>
              <a:t>SWL. </a:t>
            </a:r>
            <a:r>
              <a:rPr lang="uk-UA" sz="1200" dirty="0"/>
              <a:t>Діти з великим </a:t>
            </a:r>
            <a:r>
              <a:rPr lang="uk-UA" sz="1200" dirty="0" err="1"/>
              <a:t>каменем</a:t>
            </a:r>
            <a:r>
              <a:rPr lang="uk-UA" sz="1200" dirty="0"/>
              <a:t> мають високий ризик розвитку </a:t>
            </a:r>
            <a:r>
              <a:rPr lang="de-DE" sz="1200" dirty="0" err="1" smtClean="0"/>
              <a:t>Steinstrasse</a:t>
            </a:r>
            <a:r>
              <a:rPr lang="uk-UA" sz="1200" dirty="0" smtClean="0"/>
              <a:t> (кам'яної доріжки) </a:t>
            </a:r>
            <a:r>
              <a:rPr lang="uk-UA" sz="1200" dirty="0"/>
              <a:t>та обструкції сечовипускання, тому за ними слід уважніше спостерігати щодо ризику тривалої обструкції сечовивідних шляхів після </a:t>
            </a:r>
            <a:r>
              <a:rPr lang="de-DE" sz="1200" dirty="0"/>
              <a:t>SWL. </a:t>
            </a:r>
            <a:r>
              <a:rPr lang="uk-UA" sz="1200" dirty="0"/>
              <a:t>При тривалій обструкції може знадобитися встановлення </a:t>
            </a:r>
            <a:r>
              <a:rPr lang="uk-UA" sz="1200" dirty="0" err="1"/>
              <a:t>стента</a:t>
            </a:r>
            <a:r>
              <a:rPr lang="uk-UA" sz="1200" dirty="0"/>
              <a:t> або </a:t>
            </a:r>
            <a:r>
              <a:rPr lang="uk-UA" sz="1200" dirty="0" err="1" smtClean="0"/>
              <a:t>нефростоми</a:t>
            </a:r>
            <a:r>
              <a:rPr lang="uk-UA" sz="1200" dirty="0" smtClean="0"/>
              <a:t> </a:t>
            </a:r>
            <a:r>
              <a:rPr lang="uk-UA" sz="1200" dirty="0"/>
              <a:t>після </a:t>
            </a:r>
            <a:r>
              <a:rPr lang="de-DE" sz="1200" dirty="0"/>
              <a:t>SW</a:t>
            </a:r>
            <a:r>
              <a:rPr lang="de-DE" sz="1100" dirty="0"/>
              <a:t>L [</a:t>
            </a:r>
            <a:r>
              <a:rPr lang="de-DE" sz="1050" dirty="0"/>
              <a:t>T</a:t>
            </a:r>
            <a:r>
              <a:rPr lang="en-US" sz="900" dirty="0" err="1" smtClean="0"/>
              <a:t>ekin</a:t>
            </a:r>
            <a:r>
              <a:rPr lang="en-US" sz="900" dirty="0"/>
              <a:t>, A., et al. </a:t>
            </a:r>
            <a:r>
              <a:rPr lang="en-US" sz="900" dirty="0" err="1"/>
              <a:t>Cystine</a:t>
            </a:r>
            <a:r>
              <a:rPr lang="en-US" sz="900" dirty="0"/>
              <a:t> calculi in children: the results of a metabolic evaluation and response to medical therapy. J </a:t>
            </a:r>
            <a:r>
              <a:rPr lang="en-US" sz="900" dirty="0" err="1"/>
              <a:t>Urol</a:t>
            </a:r>
            <a:r>
              <a:rPr lang="en-US" sz="900" dirty="0"/>
              <a:t>, 2001. 165: 2328</a:t>
            </a:r>
            <a:r>
              <a:rPr lang="en-US" sz="900" dirty="0" smtClean="0"/>
              <a:t>.</a:t>
            </a:r>
            <a:r>
              <a:rPr lang="uk-UA" sz="900" dirty="0" smtClean="0"/>
              <a:t> </a:t>
            </a:r>
            <a:r>
              <a:rPr lang="en-US" sz="900" dirty="0" smtClean="0">
                <a:hlinkClick r:id="rId9"/>
              </a:rPr>
              <a:t>https</a:t>
            </a:r>
            <a:r>
              <a:rPr lang="en-US" sz="900" dirty="0">
                <a:hlinkClick r:id="rId9"/>
              </a:rPr>
              <a:t>://</a:t>
            </a:r>
            <a:r>
              <a:rPr lang="en-US" sz="900" dirty="0" smtClean="0">
                <a:hlinkClick r:id="rId9"/>
              </a:rPr>
              <a:t>pubmed.ncbi.nlm.nih.gov/11371943</a:t>
            </a:r>
            <a:r>
              <a:rPr lang="uk-UA" sz="900" dirty="0" smtClean="0"/>
              <a:t> </a:t>
            </a:r>
            <a:r>
              <a:rPr lang="de-DE" sz="900" dirty="0"/>
              <a:t>, Al-</a:t>
            </a:r>
            <a:r>
              <a:rPr lang="de-DE" sz="900" dirty="0" err="1"/>
              <a:t>Busaidy</a:t>
            </a:r>
            <a:r>
              <a:rPr lang="de-DE" sz="900" dirty="0"/>
              <a:t>, S.S., et al. </a:t>
            </a:r>
            <a:r>
              <a:rPr lang="de-DE" sz="900" dirty="0" err="1"/>
              <a:t>Pediatric</a:t>
            </a:r>
            <a:r>
              <a:rPr lang="de-DE" sz="900" dirty="0"/>
              <a:t> </a:t>
            </a:r>
            <a:r>
              <a:rPr lang="de-DE" sz="900" dirty="0" err="1"/>
              <a:t>staghorn</a:t>
            </a:r>
            <a:r>
              <a:rPr lang="de-DE" sz="900" dirty="0"/>
              <a:t> </a:t>
            </a:r>
            <a:r>
              <a:rPr lang="de-DE" sz="900" dirty="0" err="1"/>
              <a:t>calculi</a:t>
            </a:r>
            <a:r>
              <a:rPr lang="de-DE" sz="900" dirty="0"/>
              <a:t>: </a:t>
            </a:r>
            <a:r>
              <a:rPr lang="de-DE" sz="900" dirty="0" err="1"/>
              <a:t>the</a:t>
            </a:r>
            <a:r>
              <a:rPr lang="de-DE" sz="900" dirty="0"/>
              <a:t> </a:t>
            </a:r>
            <a:r>
              <a:rPr lang="de-DE" sz="900" dirty="0" err="1"/>
              <a:t>role</a:t>
            </a:r>
            <a:r>
              <a:rPr lang="de-DE" sz="900" dirty="0"/>
              <a:t> </a:t>
            </a:r>
            <a:r>
              <a:rPr lang="de-DE" sz="900" dirty="0" err="1"/>
              <a:t>of</a:t>
            </a:r>
            <a:r>
              <a:rPr lang="de-DE" sz="900" dirty="0"/>
              <a:t> </a:t>
            </a:r>
            <a:r>
              <a:rPr lang="de-DE" sz="900" dirty="0" err="1"/>
              <a:t>extracorporeal</a:t>
            </a:r>
            <a:r>
              <a:rPr lang="de-DE" sz="900" dirty="0"/>
              <a:t> </a:t>
            </a:r>
            <a:r>
              <a:rPr lang="de-DE" sz="900" dirty="0" err="1"/>
              <a:t>shock</a:t>
            </a:r>
            <a:r>
              <a:rPr lang="de-DE" sz="900" dirty="0"/>
              <a:t> </a:t>
            </a:r>
            <a:r>
              <a:rPr lang="de-DE" sz="900" dirty="0" err="1"/>
              <a:t>wave</a:t>
            </a:r>
            <a:r>
              <a:rPr lang="de-DE" sz="900" dirty="0"/>
              <a:t> </a:t>
            </a:r>
            <a:r>
              <a:rPr lang="de-DE" sz="900" dirty="0" err="1"/>
              <a:t>lithotripsy</a:t>
            </a:r>
            <a:r>
              <a:rPr lang="de-DE" sz="900" dirty="0"/>
              <a:t> </a:t>
            </a:r>
            <a:r>
              <a:rPr lang="de-DE" sz="900" dirty="0" err="1"/>
              <a:t>monotherapy</a:t>
            </a:r>
            <a:r>
              <a:rPr lang="de-DE" sz="900" dirty="0"/>
              <a:t> </a:t>
            </a:r>
            <a:r>
              <a:rPr lang="de-DE" sz="900" dirty="0" err="1"/>
              <a:t>with</a:t>
            </a:r>
            <a:r>
              <a:rPr lang="de-DE" sz="900" dirty="0"/>
              <a:t> </a:t>
            </a:r>
            <a:r>
              <a:rPr lang="de-DE" sz="900" dirty="0" err="1"/>
              <a:t>special</a:t>
            </a:r>
            <a:r>
              <a:rPr lang="de-DE" sz="900" dirty="0"/>
              <a:t> </a:t>
            </a:r>
            <a:r>
              <a:rPr lang="de-DE" sz="900" dirty="0" err="1"/>
              <a:t>reference</a:t>
            </a:r>
            <a:r>
              <a:rPr lang="de-DE" sz="900" dirty="0"/>
              <a:t> </a:t>
            </a:r>
            <a:r>
              <a:rPr lang="de-DE" sz="900" dirty="0" err="1"/>
              <a:t>to</a:t>
            </a:r>
            <a:r>
              <a:rPr lang="de-DE" sz="900" dirty="0"/>
              <a:t> </a:t>
            </a:r>
            <a:r>
              <a:rPr lang="de-DE" sz="900" dirty="0" err="1"/>
              <a:t>ureteral</a:t>
            </a:r>
            <a:r>
              <a:rPr lang="de-DE" sz="900" dirty="0"/>
              <a:t> </a:t>
            </a:r>
            <a:r>
              <a:rPr lang="de-DE" sz="900" dirty="0" err="1"/>
              <a:t>stenting</a:t>
            </a:r>
            <a:r>
              <a:rPr lang="de-DE" sz="900" dirty="0"/>
              <a:t>. J </a:t>
            </a:r>
            <a:r>
              <a:rPr lang="de-DE" sz="900" dirty="0" err="1"/>
              <a:t>Urol</a:t>
            </a:r>
            <a:r>
              <a:rPr lang="de-DE" sz="900" dirty="0"/>
              <a:t>, 2003. 169: 629</a:t>
            </a:r>
            <a:r>
              <a:rPr lang="de-DE" sz="900" dirty="0" smtClean="0"/>
              <a:t>.</a:t>
            </a:r>
            <a:r>
              <a:rPr lang="uk-UA" sz="900" dirty="0" smtClean="0"/>
              <a:t> </a:t>
            </a:r>
            <a:r>
              <a:rPr lang="de-DE" sz="900" dirty="0" smtClean="0">
                <a:hlinkClick r:id="rId10"/>
              </a:rPr>
              <a:t>https</a:t>
            </a:r>
            <a:r>
              <a:rPr lang="de-DE" sz="900" dirty="0">
                <a:hlinkClick r:id="rId10"/>
              </a:rPr>
              <a:t>://</a:t>
            </a:r>
            <a:r>
              <a:rPr lang="de-DE" sz="900" dirty="0" smtClean="0">
                <a:hlinkClick r:id="rId10"/>
              </a:rPr>
              <a:t>pubmed.ncbi.nlm.nih.gov/12544330</a:t>
            </a:r>
            <a:r>
              <a:rPr lang="uk-UA" sz="1050" dirty="0" smtClean="0"/>
              <a:t> </a:t>
            </a:r>
            <a:r>
              <a:rPr lang="de-DE" sz="1100" dirty="0" smtClean="0"/>
              <a:t>].</a:t>
            </a:r>
            <a:endParaRPr lang="uk-UA" sz="1100" dirty="0"/>
          </a:p>
        </p:txBody>
      </p:sp>
    </p:spTree>
    <p:extLst>
      <p:ext uri="{BB962C8B-B14F-4D97-AF65-F5344CB8AC3E}">
        <p14:creationId xmlns:p14="http://schemas.microsoft.com/office/powerpoint/2010/main" val="19875564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548680"/>
            <a:ext cx="8712968" cy="590465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uk-UA" sz="1300" dirty="0" smtClean="0"/>
              <a:t>Доведено, </a:t>
            </a:r>
            <a:r>
              <a:rPr lang="uk-UA" sz="1300" dirty="0"/>
              <a:t>що одиниця </a:t>
            </a:r>
            <a:r>
              <a:rPr lang="uk-UA" sz="1300" dirty="0" err="1"/>
              <a:t>Хаунсфілда</a:t>
            </a:r>
            <a:r>
              <a:rPr lang="uk-UA" sz="1300" dirty="0"/>
              <a:t> </a:t>
            </a:r>
            <a:r>
              <a:rPr lang="uk-UA" sz="1300" dirty="0" smtClean="0"/>
              <a:t>(</a:t>
            </a:r>
            <a:r>
              <a:rPr lang="de-DE" sz="1300" dirty="0"/>
              <a:t>Hounsfield </a:t>
            </a:r>
            <a:r>
              <a:rPr lang="de-DE" sz="1300" dirty="0" smtClean="0"/>
              <a:t>Unit</a:t>
            </a:r>
            <a:r>
              <a:rPr lang="uk-UA" sz="1300" dirty="0" smtClean="0"/>
              <a:t>, </a:t>
            </a:r>
            <a:r>
              <a:rPr lang="de-DE" sz="1300" dirty="0" smtClean="0"/>
              <a:t>HU</a:t>
            </a:r>
            <a:r>
              <a:rPr lang="de-DE" sz="1300" dirty="0"/>
              <a:t>) </a:t>
            </a:r>
            <a:r>
              <a:rPr lang="uk-UA" sz="1300" dirty="0"/>
              <a:t>каменю на неконтрастній томографії є ​​прогностичним фактором </a:t>
            </a:r>
            <a:r>
              <a:rPr lang="uk-UA" sz="1300" dirty="0" smtClean="0"/>
              <a:t>успішності лікування СКХ </a:t>
            </a:r>
            <a:r>
              <a:rPr lang="uk-UA" sz="1300" dirty="0"/>
              <a:t>у </a:t>
            </a:r>
            <a:r>
              <a:rPr lang="uk-UA" sz="1300" dirty="0" smtClean="0"/>
              <a:t>дітей. Так </a:t>
            </a:r>
            <a:r>
              <a:rPr lang="de-DE" sz="1300" dirty="0"/>
              <a:t>SWL </a:t>
            </a:r>
            <a:r>
              <a:rPr lang="uk-UA" sz="1300" dirty="0" smtClean="0"/>
              <a:t>є </a:t>
            </a:r>
            <a:r>
              <a:rPr lang="uk-UA" sz="1300" dirty="0"/>
              <a:t>більш успішним </a:t>
            </a:r>
            <a:r>
              <a:rPr lang="uk-UA" sz="1300" dirty="0" smtClean="0"/>
              <a:t>при </a:t>
            </a:r>
            <a:r>
              <a:rPr lang="uk-UA" sz="1300" dirty="0" err="1" smtClean="0"/>
              <a:t>каменях</a:t>
            </a:r>
            <a:r>
              <a:rPr lang="uk-UA" sz="1300" dirty="0" smtClean="0"/>
              <a:t> із </a:t>
            </a:r>
            <a:r>
              <a:rPr lang="de-DE" sz="1300" dirty="0"/>
              <a:t>HU </a:t>
            </a:r>
            <a:r>
              <a:rPr lang="uk-UA" sz="1300" dirty="0"/>
              <a:t>менше 600 </a:t>
            </a:r>
            <a:r>
              <a:rPr lang="uk-UA" sz="1100" dirty="0" smtClean="0"/>
              <a:t>[</a:t>
            </a:r>
            <a:r>
              <a:rPr lang="en-US" sz="1000" dirty="0"/>
              <a:t>El-</a:t>
            </a:r>
            <a:r>
              <a:rPr lang="en-US" sz="1000" dirty="0" err="1"/>
              <a:t>Assmy</a:t>
            </a:r>
            <a:r>
              <a:rPr lang="en-US" sz="1000" dirty="0"/>
              <a:t>, A., et al. Clinically Insignificant Residual Fragments: Is It an Appropriate Term in Children? Urology, 2015. 86: 593</a:t>
            </a:r>
            <a:r>
              <a:rPr lang="en-US" sz="1000" dirty="0" smtClean="0"/>
              <a:t>.</a:t>
            </a:r>
            <a:r>
              <a:rPr lang="uk-UA" sz="1000" dirty="0" smtClean="0"/>
              <a:t> </a:t>
            </a:r>
            <a:r>
              <a:rPr lang="en-US" sz="1000" dirty="0" smtClean="0">
                <a:hlinkClick r:id="rId2"/>
              </a:rPr>
              <a:t>https</a:t>
            </a:r>
            <a:r>
              <a:rPr lang="en-US" sz="1000" dirty="0">
                <a:hlinkClick r:id="rId2"/>
              </a:rPr>
              <a:t>://</a:t>
            </a:r>
            <a:r>
              <a:rPr lang="en-US" sz="1000" dirty="0" smtClean="0">
                <a:hlinkClick r:id="rId2"/>
              </a:rPr>
              <a:t>pubmed.ncbi.nlm.nih.gov/26126693</a:t>
            </a:r>
            <a:r>
              <a:rPr lang="uk-UA" sz="1000" dirty="0" smtClean="0"/>
              <a:t> </a:t>
            </a:r>
            <a:r>
              <a:rPr lang="uk-UA" sz="1100" dirty="0" smtClean="0"/>
              <a:t>] </a:t>
            </a:r>
            <a:r>
              <a:rPr lang="uk-UA" sz="1300" dirty="0"/>
              <a:t>і 1000 </a:t>
            </a:r>
            <a:r>
              <a:rPr lang="uk-UA" sz="1100" dirty="0" smtClean="0"/>
              <a:t>[</a:t>
            </a:r>
            <a:r>
              <a:rPr lang="en-US" sz="1000" dirty="0"/>
              <a:t>McAdams, S., et al. Preoperative Stone Attenuation Value Predicts Success After Shock Wave Lithotripsy in Children. J </a:t>
            </a:r>
            <a:r>
              <a:rPr lang="en-US" sz="1000" dirty="0" err="1"/>
              <a:t>Urol</a:t>
            </a:r>
            <a:r>
              <a:rPr lang="en-US" sz="1000" dirty="0"/>
              <a:t>, 2010. 184: 1804</a:t>
            </a:r>
            <a:r>
              <a:rPr lang="en-US" sz="1000" dirty="0" smtClean="0"/>
              <a:t>.</a:t>
            </a:r>
            <a:r>
              <a:rPr lang="uk-UA" sz="1000" dirty="0" smtClean="0"/>
              <a:t> </a:t>
            </a:r>
            <a:r>
              <a:rPr lang="en-US" sz="1000" dirty="0" smtClean="0">
                <a:hlinkClick r:id="rId3"/>
              </a:rPr>
              <a:t>https</a:t>
            </a:r>
            <a:r>
              <a:rPr lang="en-US" sz="1000" dirty="0">
                <a:hlinkClick r:id="rId3"/>
              </a:rPr>
              <a:t>://</a:t>
            </a:r>
            <a:r>
              <a:rPr lang="en-US" sz="1000" dirty="0" smtClean="0">
                <a:hlinkClick r:id="rId3"/>
              </a:rPr>
              <a:t>pubmed.ncbi.nlm.nih.gov/20728112</a:t>
            </a:r>
            <a:r>
              <a:rPr lang="uk-UA" sz="1000" dirty="0" smtClean="0"/>
              <a:t> </a:t>
            </a:r>
            <a:r>
              <a:rPr lang="uk-UA" sz="1100" dirty="0" smtClean="0"/>
              <a:t>]. </a:t>
            </a:r>
            <a:r>
              <a:rPr lang="uk-UA" sz="1300" dirty="0"/>
              <a:t>Два дослідження на номограмі показали, що чоловіча стать, молодший вік, менший розмір каменів, один камінь, локалізація не на нижньому полюсі та негативний анамнез щодо попереднього втручання є сприятливими факторами </a:t>
            </a:r>
            <a:r>
              <a:rPr lang="uk-UA" sz="1300" dirty="0" smtClean="0"/>
              <a:t>в ефективності лікування СКХ у дітей за допомогою </a:t>
            </a:r>
            <a:r>
              <a:rPr lang="de-DE" sz="1300" dirty="0"/>
              <a:t>SWL</a:t>
            </a:r>
            <a:r>
              <a:rPr lang="de-DE" sz="1200" dirty="0"/>
              <a:t> </a:t>
            </a:r>
            <a:r>
              <a:rPr lang="de-DE" sz="1100" dirty="0" smtClean="0"/>
              <a:t>[</a:t>
            </a:r>
            <a:r>
              <a:rPr lang="en-US" sz="1000" dirty="0" err="1"/>
              <a:t>Dogan</a:t>
            </a:r>
            <a:r>
              <a:rPr lang="en-US" sz="1000" dirty="0"/>
              <a:t>, H.S., et al. A new nomogram for prediction of outcome of pediatric shock-wave lithotripsy. J </a:t>
            </a:r>
            <a:r>
              <a:rPr lang="en-US" sz="1000" dirty="0" err="1"/>
              <a:t>Pediatr</a:t>
            </a:r>
            <a:r>
              <a:rPr lang="en-US" sz="1000" dirty="0"/>
              <a:t> </a:t>
            </a:r>
            <a:r>
              <a:rPr lang="en-US" sz="1000" dirty="0" err="1"/>
              <a:t>Urol</a:t>
            </a:r>
            <a:r>
              <a:rPr lang="en-US" sz="1000" dirty="0"/>
              <a:t>, 2015. 11: 84 e1</a:t>
            </a:r>
            <a:r>
              <a:rPr lang="en-US" sz="1000" dirty="0" smtClean="0"/>
              <a:t>.</a:t>
            </a:r>
            <a:r>
              <a:rPr lang="uk-UA" sz="1000" dirty="0" smtClean="0"/>
              <a:t> </a:t>
            </a:r>
            <a:r>
              <a:rPr lang="en-US" sz="1000" dirty="0" smtClean="0">
                <a:hlinkClick r:id="rId4"/>
              </a:rPr>
              <a:t>https</a:t>
            </a:r>
            <a:r>
              <a:rPr lang="en-US" sz="1000" dirty="0">
                <a:hlinkClick r:id="rId4"/>
              </a:rPr>
              <a:t>://</a:t>
            </a:r>
            <a:r>
              <a:rPr lang="en-US" sz="1000" dirty="0" smtClean="0">
                <a:hlinkClick r:id="rId4"/>
              </a:rPr>
              <a:t>pubmed.ncbi.nlm.nih.gov/25812469</a:t>
            </a:r>
            <a:r>
              <a:rPr lang="uk-UA" sz="1000" dirty="0" smtClean="0"/>
              <a:t> </a:t>
            </a:r>
            <a:r>
              <a:rPr lang="de-DE" sz="1000" dirty="0" smtClean="0"/>
              <a:t>,</a:t>
            </a:r>
            <a:r>
              <a:rPr lang="en-US" sz="1000" dirty="0"/>
              <a:t> </a:t>
            </a:r>
            <a:r>
              <a:rPr lang="en-US" sz="1000" dirty="0" err="1"/>
              <a:t>Onal</a:t>
            </a:r>
            <a:r>
              <a:rPr lang="en-US" sz="1000" dirty="0"/>
              <a:t>, B., et al. Nomogram and scoring system for predicting stone-free status after extracorporeal shock wave lithotripsy in children with urolithiasis. BJU </a:t>
            </a:r>
            <a:r>
              <a:rPr lang="en-US" sz="1000" dirty="0" err="1"/>
              <a:t>Int</a:t>
            </a:r>
            <a:r>
              <a:rPr lang="en-US" sz="1000" dirty="0"/>
              <a:t>, 2013. 111: 344</a:t>
            </a:r>
            <a:r>
              <a:rPr lang="en-US" sz="1000" dirty="0" smtClean="0"/>
              <a:t>.</a:t>
            </a:r>
            <a:r>
              <a:rPr lang="uk-UA" sz="1000" dirty="0" smtClean="0"/>
              <a:t> </a:t>
            </a:r>
            <a:r>
              <a:rPr lang="en-US" sz="1000" dirty="0" smtClean="0">
                <a:hlinkClick r:id="rId5"/>
              </a:rPr>
              <a:t>https</a:t>
            </a:r>
            <a:r>
              <a:rPr lang="en-US" sz="1000" dirty="0">
                <a:hlinkClick r:id="rId5"/>
              </a:rPr>
              <a:t>://</a:t>
            </a:r>
            <a:r>
              <a:rPr lang="en-US" sz="1000" dirty="0" smtClean="0">
                <a:hlinkClick r:id="rId5"/>
              </a:rPr>
              <a:t>pubmed.ncbi.nlm.nih.gov/22672514</a:t>
            </a:r>
            <a:r>
              <a:rPr lang="uk-UA" sz="1000" dirty="0" smtClean="0"/>
              <a:t> </a:t>
            </a:r>
            <a:r>
              <a:rPr lang="de-DE" sz="1100" dirty="0" smtClean="0"/>
              <a:t>]. </a:t>
            </a:r>
            <a:r>
              <a:rPr lang="uk-UA" sz="1300" dirty="0" smtClean="0"/>
              <a:t>Незважаючи </a:t>
            </a:r>
            <a:r>
              <a:rPr lang="uk-UA" sz="1300" dirty="0"/>
              <a:t>на те, що винахід мініатюрних ендоскопічних </a:t>
            </a:r>
            <a:r>
              <a:rPr lang="uk-UA" sz="1300" dirty="0" smtClean="0"/>
              <a:t>інструментів може зменшувати </a:t>
            </a:r>
            <a:r>
              <a:rPr lang="uk-UA" sz="1300" dirty="0"/>
              <a:t>важливість і популярність </a:t>
            </a:r>
            <a:r>
              <a:rPr lang="de-DE" sz="1300" dirty="0"/>
              <a:t>SWL, </a:t>
            </a:r>
            <a:r>
              <a:rPr lang="uk-UA" sz="1300" dirty="0" smtClean="0"/>
              <a:t>вона </a:t>
            </a:r>
            <a:r>
              <a:rPr lang="uk-UA" sz="1300" dirty="0"/>
              <a:t>має перевагу в тому, що </a:t>
            </a:r>
            <a:r>
              <a:rPr lang="uk-UA" sz="1300" dirty="0" smtClean="0"/>
              <a:t>не </a:t>
            </a:r>
            <a:r>
              <a:rPr lang="uk-UA" sz="1300" dirty="0"/>
              <a:t>несе ризику певних ускладнень, пов’язаних з ендоскопічними </a:t>
            </a:r>
            <a:r>
              <a:rPr lang="uk-UA" sz="1300" dirty="0" smtClean="0"/>
              <a:t>операціями. Також, дослідження</a:t>
            </a:r>
            <a:r>
              <a:rPr lang="uk-UA" sz="1300" dirty="0"/>
              <a:t>, що порівнюють </a:t>
            </a:r>
            <a:r>
              <a:rPr lang="de-DE" sz="1300" dirty="0"/>
              <a:t>SWL </a:t>
            </a:r>
            <a:r>
              <a:rPr lang="uk-UA" sz="1300" dirty="0"/>
              <a:t>і </a:t>
            </a:r>
            <a:r>
              <a:rPr lang="de-DE" sz="1300" dirty="0"/>
              <a:t>RIRS, </a:t>
            </a:r>
            <a:r>
              <a:rPr lang="uk-UA" sz="1300" dirty="0"/>
              <a:t>показали, що крім того, що вони мають подібні показники без </a:t>
            </a:r>
            <a:r>
              <a:rPr lang="uk-UA" sz="1300" dirty="0" smtClean="0"/>
              <a:t>каменів, </a:t>
            </a:r>
            <a:r>
              <a:rPr lang="de-DE" sz="1300" dirty="0"/>
              <a:t>SWL </a:t>
            </a:r>
            <a:r>
              <a:rPr lang="uk-UA" sz="1300" dirty="0"/>
              <a:t>був дешевшим, мав менший термін перебування в стаціонарі </a:t>
            </a:r>
            <a:r>
              <a:rPr lang="uk-UA" sz="1100" dirty="0" smtClean="0"/>
              <a:t>[</a:t>
            </a:r>
            <a:r>
              <a:rPr lang="en-US" sz="1000" dirty="0" err="1"/>
              <a:t>Ergin</a:t>
            </a:r>
            <a:r>
              <a:rPr lang="en-US" sz="1000" dirty="0"/>
              <a:t>, G., et al. Shock wave lithotripsy or retrograde intrarenal surgery: which one is more effective for 10-20-mm renal stones in children. </a:t>
            </a:r>
            <a:r>
              <a:rPr lang="en-US" sz="1000" dirty="0" err="1"/>
              <a:t>Ir</a:t>
            </a:r>
            <a:r>
              <a:rPr lang="en-US" sz="1000" dirty="0"/>
              <a:t> J Med </a:t>
            </a:r>
            <a:r>
              <a:rPr lang="en-US" sz="1000" dirty="0" err="1"/>
              <a:t>Sci</a:t>
            </a:r>
            <a:r>
              <a:rPr lang="en-US" sz="1000" dirty="0"/>
              <a:t>, 2018. 187: 1121</a:t>
            </a:r>
            <a:r>
              <a:rPr lang="en-US" sz="1000" dirty="0" smtClean="0"/>
              <a:t>.</a:t>
            </a:r>
            <a:r>
              <a:rPr lang="uk-UA" sz="1000" dirty="0" smtClean="0"/>
              <a:t> </a:t>
            </a:r>
            <a:r>
              <a:rPr lang="en-US" sz="1000" dirty="0" smtClean="0">
                <a:hlinkClick r:id="rId6"/>
              </a:rPr>
              <a:t>https</a:t>
            </a:r>
            <a:r>
              <a:rPr lang="en-US" sz="1000" dirty="0">
                <a:hlinkClick r:id="rId6"/>
              </a:rPr>
              <a:t>://</a:t>
            </a:r>
            <a:r>
              <a:rPr lang="en-US" sz="1000" dirty="0" smtClean="0">
                <a:hlinkClick r:id="rId6"/>
              </a:rPr>
              <a:t>pubmed.ncbi.nlm.nih.gov/29502272</a:t>
            </a:r>
            <a:r>
              <a:rPr lang="uk-UA" sz="1000" dirty="0" smtClean="0"/>
              <a:t> </a:t>
            </a:r>
            <a:r>
              <a:rPr lang="uk-UA" sz="1100" dirty="0" smtClean="0"/>
              <a:t>], </a:t>
            </a:r>
            <a:r>
              <a:rPr lang="uk-UA" sz="1300" dirty="0"/>
              <a:t>з меншою кількістю післяопераційних екстрених візитів, болю та анестезії </a:t>
            </a:r>
            <a:r>
              <a:rPr lang="uk-UA" sz="1100" dirty="0" smtClean="0"/>
              <a:t>[</a:t>
            </a:r>
            <a:r>
              <a:rPr lang="de-DE" sz="1000" dirty="0" err="1"/>
              <a:t>Marchetti</a:t>
            </a:r>
            <a:r>
              <a:rPr lang="de-DE" sz="1000" dirty="0"/>
              <a:t>, K.A., et al. </a:t>
            </a:r>
            <a:r>
              <a:rPr lang="de-DE" sz="1000" dirty="0" err="1"/>
              <a:t>Extracorporeal</a:t>
            </a:r>
            <a:r>
              <a:rPr lang="de-DE" sz="1000" dirty="0"/>
              <a:t> </a:t>
            </a:r>
            <a:r>
              <a:rPr lang="de-DE" sz="1000" dirty="0" err="1"/>
              <a:t>shock</a:t>
            </a:r>
            <a:r>
              <a:rPr lang="de-DE" sz="1000" dirty="0"/>
              <a:t> </a:t>
            </a:r>
            <a:r>
              <a:rPr lang="de-DE" sz="1000" dirty="0" err="1"/>
              <a:t>wave</a:t>
            </a:r>
            <a:r>
              <a:rPr lang="de-DE" sz="1000" dirty="0"/>
              <a:t> </a:t>
            </a:r>
            <a:r>
              <a:rPr lang="de-DE" sz="1000" dirty="0" err="1"/>
              <a:t>lithotripsy</a:t>
            </a:r>
            <a:r>
              <a:rPr lang="de-DE" sz="1000" dirty="0"/>
              <a:t> versus </a:t>
            </a:r>
            <a:r>
              <a:rPr lang="de-DE" sz="1000" dirty="0" err="1"/>
              <a:t>ureteroscopy</a:t>
            </a:r>
            <a:r>
              <a:rPr lang="de-DE" sz="1000" dirty="0"/>
              <a:t> </a:t>
            </a:r>
            <a:r>
              <a:rPr lang="de-DE" sz="1000" dirty="0" err="1"/>
              <a:t>for</a:t>
            </a:r>
            <a:r>
              <a:rPr lang="de-DE" sz="1000" dirty="0"/>
              <a:t> </a:t>
            </a:r>
            <a:r>
              <a:rPr lang="de-DE" sz="1000" dirty="0" err="1"/>
              <a:t>management</a:t>
            </a:r>
            <a:r>
              <a:rPr lang="de-DE" sz="1000" dirty="0"/>
              <a:t> </a:t>
            </a:r>
            <a:r>
              <a:rPr lang="de-DE" sz="1000" dirty="0" err="1"/>
              <a:t>of</a:t>
            </a:r>
            <a:r>
              <a:rPr lang="de-DE" sz="1000" dirty="0"/>
              <a:t> </a:t>
            </a:r>
            <a:r>
              <a:rPr lang="de-DE" sz="1000" dirty="0" err="1"/>
              <a:t>pediatric</a:t>
            </a:r>
            <a:r>
              <a:rPr lang="de-DE" sz="1000" dirty="0"/>
              <a:t> </a:t>
            </a:r>
            <a:r>
              <a:rPr lang="de-DE" sz="1000" dirty="0" err="1"/>
              <a:t>nephrolithiasis</a:t>
            </a:r>
            <a:r>
              <a:rPr lang="de-DE" sz="1000" dirty="0"/>
              <a:t> in </a:t>
            </a:r>
            <a:r>
              <a:rPr lang="de-DE" sz="1000" dirty="0" err="1"/>
              <a:t>upper</a:t>
            </a:r>
            <a:r>
              <a:rPr lang="de-DE" sz="1000" dirty="0"/>
              <a:t> </a:t>
            </a:r>
            <a:r>
              <a:rPr lang="de-DE" sz="1000" dirty="0" err="1"/>
              <a:t>urinary</a:t>
            </a:r>
            <a:r>
              <a:rPr lang="de-DE" sz="1000" dirty="0"/>
              <a:t> </a:t>
            </a:r>
            <a:r>
              <a:rPr lang="de-DE" sz="1000" dirty="0" err="1"/>
              <a:t>tract</a:t>
            </a:r>
            <a:r>
              <a:rPr lang="de-DE" sz="1000" dirty="0"/>
              <a:t> </a:t>
            </a:r>
            <a:r>
              <a:rPr lang="de-DE" sz="1000" dirty="0" err="1"/>
              <a:t>stones</a:t>
            </a:r>
            <a:r>
              <a:rPr lang="de-DE" sz="1000" dirty="0"/>
              <a:t>: multi-</a:t>
            </a:r>
            <a:r>
              <a:rPr lang="de-DE" sz="1000" dirty="0" err="1"/>
              <a:t>institutional</a:t>
            </a:r>
            <a:r>
              <a:rPr lang="de-DE" sz="1000" dirty="0"/>
              <a:t> </a:t>
            </a:r>
            <a:r>
              <a:rPr lang="de-DE" sz="1000" dirty="0" err="1"/>
              <a:t>outcomes</a:t>
            </a:r>
            <a:r>
              <a:rPr lang="de-DE" sz="1000" dirty="0"/>
              <a:t> </a:t>
            </a:r>
            <a:r>
              <a:rPr lang="de-DE" sz="1000" dirty="0" err="1"/>
              <a:t>of</a:t>
            </a:r>
            <a:r>
              <a:rPr lang="de-DE" sz="1000" dirty="0"/>
              <a:t> </a:t>
            </a:r>
            <a:r>
              <a:rPr lang="de-DE" sz="1000" dirty="0" err="1"/>
              <a:t>efficacy</a:t>
            </a:r>
            <a:r>
              <a:rPr lang="de-DE" sz="1000" dirty="0"/>
              <a:t> </a:t>
            </a:r>
            <a:r>
              <a:rPr lang="de-DE" sz="1000" dirty="0" err="1"/>
              <a:t>and</a:t>
            </a:r>
            <a:r>
              <a:rPr lang="de-DE" sz="1000" dirty="0"/>
              <a:t> </a:t>
            </a:r>
            <a:r>
              <a:rPr lang="de-DE" sz="1000" dirty="0" err="1"/>
              <a:t>morbidity</a:t>
            </a:r>
            <a:r>
              <a:rPr lang="de-DE" sz="1000" dirty="0"/>
              <a:t>. J </a:t>
            </a:r>
            <a:r>
              <a:rPr lang="de-DE" sz="1000" dirty="0" err="1"/>
              <a:t>Pediatr</a:t>
            </a:r>
            <a:r>
              <a:rPr lang="de-DE" sz="1000" dirty="0"/>
              <a:t> </a:t>
            </a:r>
            <a:r>
              <a:rPr lang="de-DE" sz="1000" dirty="0" err="1"/>
              <a:t>Urol</a:t>
            </a:r>
            <a:r>
              <a:rPr lang="de-DE" sz="1000" dirty="0"/>
              <a:t>, 2019</a:t>
            </a:r>
            <a:r>
              <a:rPr lang="de-DE" sz="1000" dirty="0" smtClean="0"/>
              <a:t>.</a:t>
            </a:r>
            <a:r>
              <a:rPr lang="uk-UA" sz="1000" dirty="0" smtClean="0"/>
              <a:t> </a:t>
            </a:r>
            <a:r>
              <a:rPr lang="de-DE" sz="1000" dirty="0" smtClean="0">
                <a:hlinkClick r:id="rId7"/>
              </a:rPr>
              <a:t>https</a:t>
            </a:r>
            <a:r>
              <a:rPr lang="de-DE" sz="1000" dirty="0">
                <a:hlinkClick r:id="rId7"/>
              </a:rPr>
              <a:t>://</a:t>
            </a:r>
            <a:r>
              <a:rPr lang="de-DE" sz="1000" dirty="0" smtClean="0">
                <a:hlinkClick r:id="rId7"/>
              </a:rPr>
              <a:t>pubmed.ncbi.nlm.nih.gov/31326329</a:t>
            </a:r>
            <a:r>
              <a:rPr lang="uk-UA" sz="1100" dirty="0" smtClean="0"/>
              <a:t> ]. </a:t>
            </a:r>
            <a:r>
              <a:rPr lang="uk-UA" sz="1300" dirty="0"/>
              <a:t>Ускладнення, що виникають при </a:t>
            </a:r>
            <a:r>
              <a:rPr lang="de-DE" sz="1300" dirty="0" smtClean="0"/>
              <a:t>SWL</a:t>
            </a:r>
            <a:r>
              <a:rPr lang="uk-UA" sz="1300" dirty="0" smtClean="0"/>
              <a:t> у </a:t>
            </a:r>
            <a:r>
              <a:rPr lang="uk-UA" sz="1300" dirty="0"/>
              <a:t>дітей, як правило, є </a:t>
            </a:r>
            <a:r>
              <a:rPr lang="uk-UA" sz="1300" dirty="0" smtClean="0"/>
              <a:t>незначними </a:t>
            </a:r>
            <a:r>
              <a:rPr lang="uk-UA" sz="1300" dirty="0"/>
              <a:t>та </a:t>
            </a:r>
            <a:r>
              <a:rPr lang="uk-UA" sz="1300" dirty="0" smtClean="0"/>
              <a:t>короткотривалими. </a:t>
            </a:r>
            <a:r>
              <a:rPr lang="uk-UA" sz="1300" dirty="0"/>
              <a:t>Найпоширенішими є:</a:t>
            </a:r>
            <a:endParaRPr lang="uk-UA" sz="1200" dirty="0"/>
          </a:p>
          <a:p>
            <a:pPr lvl="1"/>
            <a:r>
              <a:rPr lang="uk-UA" sz="1200" dirty="0" smtClean="0"/>
              <a:t>ниркова </a:t>
            </a:r>
            <a:r>
              <a:rPr lang="uk-UA" sz="1200" dirty="0"/>
              <a:t>колька;</a:t>
            </a:r>
          </a:p>
          <a:p>
            <a:pPr lvl="1"/>
            <a:r>
              <a:rPr lang="uk-UA" sz="1200" dirty="0" err="1"/>
              <a:t>транзиторний</a:t>
            </a:r>
            <a:r>
              <a:rPr lang="uk-UA" sz="1200" dirty="0"/>
              <a:t> гідронефроз;</a:t>
            </a:r>
          </a:p>
          <a:p>
            <a:pPr lvl="1"/>
            <a:r>
              <a:rPr lang="uk-UA" sz="1200" dirty="0" err="1"/>
              <a:t>екхімоз</a:t>
            </a:r>
            <a:r>
              <a:rPr lang="uk-UA" sz="1200" dirty="0"/>
              <a:t> шкіри;</a:t>
            </a:r>
          </a:p>
          <a:p>
            <a:pPr lvl="1"/>
            <a:r>
              <a:rPr lang="uk-UA" sz="1200" dirty="0" smtClean="0"/>
              <a:t>ІСШ;</a:t>
            </a:r>
            <a:endParaRPr lang="uk-UA" sz="1200" dirty="0"/>
          </a:p>
          <a:p>
            <a:pPr lvl="1"/>
            <a:r>
              <a:rPr lang="uk-UA" sz="1200" dirty="0"/>
              <a:t>утворення </a:t>
            </a:r>
            <a:r>
              <a:rPr lang="de-DE" sz="1200" dirty="0" err="1" smtClean="0"/>
              <a:t>Steinstrasse</a:t>
            </a:r>
            <a:r>
              <a:rPr lang="uk-UA" sz="1200" dirty="0" smtClean="0"/>
              <a:t> (кам'яної доріжки);</a:t>
            </a:r>
            <a:endParaRPr lang="uk-UA" sz="1200" dirty="0"/>
          </a:p>
          <a:p>
            <a:pPr lvl="1"/>
            <a:r>
              <a:rPr lang="uk-UA" sz="1200" dirty="0"/>
              <a:t>сепсис;</a:t>
            </a:r>
          </a:p>
          <a:p>
            <a:pPr lvl="1"/>
            <a:r>
              <a:rPr lang="uk-UA" sz="1200" dirty="0" err="1"/>
              <a:t>рідко</a:t>
            </a:r>
            <a:r>
              <a:rPr lang="uk-UA" sz="1200" dirty="0"/>
              <a:t> — кровохаркання</a:t>
            </a:r>
            <a:r>
              <a:rPr lang="uk-UA" sz="1200" dirty="0" smtClean="0"/>
              <a:t>.</a:t>
            </a:r>
          </a:p>
          <a:p>
            <a:pPr marL="457200" lvl="1" indent="0">
              <a:buNone/>
            </a:pPr>
            <a:endParaRPr lang="uk-UA" sz="1000" dirty="0"/>
          </a:p>
          <a:p>
            <a:pPr algn="just"/>
            <a:r>
              <a:rPr lang="uk-UA" sz="1300" dirty="0"/>
              <a:t>Дітям зі стерильними передопераційними посівами сечі </a:t>
            </a:r>
            <a:r>
              <a:rPr lang="uk-UA" sz="1300" dirty="0" err="1"/>
              <a:t>антибіотикопрофілактика</a:t>
            </a:r>
            <a:r>
              <a:rPr lang="uk-UA" sz="1300" dirty="0"/>
              <a:t> для зменшення інфекційних ускладнень не рекомендується</a:t>
            </a:r>
            <a:r>
              <a:rPr lang="uk-UA" sz="1200" dirty="0"/>
              <a:t> </a:t>
            </a:r>
            <a:r>
              <a:rPr lang="uk-UA" sz="1100" dirty="0" smtClean="0"/>
              <a:t>[</a:t>
            </a:r>
            <a:r>
              <a:rPr lang="en-US" sz="1000" dirty="0"/>
              <a:t>Wu, H.Y., et al. Surgical management of children with urolithiasis. </a:t>
            </a:r>
            <a:r>
              <a:rPr lang="en-US" sz="1000" dirty="0" err="1"/>
              <a:t>Urol</a:t>
            </a:r>
            <a:r>
              <a:rPr lang="en-US" sz="1000" dirty="0"/>
              <a:t> </a:t>
            </a:r>
            <a:r>
              <a:rPr lang="en-US" sz="1000" dirty="0" err="1"/>
              <a:t>Clin</a:t>
            </a:r>
            <a:r>
              <a:rPr lang="en-US" sz="1000" dirty="0"/>
              <a:t> North Am, 2004. 31: 589</a:t>
            </a:r>
            <a:r>
              <a:rPr lang="en-US" sz="1000" dirty="0" smtClean="0"/>
              <a:t>.</a:t>
            </a:r>
            <a:r>
              <a:rPr lang="uk-UA" sz="1000" dirty="0" smtClean="0"/>
              <a:t> </a:t>
            </a:r>
            <a:r>
              <a:rPr lang="en-US" sz="1000" dirty="0" smtClean="0">
                <a:hlinkClick r:id="rId8"/>
              </a:rPr>
              <a:t>https</a:t>
            </a:r>
            <a:r>
              <a:rPr lang="en-US" sz="1000" dirty="0">
                <a:hlinkClick r:id="rId8"/>
              </a:rPr>
              <a:t>://</a:t>
            </a:r>
            <a:r>
              <a:rPr lang="en-US" sz="1000" dirty="0" smtClean="0">
                <a:hlinkClick r:id="rId8"/>
              </a:rPr>
              <a:t>pubmed.ncbi.nlm.nih.gov/15313067</a:t>
            </a:r>
            <a:r>
              <a:rPr lang="uk-UA" sz="1000" dirty="0" smtClean="0"/>
              <a:t> </a:t>
            </a:r>
            <a:r>
              <a:rPr lang="uk-UA" sz="1100" dirty="0" smtClean="0"/>
              <a:t>]. </a:t>
            </a:r>
            <a:r>
              <a:rPr lang="uk-UA" sz="1300" dirty="0"/>
              <a:t>Однак слід докласти всіх зусиль для стерилізації сечі перед проведенням </a:t>
            </a:r>
            <a:r>
              <a:rPr lang="de-DE" sz="1300" dirty="0"/>
              <a:t>SWL, </a:t>
            </a:r>
            <a:r>
              <a:rPr lang="uk-UA" sz="1300" dirty="0" err="1" smtClean="0"/>
              <a:t>уретероскопії</a:t>
            </a:r>
            <a:r>
              <a:rPr lang="uk-UA" sz="1300" dirty="0" smtClean="0"/>
              <a:t> </a:t>
            </a:r>
            <a:r>
              <a:rPr lang="uk-UA" sz="1300" dirty="0"/>
              <a:t>(</a:t>
            </a:r>
            <a:r>
              <a:rPr lang="de-DE" sz="1300" dirty="0"/>
              <a:t>URS) </a:t>
            </a:r>
            <a:r>
              <a:rPr lang="uk-UA" sz="1300" dirty="0"/>
              <a:t>або </a:t>
            </a:r>
            <a:r>
              <a:rPr lang="uk-UA" sz="1300" dirty="0" err="1"/>
              <a:t>черезшкірної</a:t>
            </a:r>
            <a:r>
              <a:rPr lang="uk-UA" sz="1300" dirty="0"/>
              <a:t> </a:t>
            </a:r>
            <a:r>
              <a:rPr lang="uk-UA" sz="1300" dirty="0" err="1"/>
              <a:t>нефролітотомії</a:t>
            </a:r>
            <a:r>
              <a:rPr lang="uk-UA" sz="1300" dirty="0"/>
              <a:t> (</a:t>
            </a:r>
            <a:r>
              <a:rPr lang="de-DE" sz="1300" dirty="0"/>
              <a:t>PCNL).</a:t>
            </a:r>
          </a:p>
          <a:p>
            <a:endParaRPr lang="de-DE" sz="1100" dirty="0"/>
          </a:p>
          <a:p>
            <a:pPr algn="just"/>
            <a:r>
              <a:rPr lang="uk-UA" sz="1300" dirty="0"/>
              <a:t>Завдяки меншому розміру зондів лазерну енергію легше використовувати в менших інструментах і корисніше для педіатричних випадків</a:t>
            </a:r>
            <a:r>
              <a:rPr lang="uk-UA" sz="1100" dirty="0"/>
              <a:t> </a:t>
            </a:r>
            <a:r>
              <a:rPr lang="uk-UA" sz="1100" dirty="0" smtClean="0"/>
              <a:t>[</a:t>
            </a:r>
            <a:r>
              <a:rPr lang="de-DE" sz="1000" dirty="0" err="1"/>
              <a:t>Bassiri</a:t>
            </a:r>
            <a:r>
              <a:rPr lang="de-DE" sz="1000" dirty="0"/>
              <a:t>, A., et al. </a:t>
            </a:r>
            <a:r>
              <a:rPr lang="de-DE" sz="1000" dirty="0" err="1"/>
              <a:t>Transureteral</a:t>
            </a:r>
            <a:r>
              <a:rPr lang="de-DE" sz="1000" dirty="0"/>
              <a:t> </a:t>
            </a:r>
            <a:r>
              <a:rPr lang="de-DE" sz="1000" dirty="0" err="1"/>
              <a:t>lithotripsy</a:t>
            </a:r>
            <a:r>
              <a:rPr lang="de-DE" sz="1000" dirty="0"/>
              <a:t> in </a:t>
            </a:r>
            <a:r>
              <a:rPr lang="de-DE" sz="1000" dirty="0" err="1"/>
              <a:t>pediatric</a:t>
            </a:r>
            <a:r>
              <a:rPr lang="de-DE" sz="1000" dirty="0"/>
              <a:t> </a:t>
            </a:r>
            <a:r>
              <a:rPr lang="de-DE" sz="1000" dirty="0" err="1"/>
              <a:t>practice</a:t>
            </a:r>
            <a:r>
              <a:rPr lang="de-DE" sz="1000" dirty="0"/>
              <a:t>. J </a:t>
            </a:r>
            <a:r>
              <a:rPr lang="de-DE" sz="1000" dirty="0" err="1"/>
              <a:t>Endourol</a:t>
            </a:r>
            <a:r>
              <a:rPr lang="de-DE" sz="1000" dirty="0"/>
              <a:t>, 2002. 16: 257</a:t>
            </a:r>
            <a:r>
              <a:rPr lang="de-DE" sz="1000" dirty="0" smtClean="0"/>
              <a:t>.</a:t>
            </a:r>
            <a:r>
              <a:rPr lang="uk-UA" sz="1000" dirty="0" smtClean="0"/>
              <a:t> </a:t>
            </a:r>
            <a:r>
              <a:rPr lang="de-DE" sz="1000" dirty="0" smtClean="0">
                <a:hlinkClick r:id="rId9"/>
              </a:rPr>
              <a:t>https</a:t>
            </a:r>
            <a:r>
              <a:rPr lang="de-DE" sz="1000" dirty="0">
                <a:hlinkClick r:id="rId9"/>
              </a:rPr>
              <a:t>://</a:t>
            </a:r>
            <a:r>
              <a:rPr lang="de-DE" sz="1000" dirty="0" smtClean="0">
                <a:hlinkClick r:id="rId9"/>
              </a:rPr>
              <a:t>pubmed.ncbi.nlm.nih.gov/12042111</a:t>
            </a:r>
            <a:r>
              <a:rPr lang="uk-UA" sz="1000" dirty="0" smtClean="0"/>
              <a:t> , </a:t>
            </a:r>
            <a:r>
              <a:rPr lang="de-DE" sz="1000" dirty="0" err="1" smtClean="0"/>
              <a:t>Caione</a:t>
            </a:r>
            <a:r>
              <a:rPr lang="de-DE" sz="1000" dirty="0"/>
              <a:t>, P., et al. </a:t>
            </a:r>
            <a:r>
              <a:rPr lang="de-DE" sz="1000" dirty="0" err="1"/>
              <a:t>Endoscopic</a:t>
            </a:r>
            <a:r>
              <a:rPr lang="de-DE" sz="1000" dirty="0"/>
              <a:t> </a:t>
            </a:r>
            <a:r>
              <a:rPr lang="de-DE" sz="1000" dirty="0" err="1"/>
              <a:t>manipulation</a:t>
            </a:r>
            <a:r>
              <a:rPr lang="de-DE" sz="1000" dirty="0"/>
              <a:t> </a:t>
            </a:r>
            <a:r>
              <a:rPr lang="de-DE" sz="1000" dirty="0" err="1"/>
              <a:t>of</a:t>
            </a:r>
            <a:r>
              <a:rPr lang="de-DE" sz="1000" dirty="0"/>
              <a:t> </a:t>
            </a:r>
            <a:r>
              <a:rPr lang="de-DE" sz="1000" dirty="0" err="1"/>
              <a:t>ureteral</a:t>
            </a:r>
            <a:r>
              <a:rPr lang="de-DE" sz="1000" dirty="0"/>
              <a:t> </a:t>
            </a:r>
            <a:r>
              <a:rPr lang="de-DE" sz="1000" dirty="0" err="1"/>
              <a:t>calculi</a:t>
            </a:r>
            <a:r>
              <a:rPr lang="de-DE" sz="1000" dirty="0"/>
              <a:t> in </a:t>
            </a:r>
            <a:r>
              <a:rPr lang="de-DE" sz="1000" dirty="0" err="1"/>
              <a:t>children</a:t>
            </a:r>
            <a:r>
              <a:rPr lang="de-DE" sz="1000" dirty="0"/>
              <a:t> </a:t>
            </a:r>
            <a:r>
              <a:rPr lang="de-DE" sz="1000" dirty="0" err="1"/>
              <a:t>by</a:t>
            </a:r>
            <a:r>
              <a:rPr lang="de-DE" sz="1000" dirty="0"/>
              <a:t> rigid operative </a:t>
            </a:r>
            <a:r>
              <a:rPr lang="de-DE" sz="1000" dirty="0" err="1"/>
              <a:t>ureterorenoscopy</a:t>
            </a:r>
            <a:r>
              <a:rPr lang="de-DE" sz="1000" dirty="0"/>
              <a:t>. J </a:t>
            </a:r>
            <a:r>
              <a:rPr lang="de-DE" sz="1000" dirty="0" err="1"/>
              <a:t>Urol</a:t>
            </a:r>
            <a:r>
              <a:rPr lang="de-DE" sz="1000" dirty="0"/>
              <a:t>, 1990. 144: 484</a:t>
            </a:r>
            <a:r>
              <a:rPr lang="de-DE" sz="1000" dirty="0" smtClean="0"/>
              <a:t>.</a:t>
            </a:r>
            <a:r>
              <a:rPr lang="uk-UA" sz="1000" dirty="0" smtClean="0"/>
              <a:t> </a:t>
            </a:r>
            <a:r>
              <a:rPr lang="de-DE" sz="1000" dirty="0" smtClean="0">
                <a:hlinkClick r:id="rId10"/>
              </a:rPr>
              <a:t>https</a:t>
            </a:r>
            <a:r>
              <a:rPr lang="de-DE" sz="1000" dirty="0">
                <a:hlinkClick r:id="rId10"/>
              </a:rPr>
              <a:t>://</a:t>
            </a:r>
            <a:r>
              <a:rPr lang="de-DE" sz="1000" dirty="0" smtClean="0">
                <a:hlinkClick r:id="rId10"/>
              </a:rPr>
              <a:t>pubmed.ncbi.nlm.nih.gov/2374225</a:t>
            </a:r>
            <a:r>
              <a:rPr lang="uk-UA" sz="1000" dirty="0" smtClean="0"/>
              <a:t> , </a:t>
            </a:r>
            <a:r>
              <a:rPr lang="de-DE" sz="1000" dirty="0" smtClean="0"/>
              <a:t>De </a:t>
            </a:r>
            <a:r>
              <a:rPr lang="de-DE" sz="1000" dirty="0" err="1"/>
              <a:t>Dominicis</a:t>
            </a:r>
            <a:r>
              <a:rPr lang="de-DE" sz="1000" dirty="0"/>
              <a:t>, M., et al. Retrograde </a:t>
            </a:r>
            <a:r>
              <a:rPr lang="de-DE" sz="1000" dirty="0" err="1"/>
              <a:t>ureteroscopy</a:t>
            </a:r>
            <a:r>
              <a:rPr lang="de-DE" sz="1000" dirty="0"/>
              <a:t> </a:t>
            </a:r>
            <a:r>
              <a:rPr lang="de-DE" sz="1000" dirty="0" err="1"/>
              <a:t>for</a:t>
            </a:r>
            <a:r>
              <a:rPr lang="de-DE" sz="1000" dirty="0"/>
              <a:t> distal </a:t>
            </a:r>
            <a:r>
              <a:rPr lang="de-DE" sz="1000" dirty="0" err="1"/>
              <a:t>ureteric</a:t>
            </a:r>
            <a:r>
              <a:rPr lang="de-DE" sz="1000" dirty="0"/>
              <a:t> </a:t>
            </a:r>
            <a:r>
              <a:rPr lang="de-DE" sz="1000" dirty="0" err="1"/>
              <a:t>stone</a:t>
            </a:r>
            <a:r>
              <a:rPr lang="de-DE" sz="1000" dirty="0"/>
              <a:t> </a:t>
            </a:r>
            <a:r>
              <a:rPr lang="de-DE" sz="1000" dirty="0" err="1"/>
              <a:t>removal</a:t>
            </a:r>
            <a:r>
              <a:rPr lang="de-DE" sz="1000" dirty="0"/>
              <a:t> in </a:t>
            </a:r>
            <a:r>
              <a:rPr lang="de-DE" sz="1000" dirty="0" err="1"/>
              <a:t>children</a:t>
            </a:r>
            <a:r>
              <a:rPr lang="de-DE" sz="1000" dirty="0"/>
              <a:t>. BJU </a:t>
            </a:r>
            <a:r>
              <a:rPr lang="de-DE" sz="1000" dirty="0" err="1"/>
              <a:t>Int</a:t>
            </a:r>
            <a:r>
              <a:rPr lang="de-DE" sz="1000" dirty="0"/>
              <a:t>, 2005. 95: 1049</a:t>
            </a:r>
            <a:r>
              <a:rPr lang="de-DE" sz="1000" dirty="0" smtClean="0"/>
              <a:t>.</a:t>
            </a:r>
            <a:r>
              <a:rPr lang="uk-UA" sz="1000" dirty="0" smtClean="0"/>
              <a:t> </a:t>
            </a:r>
            <a:r>
              <a:rPr lang="de-DE" sz="1000" dirty="0" smtClean="0">
                <a:hlinkClick r:id="rId11"/>
              </a:rPr>
              <a:t>https</a:t>
            </a:r>
            <a:r>
              <a:rPr lang="de-DE" sz="1000" dirty="0">
                <a:hlinkClick r:id="rId11"/>
              </a:rPr>
              <a:t>://</a:t>
            </a:r>
            <a:r>
              <a:rPr lang="de-DE" sz="1000" dirty="0" smtClean="0">
                <a:hlinkClick r:id="rId11"/>
              </a:rPr>
              <a:t>pubmed.ncbi.nlm.nih.gov/15839930</a:t>
            </a:r>
            <a:r>
              <a:rPr lang="uk-UA" sz="1000" dirty="0" smtClean="0"/>
              <a:t> , </a:t>
            </a:r>
            <a:r>
              <a:rPr lang="de-DE" sz="1000" dirty="0" err="1" smtClean="0"/>
              <a:t>Desai</a:t>
            </a:r>
            <a:r>
              <a:rPr lang="de-DE" sz="1000" dirty="0"/>
              <a:t>, M.R., et al. </a:t>
            </a:r>
            <a:r>
              <a:rPr lang="de-DE" sz="1000" dirty="0" err="1"/>
              <a:t>Percutaneous</a:t>
            </a:r>
            <a:r>
              <a:rPr lang="de-DE" sz="1000" dirty="0"/>
              <a:t> </a:t>
            </a:r>
            <a:r>
              <a:rPr lang="de-DE" sz="1000" dirty="0" err="1"/>
              <a:t>nephrolithotomy</a:t>
            </a:r>
            <a:r>
              <a:rPr lang="de-DE" sz="1000" dirty="0"/>
              <a:t> </a:t>
            </a:r>
            <a:r>
              <a:rPr lang="de-DE" sz="1000" dirty="0" err="1"/>
              <a:t>for</a:t>
            </a:r>
            <a:r>
              <a:rPr lang="de-DE" sz="1000" dirty="0"/>
              <a:t> </a:t>
            </a:r>
            <a:r>
              <a:rPr lang="de-DE" sz="1000" dirty="0" err="1"/>
              <a:t>complex</a:t>
            </a:r>
            <a:r>
              <a:rPr lang="de-DE" sz="1000" dirty="0"/>
              <a:t> </a:t>
            </a:r>
            <a:r>
              <a:rPr lang="de-DE" sz="1000" dirty="0" err="1"/>
              <a:t>pediatric</a:t>
            </a:r>
            <a:r>
              <a:rPr lang="de-DE" sz="1000" dirty="0"/>
              <a:t> renal </a:t>
            </a:r>
            <a:r>
              <a:rPr lang="de-DE" sz="1000" dirty="0" err="1"/>
              <a:t>calculus</a:t>
            </a:r>
            <a:r>
              <a:rPr lang="de-DE" sz="1000" dirty="0"/>
              <a:t> </a:t>
            </a:r>
            <a:r>
              <a:rPr lang="de-DE" sz="1000" dirty="0" err="1"/>
              <a:t>disease</a:t>
            </a:r>
            <a:r>
              <a:rPr lang="de-DE" sz="1000" dirty="0"/>
              <a:t>. J </a:t>
            </a:r>
            <a:r>
              <a:rPr lang="de-DE" sz="1000" dirty="0" err="1"/>
              <a:t>Endourol</a:t>
            </a:r>
            <a:r>
              <a:rPr lang="de-DE" sz="1000" dirty="0"/>
              <a:t>, 2004. 18: 23</a:t>
            </a:r>
            <a:r>
              <a:rPr lang="de-DE" sz="1000" dirty="0" smtClean="0"/>
              <a:t>.</a:t>
            </a:r>
            <a:r>
              <a:rPr lang="uk-UA" sz="1000" dirty="0" smtClean="0"/>
              <a:t>  </a:t>
            </a:r>
            <a:r>
              <a:rPr lang="de-DE" sz="1000" dirty="0" smtClean="0">
                <a:hlinkClick r:id="rId12"/>
              </a:rPr>
              <a:t>https</a:t>
            </a:r>
            <a:r>
              <a:rPr lang="de-DE" sz="1000" dirty="0">
                <a:hlinkClick r:id="rId12"/>
              </a:rPr>
              <a:t>://</a:t>
            </a:r>
            <a:r>
              <a:rPr lang="de-DE" sz="1000" dirty="0" smtClean="0">
                <a:hlinkClick r:id="rId12"/>
              </a:rPr>
              <a:t>pubmed.ncbi.nlm.nih.gov/15006048</a:t>
            </a:r>
            <a:r>
              <a:rPr lang="uk-UA" sz="1000" dirty="0" smtClean="0"/>
              <a:t> , </a:t>
            </a:r>
            <a:r>
              <a:rPr lang="de-DE" sz="1000" dirty="0" smtClean="0"/>
              <a:t>Dogan</a:t>
            </a:r>
            <a:r>
              <a:rPr lang="de-DE" sz="1000" dirty="0"/>
              <a:t>, H.S., et al. </a:t>
            </a:r>
            <a:r>
              <a:rPr lang="de-DE" sz="1000" dirty="0" err="1"/>
              <a:t>Use</a:t>
            </a:r>
            <a:r>
              <a:rPr lang="de-DE" sz="1000" dirty="0"/>
              <a:t> </a:t>
            </a:r>
            <a:r>
              <a:rPr lang="de-DE" sz="1000" dirty="0" err="1"/>
              <a:t>of</a:t>
            </a:r>
            <a:r>
              <a:rPr lang="de-DE" sz="1000" dirty="0"/>
              <a:t> </a:t>
            </a:r>
            <a:r>
              <a:rPr lang="de-DE" sz="1000" dirty="0" err="1"/>
              <a:t>the</a:t>
            </a:r>
            <a:r>
              <a:rPr lang="de-DE" sz="1000" dirty="0"/>
              <a:t> </a:t>
            </a:r>
            <a:r>
              <a:rPr lang="de-DE" sz="1000" dirty="0" err="1"/>
              <a:t>holmium:YAG</a:t>
            </a:r>
            <a:r>
              <a:rPr lang="de-DE" sz="1000" dirty="0"/>
              <a:t> </a:t>
            </a:r>
            <a:r>
              <a:rPr lang="de-DE" sz="1000" dirty="0" err="1"/>
              <a:t>laser</a:t>
            </a:r>
            <a:r>
              <a:rPr lang="de-DE" sz="1000" dirty="0"/>
              <a:t> </a:t>
            </a:r>
            <a:r>
              <a:rPr lang="de-DE" sz="1000" dirty="0" err="1"/>
              <a:t>for</a:t>
            </a:r>
            <a:r>
              <a:rPr lang="de-DE" sz="1000" dirty="0"/>
              <a:t> </a:t>
            </a:r>
            <a:r>
              <a:rPr lang="de-DE" sz="1000" dirty="0" err="1"/>
              <a:t>ureterolithotripsy</a:t>
            </a:r>
            <a:r>
              <a:rPr lang="de-DE" sz="1000" dirty="0"/>
              <a:t> in </a:t>
            </a:r>
            <a:r>
              <a:rPr lang="de-DE" sz="1000" dirty="0" err="1"/>
              <a:t>children</a:t>
            </a:r>
            <a:r>
              <a:rPr lang="de-DE" sz="1000" dirty="0"/>
              <a:t>. BJU </a:t>
            </a:r>
            <a:r>
              <a:rPr lang="de-DE" sz="1000" dirty="0" err="1"/>
              <a:t>Int</a:t>
            </a:r>
            <a:r>
              <a:rPr lang="de-DE" sz="1000" dirty="0"/>
              <a:t>, 2004. 94: 131</a:t>
            </a:r>
            <a:r>
              <a:rPr lang="de-DE" sz="1000" dirty="0" smtClean="0"/>
              <a:t>.</a:t>
            </a:r>
            <a:r>
              <a:rPr lang="uk-UA" sz="1000" dirty="0" smtClean="0"/>
              <a:t> </a:t>
            </a:r>
            <a:r>
              <a:rPr lang="de-DE" sz="1000" dirty="0" smtClean="0">
                <a:hlinkClick r:id="rId13"/>
              </a:rPr>
              <a:t>https</a:t>
            </a:r>
            <a:r>
              <a:rPr lang="de-DE" sz="1000" dirty="0">
                <a:hlinkClick r:id="rId13"/>
              </a:rPr>
              <a:t>://</a:t>
            </a:r>
            <a:r>
              <a:rPr lang="de-DE" sz="1000" dirty="0" smtClean="0">
                <a:hlinkClick r:id="rId13"/>
              </a:rPr>
              <a:t>pubmed.ncbi.nlm.nih.gov/15217447</a:t>
            </a:r>
            <a:r>
              <a:rPr lang="uk-UA" sz="1000" dirty="0" smtClean="0"/>
              <a:t> , </a:t>
            </a:r>
            <a:r>
              <a:rPr lang="de-DE" sz="1000" dirty="0" smtClean="0"/>
              <a:t>Raza</a:t>
            </a:r>
            <a:r>
              <a:rPr lang="de-DE" sz="1000" dirty="0"/>
              <a:t>, A., et al. </a:t>
            </a:r>
            <a:r>
              <a:rPr lang="de-DE" sz="1000" dirty="0" err="1"/>
              <a:t>Ureteroscopy</a:t>
            </a:r>
            <a:r>
              <a:rPr lang="de-DE" sz="1000" dirty="0"/>
              <a:t> in </a:t>
            </a:r>
            <a:r>
              <a:rPr lang="de-DE" sz="1000" dirty="0" err="1"/>
              <a:t>the</a:t>
            </a:r>
            <a:r>
              <a:rPr lang="de-DE" sz="1000" dirty="0"/>
              <a:t> </a:t>
            </a:r>
            <a:r>
              <a:rPr lang="de-DE" sz="1000" dirty="0" err="1"/>
              <a:t>management</a:t>
            </a:r>
            <a:r>
              <a:rPr lang="de-DE" sz="1000" dirty="0"/>
              <a:t> </a:t>
            </a:r>
            <a:r>
              <a:rPr lang="de-DE" sz="1000" dirty="0" err="1"/>
              <a:t>of</a:t>
            </a:r>
            <a:r>
              <a:rPr lang="de-DE" sz="1000" dirty="0"/>
              <a:t> </a:t>
            </a:r>
            <a:r>
              <a:rPr lang="de-DE" sz="1000" dirty="0" err="1"/>
              <a:t>pediatric</a:t>
            </a:r>
            <a:r>
              <a:rPr lang="de-DE" sz="1000" dirty="0"/>
              <a:t> </a:t>
            </a:r>
            <a:r>
              <a:rPr lang="de-DE" sz="1000" dirty="0" err="1"/>
              <a:t>urinary</a:t>
            </a:r>
            <a:r>
              <a:rPr lang="de-DE" sz="1000" dirty="0"/>
              <a:t> </a:t>
            </a:r>
            <a:r>
              <a:rPr lang="de-DE" sz="1000" dirty="0" err="1"/>
              <a:t>tract</a:t>
            </a:r>
            <a:r>
              <a:rPr lang="de-DE" sz="1000" dirty="0"/>
              <a:t> </a:t>
            </a:r>
            <a:r>
              <a:rPr lang="de-DE" sz="1000" dirty="0" err="1"/>
              <a:t>calculi</a:t>
            </a:r>
            <a:r>
              <a:rPr lang="de-DE" sz="1000" dirty="0"/>
              <a:t>. J </a:t>
            </a:r>
            <a:r>
              <a:rPr lang="de-DE" sz="1000" dirty="0" err="1"/>
              <a:t>Endourol</a:t>
            </a:r>
            <a:r>
              <a:rPr lang="de-DE" sz="1000" dirty="0"/>
              <a:t>, 2005. 19: 151</a:t>
            </a:r>
            <a:r>
              <a:rPr lang="de-DE" sz="1000" dirty="0" smtClean="0"/>
              <a:t>.</a:t>
            </a:r>
            <a:r>
              <a:rPr lang="uk-UA" sz="1000" dirty="0" smtClean="0"/>
              <a:t> </a:t>
            </a:r>
            <a:r>
              <a:rPr lang="de-DE" sz="1000" dirty="0" smtClean="0">
                <a:hlinkClick r:id="rId14"/>
              </a:rPr>
              <a:t>https</a:t>
            </a:r>
            <a:r>
              <a:rPr lang="de-DE" sz="1000" dirty="0">
                <a:hlinkClick r:id="rId14"/>
              </a:rPr>
              <a:t>://</a:t>
            </a:r>
            <a:r>
              <a:rPr lang="de-DE" sz="1000" dirty="0" smtClean="0">
                <a:hlinkClick r:id="rId14"/>
              </a:rPr>
              <a:t>pubmed.ncbi.nlm.nih.gov/15798409</a:t>
            </a:r>
            <a:r>
              <a:rPr lang="uk-UA" sz="1000" dirty="0" smtClean="0"/>
              <a:t> , </a:t>
            </a:r>
            <a:r>
              <a:rPr lang="de-DE" sz="1000" dirty="0" err="1" smtClean="0"/>
              <a:t>Satar</a:t>
            </a:r>
            <a:r>
              <a:rPr lang="de-DE" sz="1000" dirty="0"/>
              <a:t>, N., et al. Rigid </a:t>
            </a:r>
            <a:r>
              <a:rPr lang="de-DE" sz="1000" dirty="0" err="1"/>
              <a:t>ureteroscopy</a:t>
            </a:r>
            <a:r>
              <a:rPr lang="de-DE" sz="1000" dirty="0"/>
              <a:t> </a:t>
            </a:r>
            <a:r>
              <a:rPr lang="de-DE" sz="1000" dirty="0" err="1"/>
              <a:t>for</a:t>
            </a:r>
            <a:r>
              <a:rPr lang="de-DE" sz="1000" dirty="0"/>
              <a:t> </a:t>
            </a:r>
            <a:r>
              <a:rPr lang="de-DE" sz="1000" dirty="0" err="1"/>
              <a:t>the</a:t>
            </a:r>
            <a:r>
              <a:rPr lang="de-DE" sz="1000" dirty="0"/>
              <a:t> </a:t>
            </a:r>
            <a:r>
              <a:rPr lang="de-DE" sz="1000" dirty="0" err="1"/>
              <a:t>treatment</a:t>
            </a:r>
            <a:r>
              <a:rPr lang="de-DE" sz="1000" dirty="0"/>
              <a:t> </a:t>
            </a:r>
            <a:r>
              <a:rPr lang="de-DE" sz="1000" dirty="0" err="1"/>
              <a:t>of</a:t>
            </a:r>
            <a:r>
              <a:rPr lang="de-DE" sz="1000" dirty="0"/>
              <a:t> </a:t>
            </a:r>
            <a:r>
              <a:rPr lang="de-DE" sz="1000" dirty="0" err="1"/>
              <a:t>ureteral</a:t>
            </a:r>
            <a:r>
              <a:rPr lang="de-DE" sz="1000" dirty="0"/>
              <a:t> </a:t>
            </a:r>
            <a:r>
              <a:rPr lang="de-DE" sz="1000" dirty="0" err="1"/>
              <a:t>calculi</a:t>
            </a:r>
            <a:r>
              <a:rPr lang="de-DE" sz="1000" dirty="0"/>
              <a:t> in </a:t>
            </a:r>
            <a:r>
              <a:rPr lang="de-DE" sz="1000" dirty="0" err="1"/>
              <a:t>children</a:t>
            </a:r>
            <a:r>
              <a:rPr lang="de-DE" sz="1000" dirty="0"/>
              <a:t>. J </a:t>
            </a:r>
            <a:r>
              <a:rPr lang="de-DE" sz="1000" dirty="0" err="1"/>
              <a:t>Urol</a:t>
            </a:r>
            <a:r>
              <a:rPr lang="de-DE" sz="1000" dirty="0"/>
              <a:t>, 2004. 172: 298</a:t>
            </a:r>
            <a:r>
              <a:rPr lang="de-DE" sz="1000" dirty="0" smtClean="0"/>
              <a:t>.</a:t>
            </a:r>
            <a:r>
              <a:rPr lang="uk-UA" sz="1000" dirty="0" smtClean="0"/>
              <a:t> </a:t>
            </a:r>
            <a:r>
              <a:rPr lang="de-DE" sz="1000" dirty="0" smtClean="0">
                <a:hlinkClick r:id="rId15"/>
              </a:rPr>
              <a:t>https</a:t>
            </a:r>
            <a:r>
              <a:rPr lang="de-DE" sz="1000" dirty="0">
                <a:hlinkClick r:id="rId15"/>
              </a:rPr>
              <a:t>://</a:t>
            </a:r>
            <a:r>
              <a:rPr lang="de-DE" sz="1000" dirty="0" smtClean="0">
                <a:hlinkClick r:id="rId15"/>
              </a:rPr>
              <a:t>pubmed.ncbi.nlm.nih.gov/15201799</a:t>
            </a:r>
            <a:r>
              <a:rPr lang="uk-UA" sz="1000" dirty="0" smtClean="0"/>
              <a:t> , </a:t>
            </a:r>
            <a:r>
              <a:rPr lang="de-DE" sz="1000" dirty="0" err="1" smtClean="0"/>
              <a:t>Soygur</a:t>
            </a:r>
            <a:r>
              <a:rPr lang="de-DE" sz="1000" dirty="0"/>
              <a:t>, T., et al. Hydrodilation </a:t>
            </a:r>
            <a:r>
              <a:rPr lang="de-DE" sz="1000" dirty="0" err="1"/>
              <a:t>of</a:t>
            </a:r>
            <a:r>
              <a:rPr lang="de-DE" sz="1000" dirty="0"/>
              <a:t> </a:t>
            </a:r>
            <a:r>
              <a:rPr lang="de-DE" sz="1000" dirty="0" err="1"/>
              <a:t>the</a:t>
            </a:r>
            <a:r>
              <a:rPr lang="de-DE" sz="1000" dirty="0"/>
              <a:t> </a:t>
            </a:r>
            <a:r>
              <a:rPr lang="de-DE" sz="1000" dirty="0" err="1"/>
              <a:t>ureteral</a:t>
            </a:r>
            <a:r>
              <a:rPr lang="de-DE" sz="1000" dirty="0"/>
              <a:t> </a:t>
            </a:r>
            <a:r>
              <a:rPr lang="de-DE" sz="1000" dirty="0" err="1"/>
              <a:t>orifice</a:t>
            </a:r>
            <a:r>
              <a:rPr lang="de-DE" sz="1000" dirty="0"/>
              <a:t> in </a:t>
            </a:r>
            <a:r>
              <a:rPr lang="de-DE" sz="1000" dirty="0" err="1"/>
              <a:t>children</a:t>
            </a:r>
            <a:r>
              <a:rPr lang="de-DE" sz="1000" dirty="0"/>
              <a:t> </a:t>
            </a:r>
            <a:r>
              <a:rPr lang="de-DE" sz="1000" dirty="0" err="1"/>
              <a:t>renders</a:t>
            </a:r>
            <a:r>
              <a:rPr lang="de-DE" sz="1000" dirty="0"/>
              <a:t> </a:t>
            </a:r>
            <a:r>
              <a:rPr lang="de-DE" sz="1000" dirty="0" err="1"/>
              <a:t>ureteroscopic</a:t>
            </a:r>
            <a:r>
              <a:rPr lang="de-DE" sz="1000" dirty="0"/>
              <a:t> </a:t>
            </a:r>
            <a:r>
              <a:rPr lang="de-DE" sz="1000" dirty="0" err="1"/>
              <a:t>access</a:t>
            </a:r>
            <a:r>
              <a:rPr lang="de-DE" sz="1000" dirty="0"/>
              <a:t> </a:t>
            </a:r>
            <a:r>
              <a:rPr lang="de-DE" sz="1000" dirty="0" err="1"/>
              <a:t>possible</a:t>
            </a:r>
            <a:r>
              <a:rPr lang="de-DE" sz="1000" dirty="0"/>
              <a:t> </a:t>
            </a:r>
            <a:r>
              <a:rPr lang="de-DE" sz="1000" dirty="0" err="1"/>
              <a:t>without</a:t>
            </a:r>
            <a:r>
              <a:rPr lang="de-DE" sz="1000" dirty="0"/>
              <a:t> </a:t>
            </a:r>
            <a:r>
              <a:rPr lang="de-DE" sz="1000" dirty="0" err="1"/>
              <a:t>any</a:t>
            </a:r>
            <a:r>
              <a:rPr lang="de-DE" sz="1000" dirty="0"/>
              <a:t> </a:t>
            </a:r>
            <a:r>
              <a:rPr lang="de-DE" sz="1000" dirty="0" err="1"/>
              <a:t>further</a:t>
            </a:r>
            <a:r>
              <a:rPr lang="de-DE" sz="1000" dirty="0"/>
              <a:t> </a:t>
            </a:r>
            <a:r>
              <a:rPr lang="de-DE" sz="1000" dirty="0" err="1"/>
              <a:t>active</a:t>
            </a:r>
            <a:r>
              <a:rPr lang="de-DE" sz="1000" dirty="0"/>
              <a:t> </a:t>
            </a:r>
            <a:r>
              <a:rPr lang="de-DE" sz="1000" dirty="0" err="1"/>
              <a:t>dilation</a:t>
            </a:r>
            <a:r>
              <a:rPr lang="de-DE" sz="1000" dirty="0"/>
              <a:t>. J </a:t>
            </a:r>
            <a:r>
              <a:rPr lang="de-DE" sz="1000" dirty="0" err="1"/>
              <a:t>Urol</a:t>
            </a:r>
            <a:r>
              <a:rPr lang="de-DE" sz="1000" dirty="0"/>
              <a:t>, 2006. 176: 285</a:t>
            </a:r>
            <a:r>
              <a:rPr lang="de-DE" sz="1000" dirty="0" smtClean="0"/>
              <a:t>.</a:t>
            </a:r>
            <a:r>
              <a:rPr lang="uk-UA" sz="1000" dirty="0" smtClean="0"/>
              <a:t> </a:t>
            </a:r>
            <a:r>
              <a:rPr lang="de-DE" sz="1000" dirty="0" smtClean="0">
                <a:hlinkClick r:id="rId16"/>
              </a:rPr>
              <a:t>https</a:t>
            </a:r>
            <a:r>
              <a:rPr lang="de-DE" sz="1000" dirty="0">
                <a:hlinkClick r:id="rId16"/>
              </a:rPr>
              <a:t>://</a:t>
            </a:r>
            <a:r>
              <a:rPr lang="de-DE" sz="1000" dirty="0" smtClean="0">
                <a:hlinkClick r:id="rId16"/>
              </a:rPr>
              <a:t>pubmed.ncbi.nlm.nih.gov/16753421</a:t>
            </a:r>
            <a:r>
              <a:rPr lang="uk-UA" sz="1000" dirty="0" smtClean="0"/>
              <a:t> , </a:t>
            </a:r>
            <a:r>
              <a:rPr lang="de-DE" sz="1000" dirty="0" smtClean="0"/>
              <a:t>Thomas</a:t>
            </a:r>
            <a:r>
              <a:rPr lang="de-DE" sz="1000" dirty="0"/>
              <a:t>, J.C., et al. </a:t>
            </a:r>
            <a:r>
              <a:rPr lang="de-DE" sz="1000" dirty="0" err="1"/>
              <a:t>Pediatric</a:t>
            </a:r>
            <a:r>
              <a:rPr lang="de-DE" sz="1000" dirty="0"/>
              <a:t> </a:t>
            </a:r>
            <a:r>
              <a:rPr lang="de-DE" sz="1000" dirty="0" err="1"/>
              <a:t>ureteroscopic</a:t>
            </a:r>
            <a:r>
              <a:rPr lang="de-DE" sz="1000" dirty="0"/>
              <a:t> </a:t>
            </a:r>
            <a:r>
              <a:rPr lang="de-DE" sz="1000" dirty="0" err="1"/>
              <a:t>stone</a:t>
            </a:r>
            <a:r>
              <a:rPr lang="de-DE" sz="1000" dirty="0"/>
              <a:t> </a:t>
            </a:r>
            <a:r>
              <a:rPr lang="de-DE" sz="1000" dirty="0" err="1"/>
              <a:t>management</a:t>
            </a:r>
            <a:r>
              <a:rPr lang="de-DE" sz="1000" dirty="0"/>
              <a:t>. J </a:t>
            </a:r>
            <a:r>
              <a:rPr lang="de-DE" sz="1000" dirty="0" err="1"/>
              <a:t>Urol</a:t>
            </a:r>
            <a:r>
              <a:rPr lang="de-DE" sz="1000" dirty="0"/>
              <a:t>, 2005. 174: 1072</a:t>
            </a:r>
            <a:r>
              <a:rPr lang="de-DE" sz="1000" dirty="0" smtClean="0"/>
              <a:t>.</a:t>
            </a:r>
            <a:r>
              <a:rPr lang="uk-UA" sz="1000" dirty="0" smtClean="0"/>
              <a:t> </a:t>
            </a:r>
            <a:r>
              <a:rPr lang="de-DE" sz="1000" dirty="0" smtClean="0">
                <a:hlinkClick r:id="rId17"/>
              </a:rPr>
              <a:t>https</a:t>
            </a:r>
            <a:r>
              <a:rPr lang="de-DE" sz="1000" dirty="0">
                <a:hlinkClick r:id="rId17"/>
              </a:rPr>
              <a:t>://</a:t>
            </a:r>
            <a:r>
              <a:rPr lang="de-DE" sz="1000" dirty="0" smtClean="0">
                <a:hlinkClick r:id="rId17"/>
              </a:rPr>
              <a:t>pubmed.ncbi.nlm.nih.gov/16094060</a:t>
            </a:r>
            <a:r>
              <a:rPr lang="uk-UA" sz="1000" dirty="0" smtClean="0"/>
              <a:t> , </a:t>
            </a:r>
            <a:r>
              <a:rPr lang="de-DE" sz="1000" dirty="0" smtClean="0"/>
              <a:t>Van </a:t>
            </a:r>
            <a:r>
              <a:rPr lang="de-DE" sz="1000" dirty="0"/>
              <a:t>Savage, J.G., et al. Treatment </a:t>
            </a:r>
            <a:r>
              <a:rPr lang="de-DE" sz="1000" dirty="0" err="1"/>
              <a:t>of</a:t>
            </a:r>
            <a:r>
              <a:rPr lang="de-DE" sz="1000" dirty="0"/>
              <a:t> distal </a:t>
            </a:r>
            <a:r>
              <a:rPr lang="de-DE" sz="1000" dirty="0" err="1"/>
              <a:t>ureteral</a:t>
            </a:r>
            <a:r>
              <a:rPr lang="de-DE" sz="1000" dirty="0"/>
              <a:t> </a:t>
            </a:r>
            <a:r>
              <a:rPr lang="de-DE" sz="1000" dirty="0" err="1"/>
              <a:t>stones</a:t>
            </a:r>
            <a:r>
              <a:rPr lang="de-DE" sz="1000" dirty="0"/>
              <a:t> in </a:t>
            </a:r>
            <a:r>
              <a:rPr lang="de-DE" sz="1000" dirty="0" err="1"/>
              <a:t>children</a:t>
            </a:r>
            <a:r>
              <a:rPr lang="de-DE" sz="1000" dirty="0"/>
              <a:t>: </a:t>
            </a:r>
            <a:r>
              <a:rPr lang="de-DE" sz="1000" dirty="0" err="1"/>
              <a:t>similarities</a:t>
            </a:r>
            <a:r>
              <a:rPr lang="de-DE" sz="1000" dirty="0"/>
              <a:t> </a:t>
            </a:r>
            <a:r>
              <a:rPr lang="de-DE" sz="1000" dirty="0" err="1"/>
              <a:t>to</a:t>
            </a:r>
            <a:r>
              <a:rPr lang="de-DE" sz="1000" dirty="0"/>
              <a:t> </a:t>
            </a:r>
            <a:r>
              <a:rPr lang="de-DE" sz="1000" dirty="0" err="1"/>
              <a:t>the</a:t>
            </a:r>
            <a:r>
              <a:rPr lang="de-DE" sz="1000" dirty="0"/>
              <a:t> </a:t>
            </a:r>
            <a:r>
              <a:rPr lang="de-DE" sz="1000" dirty="0" err="1"/>
              <a:t>american</a:t>
            </a:r>
            <a:r>
              <a:rPr lang="de-DE" sz="1000" dirty="0"/>
              <a:t> </a:t>
            </a:r>
            <a:r>
              <a:rPr lang="de-DE" sz="1000" dirty="0" err="1"/>
              <a:t>urological</a:t>
            </a:r>
            <a:r>
              <a:rPr lang="de-DE" sz="1000" dirty="0"/>
              <a:t> </a:t>
            </a:r>
            <a:r>
              <a:rPr lang="de-DE" sz="1000" dirty="0" err="1"/>
              <a:t>association</a:t>
            </a:r>
            <a:r>
              <a:rPr lang="de-DE" sz="1000" dirty="0"/>
              <a:t> </a:t>
            </a:r>
            <a:r>
              <a:rPr lang="de-DE" sz="1000" dirty="0" err="1"/>
              <a:t>guidelines</a:t>
            </a:r>
            <a:r>
              <a:rPr lang="de-DE" sz="1000" dirty="0"/>
              <a:t> in </a:t>
            </a:r>
            <a:r>
              <a:rPr lang="de-DE" sz="1000" dirty="0" err="1"/>
              <a:t>adults</a:t>
            </a:r>
            <a:r>
              <a:rPr lang="de-DE" sz="1000" dirty="0"/>
              <a:t>. J </a:t>
            </a:r>
            <a:r>
              <a:rPr lang="de-DE" sz="1000" dirty="0" err="1"/>
              <a:t>Urol</a:t>
            </a:r>
            <a:r>
              <a:rPr lang="de-DE" sz="1000" dirty="0"/>
              <a:t>, 2000. 164: 1089</a:t>
            </a:r>
            <a:r>
              <a:rPr lang="de-DE" sz="1000" dirty="0" smtClean="0"/>
              <a:t>.</a:t>
            </a:r>
            <a:r>
              <a:rPr lang="uk-UA" sz="1000" dirty="0" smtClean="0"/>
              <a:t> </a:t>
            </a:r>
            <a:r>
              <a:rPr lang="de-DE" sz="1000" dirty="0" smtClean="0">
                <a:hlinkClick r:id="rId18"/>
              </a:rPr>
              <a:t>https</a:t>
            </a:r>
            <a:r>
              <a:rPr lang="de-DE" sz="1000" dirty="0">
                <a:hlinkClick r:id="rId18"/>
              </a:rPr>
              <a:t>://</a:t>
            </a:r>
            <a:r>
              <a:rPr lang="de-DE" sz="1000" dirty="0" smtClean="0">
                <a:hlinkClick r:id="rId18"/>
              </a:rPr>
              <a:t>pubmed.ncbi.nlm.nih.gov/10958749</a:t>
            </a:r>
            <a:r>
              <a:rPr lang="uk-UA" sz="1000" dirty="0" smtClean="0"/>
              <a:t> </a:t>
            </a:r>
            <a:r>
              <a:rPr lang="uk-UA" sz="1100" dirty="0" smtClean="0"/>
              <a:t>].</a:t>
            </a:r>
            <a:endParaRPr lang="uk-UA" sz="1100" dirty="0"/>
          </a:p>
        </p:txBody>
      </p:sp>
    </p:spTree>
    <p:extLst>
      <p:ext uri="{BB962C8B-B14F-4D97-AF65-F5344CB8AC3E}">
        <p14:creationId xmlns:p14="http://schemas.microsoft.com/office/powerpoint/2010/main" val="29457403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507288" cy="5505475"/>
          </a:xfrm>
        </p:spPr>
        <p:txBody>
          <a:bodyPr>
            <a:noAutofit/>
          </a:bodyPr>
          <a:lstStyle/>
          <a:p>
            <a:pPr algn="just"/>
            <a:r>
              <a:rPr lang="uk-UA" sz="1400" i="1" dirty="0" err="1"/>
              <a:t>Черезшкірна</a:t>
            </a:r>
            <a:r>
              <a:rPr lang="uk-UA" sz="1400" i="1" dirty="0"/>
              <a:t> </a:t>
            </a:r>
            <a:r>
              <a:rPr lang="uk-UA" sz="1400" i="1" dirty="0" err="1"/>
              <a:t>нефролітотомія</a:t>
            </a:r>
            <a:endParaRPr lang="uk-UA" sz="1400" i="1" dirty="0"/>
          </a:p>
          <a:p>
            <a:pPr algn="just"/>
            <a:r>
              <a:rPr lang="uk-UA" sz="1400" dirty="0"/>
              <a:t>Ударно-хвильова літотрипсія є першим вибором для лікування більшості </a:t>
            </a:r>
            <a:r>
              <a:rPr lang="uk-UA" sz="1400" dirty="0" smtClean="0"/>
              <a:t>каменів у дітей. </a:t>
            </a:r>
            <a:r>
              <a:rPr lang="uk-UA" sz="1400" dirty="0"/>
              <a:t>Однак при більших і складних </a:t>
            </a:r>
            <a:r>
              <a:rPr lang="uk-UA" sz="1400" dirty="0" err="1"/>
              <a:t>каменях</a:t>
            </a:r>
            <a:r>
              <a:rPr lang="uk-UA" sz="1400" dirty="0"/>
              <a:t> слід застосовувати </a:t>
            </a:r>
            <a:r>
              <a:rPr lang="uk-UA" sz="1400" dirty="0" err="1"/>
              <a:t>черезшкірну</a:t>
            </a:r>
            <a:r>
              <a:rPr lang="uk-UA" sz="1400" dirty="0"/>
              <a:t> операцію на нирках. Передопераційна оцінка, показання та хірургічна техніка подібні у дітей та дорослих. У більшості випадків </a:t>
            </a:r>
            <a:r>
              <a:rPr lang="uk-UA" sz="1400" dirty="0" err="1"/>
              <a:t>черезшкірна</a:t>
            </a:r>
            <a:r>
              <a:rPr lang="uk-UA" sz="1400" dirty="0"/>
              <a:t> </a:t>
            </a:r>
            <a:r>
              <a:rPr lang="uk-UA" sz="1400" dirty="0" err="1"/>
              <a:t>нефролітотомія</a:t>
            </a:r>
            <a:r>
              <a:rPr lang="uk-UA" sz="1400" dirty="0"/>
              <a:t> </a:t>
            </a:r>
            <a:r>
              <a:rPr lang="uk-UA" sz="1400" dirty="0" smtClean="0"/>
              <a:t>(</a:t>
            </a:r>
            <a:r>
              <a:rPr lang="en-US" sz="1400" dirty="0" smtClean="0"/>
              <a:t>PCNL</a:t>
            </a:r>
            <a:r>
              <a:rPr lang="uk-UA" sz="1400" dirty="0" smtClean="0"/>
              <a:t>) </a:t>
            </a:r>
            <a:r>
              <a:rPr lang="uk-UA" sz="1400" dirty="0"/>
              <a:t>використовується як </a:t>
            </a:r>
            <a:r>
              <a:rPr lang="uk-UA" sz="1400" dirty="0" err="1"/>
              <a:t>монотерапія</a:t>
            </a:r>
            <a:r>
              <a:rPr lang="uk-UA" sz="1400" dirty="0"/>
              <a:t>, але також використовується як додаткова процедура до інших методів лікування.</a:t>
            </a:r>
          </a:p>
          <a:p>
            <a:pPr algn="just"/>
            <a:endParaRPr lang="uk-UA" sz="1400" dirty="0"/>
          </a:p>
          <a:p>
            <a:pPr algn="just"/>
            <a:r>
              <a:rPr lang="uk-UA" sz="1400" dirty="0"/>
              <a:t>Використання інструментів дорослого розміру в поєднанні зі збільшенням кількості трактів і розміру оболонки, </a:t>
            </a:r>
            <a:r>
              <a:rPr lang="uk-UA" sz="1400" dirty="0" smtClean="0"/>
              <a:t>часто може збільшити </a:t>
            </a:r>
            <a:r>
              <a:rPr lang="uk-UA" sz="1400" dirty="0"/>
              <a:t>крововтрату. Однак розвиток малокаліберних інструментів означає, що </a:t>
            </a:r>
            <a:r>
              <a:rPr lang="de-DE" sz="1400" dirty="0"/>
              <a:t>PCNL </a:t>
            </a:r>
            <a:r>
              <a:rPr lang="uk-UA" sz="1400" dirty="0"/>
              <a:t>можна використовувати у дітей. У дітей (особливо маленьких дітей) </a:t>
            </a:r>
            <a:r>
              <a:rPr lang="de-DE" sz="1400" dirty="0"/>
              <a:t>PCNL </a:t>
            </a:r>
            <a:r>
              <a:rPr lang="uk-UA" sz="1400" dirty="0"/>
              <a:t>має деякі переваги, такі як менший розріз шкіри, </a:t>
            </a:r>
            <a:r>
              <a:rPr lang="uk-UA" sz="1400" dirty="0" err="1"/>
              <a:t>одноетапне</a:t>
            </a:r>
            <a:r>
              <a:rPr lang="uk-UA" sz="1400" dirty="0"/>
              <a:t> розширення та розміщення оболонки, хороший робочий доступ </a:t>
            </a:r>
            <a:r>
              <a:rPr lang="uk-UA" sz="1400" dirty="0" smtClean="0"/>
              <a:t>для </a:t>
            </a:r>
            <a:r>
              <a:rPr lang="uk-UA" sz="1400" dirty="0"/>
              <a:t>педіатричних інструментів, змінна довжина та менша вартість </a:t>
            </a:r>
            <a:r>
              <a:rPr lang="uk-UA" sz="1400" dirty="0" smtClean="0"/>
              <a:t>[</a:t>
            </a:r>
            <a:r>
              <a:rPr lang="en-US" sz="1050" dirty="0"/>
              <a:t>Wu, H.Y., et al. Surgical management of children with urolithiasis. </a:t>
            </a:r>
            <a:r>
              <a:rPr lang="en-US" sz="1050" dirty="0" err="1"/>
              <a:t>Urol</a:t>
            </a:r>
            <a:r>
              <a:rPr lang="en-US" sz="1050" dirty="0"/>
              <a:t> </a:t>
            </a:r>
            <a:r>
              <a:rPr lang="en-US" sz="1050" dirty="0" err="1"/>
              <a:t>Clin</a:t>
            </a:r>
            <a:r>
              <a:rPr lang="en-US" sz="1050" dirty="0"/>
              <a:t> North Am, 2004. 31: 589</a:t>
            </a:r>
            <a:r>
              <a:rPr lang="en-US" sz="1050" dirty="0" smtClean="0"/>
              <a:t>.</a:t>
            </a:r>
            <a:r>
              <a:rPr lang="uk-UA" sz="1050" dirty="0" smtClean="0"/>
              <a:t> </a:t>
            </a:r>
            <a:r>
              <a:rPr lang="en-US" sz="1050" dirty="0" smtClean="0">
                <a:hlinkClick r:id="rId2"/>
              </a:rPr>
              <a:t>https</a:t>
            </a:r>
            <a:r>
              <a:rPr lang="en-US" sz="1050" dirty="0">
                <a:hlinkClick r:id="rId2"/>
              </a:rPr>
              <a:t>://</a:t>
            </a:r>
            <a:r>
              <a:rPr lang="en-US" sz="1050" dirty="0" smtClean="0">
                <a:hlinkClick r:id="rId2"/>
              </a:rPr>
              <a:t>pubmed.ncbi.nlm.nih.gov/15313067</a:t>
            </a:r>
            <a:r>
              <a:rPr lang="uk-UA" sz="1050" dirty="0" smtClean="0"/>
              <a:t> ,</a:t>
            </a:r>
            <a:r>
              <a:rPr lang="de-DE" sz="1050" dirty="0"/>
              <a:t> </a:t>
            </a:r>
            <a:r>
              <a:rPr lang="de-DE" sz="1050" dirty="0" err="1"/>
              <a:t>ElSheemy</a:t>
            </a:r>
            <a:r>
              <a:rPr lang="de-DE" sz="1050" dirty="0"/>
              <a:t>, M.S., et al. </a:t>
            </a:r>
            <a:r>
              <a:rPr lang="de-DE" sz="1050" dirty="0" err="1"/>
              <a:t>Lower</a:t>
            </a:r>
            <a:r>
              <a:rPr lang="de-DE" sz="1050" dirty="0"/>
              <a:t> </a:t>
            </a:r>
            <a:r>
              <a:rPr lang="de-DE" sz="1050" dirty="0" err="1"/>
              <a:t>calyceal</a:t>
            </a:r>
            <a:r>
              <a:rPr lang="de-DE" sz="1050" dirty="0"/>
              <a:t> </a:t>
            </a:r>
            <a:r>
              <a:rPr lang="de-DE" sz="1050" dirty="0" err="1"/>
              <a:t>and</a:t>
            </a:r>
            <a:r>
              <a:rPr lang="de-DE" sz="1050" dirty="0"/>
              <a:t> renal </a:t>
            </a:r>
            <a:r>
              <a:rPr lang="de-DE" sz="1050" dirty="0" err="1"/>
              <a:t>pelvic</a:t>
            </a:r>
            <a:r>
              <a:rPr lang="de-DE" sz="1050" dirty="0"/>
              <a:t> </a:t>
            </a:r>
            <a:r>
              <a:rPr lang="de-DE" sz="1050" dirty="0" err="1"/>
              <a:t>stones</a:t>
            </a:r>
            <a:r>
              <a:rPr lang="de-DE" sz="1050" dirty="0"/>
              <a:t> in </a:t>
            </a:r>
            <a:r>
              <a:rPr lang="de-DE" sz="1050" dirty="0" err="1"/>
              <a:t>preschool</a:t>
            </a:r>
            <a:r>
              <a:rPr lang="de-DE" sz="1050" dirty="0"/>
              <a:t> </a:t>
            </a:r>
            <a:r>
              <a:rPr lang="de-DE" sz="1050" dirty="0" err="1"/>
              <a:t>children</a:t>
            </a:r>
            <a:r>
              <a:rPr lang="de-DE" sz="1050" dirty="0"/>
              <a:t>: A </a:t>
            </a:r>
            <a:r>
              <a:rPr lang="de-DE" sz="1050" dirty="0" err="1"/>
              <a:t>comparative</a:t>
            </a:r>
            <a:r>
              <a:rPr lang="de-DE" sz="1050" dirty="0"/>
              <a:t> </a:t>
            </a:r>
            <a:r>
              <a:rPr lang="de-DE" sz="1050" dirty="0" err="1"/>
              <a:t>study</a:t>
            </a:r>
            <a:r>
              <a:rPr lang="de-DE" sz="1050" dirty="0"/>
              <a:t> </a:t>
            </a:r>
            <a:r>
              <a:rPr lang="de-DE" sz="1050" dirty="0" err="1"/>
              <a:t>of</a:t>
            </a:r>
            <a:r>
              <a:rPr lang="de-DE" sz="1050" dirty="0"/>
              <a:t> mini-</a:t>
            </a:r>
            <a:r>
              <a:rPr lang="de-DE" sz="1050" dirty="0" err="1"/>
              <a:t>percutaneous</a:t>
            </a:r>
            <a:r>
              <a:rPr lang="de-DE" sz="1050" dirty="0"/>
              <a:t> </a:t>
            </a:r>
            <a:r>
              <a:rPr lang="de-DE" sz="1050" dirty="0" err="1"/>
              <a:t>nephrolithotomy</a:t>
            </a:r>
            <a:r>
              <a:rPr lang="de-DE" sz="1050" dirty="0"/>
              <a:t> versus </a:t>
            </a:r>
            <a:r>
              <a:rPr lang="de-DE" sz="1050" dirty="0" err="1"/>
              <a:t>extracorporeal</a:t>
            </a:r>
            <a:r>
              <a:rPr lang="de-DE" sz="1050" dirty="0"/>
              <a:t> </a:t>
            </a:r>
            <a:r>
              <a:rPr lang="de-DE" sz="1050" dirty="0" err="1"/>
              <a:t>shockwave</a:t>
            </a:r>
            <a:r>
              <a:rPr lang="de-DE" sz="1050" dirty="0"/>
              <a:t> </a:t>
            </a:r>
            <a:r>
              <a:rPr lang="de-DE" sz="1050" dirty="0" err="1"/>
              <a:t>lithotripsy</a:t>
            </a:r>
            <a:r>
              <a:rPr lang="de-DE" sz="1050" dirty="0"/>
              <a:t>. </a:t>
            </a:r>
            <a:r>
              <a:rPr lang="de-DE" sz="1050" dirty="0" err="1"/>
              <a:t>Int</a:t>
            </a:r>
            <a:r>
              <a:rPr lang="de-DE" sz="1050" dirty="0"/>
              <a:t> J </a:t>
            </a:r>
            <a:r>
              <a:rPr lang="de-DE" sz="1050" dirty="0" err="1"/>
              <a:t>Urol</a:t>
            </a:r>
            <a:r>
              <a:rPr lang="de-DE" sz="1050" dirty="0"/>
              <a:t>, 2016. 23: 564</a:t>
            </a:r>
            <a:r>
              <a:rPr lang="de-DE" sz="1050" dirty="0" smtClean="0"/>
              <a:t>.</a:t>
            </a:r>
            <a:r>
              <a:rPr lang="uk-UA" sz="1050" dirty="0" smtClean="0"/>
              <a:t> </a:t>
            </a:r>
            <a:r>
              <a:rPr lang="de-DE" sz="1050" dirty="0" smtClean="0">
                <a:hlinkClick r:id="rId3"/>
              </a:rPr>
              <a:t>https</a:t>
            </a:r>
            <a:r>
              <a:rPr lang="de-DE" sz="1050" dirty="0">
                <a:hlinkClick r:id="rId3"/>
              </a:rPr>
              <a:t>://</a:t>
            </a:r>
            <a:r>
              <a:rPr lang="de-DE" sz="1050" dirty="0" smtClean="0">
                <a:hlinkClick r:id="rId3"/>
              </a:rPr>
              <a:t>pubmed.ncbi.nlm.nih.gov/27173126</a:t>
            </a:r>
            <a:r>
              <a:rPr lang="uk-UA" sz="1050" dirty="0" smtClean="0"/>
              <a:t> ,</a:t>
            </a:r>
            <a:r>
              <a:rPr lang="en-US" sz="1050" dirty="0"/>
              <a:t> Jackman, S.V., et al. Percutaneous </a:t>
            </a:r>
            <a:r>
              <a:rPr lang="en-US" sz="1050" dirty="0" err="1"/>
              <a:t>nephrolithotomy</a:t>
            </a:r>
            <a:r>
              <a:rPr lang="en-US" sz="1050" dirty="0"/>
              <a:t> in infants and preschool age children: experience with a new technique. Urology, 1998. 52: 697</a:t>
            </a:r>
            <a:r>
              <a:rPr lang="en-US" sz="1050" dirty="0" smtClean="0"/>
              <a:t>.</a:t>
            </a:r>
            <a:r>
              <a:rPr lang="uk-UA" sz="1050" dirty="0" smtClean="0"/>
              <a:t> </a:t>
            </a:r>
            <a:r>
              <a:rPr lang="en-US" sz="1050" dirty="0" smtClean="0">
                <a:hlinkClick r:id="rId4"/>
              </a:rPr>
              <a:t>https</a:t>
            </a:r>
            <a:r>
              <a:rPr lang="en-US" sz="1050" dirty="0">
                <a:hlinkClick r:id="rId4"/>
              </a:rPr>
              <a:t>://</a:t>
            </a:r>
            <a:r>
              <a:rPr lang="en-US" sz="1050" dirty="0" smtClean="0">
                <a:hlinkClick r:id="rId4"/>
              </a:rPr>
              <a:t>pubmed.ncbi.nlm.nih.gov/9763096</a:t>
            </a:r>
            <a:r>
              <a:rPr lang="uk-UA" sz="1050" dirty="0" smtClean="0"/>
              <a:t> </a:t>
            </a:r>
            <a:r>
              <a:rPr lang="uk-UA" sz="1400" dirty="0" smtClean="0"/>
              <a:t>].</a:t>
            </a:r>
            <a:endParaRPr lang="uk-UA" sz="1400" dirty="0"/>
          </a:p>
          <a:p>
            <a:pPr algn="just"/>
            <a:endParaRPr lang="uk-UA" sz="1400" dirty="0"/>
          </a:p>
          <a:p>
            <a:pPr algn="just"/>
            <a:r>
              <a:rPr lang="uk-UA" sz="1400" dirty="0"/>
              <a:t>Як </a:t>
            </a:r>
            <a:r>
              <a:rPr lang="uk-UA" sz="1400" dirty="0" err="1"/>
              <a:t>монотерапія</a:t>
            </a:r>
            <a:r>
              <a:rPr lang="uk-UA" sz="1400" dirty="0"/>
              <a:t> </a:t>
            </a:r>
            <a:r>
              <a:rPr lang="de-DE" sz="1400" dirty="0"/>
              <a:t>PCNL </a:t>
            </a:r>
            <a:r>
              <a:rPr lang="uk-UA" sz="1400" dirty="0"/>
              <a:t>є </a:t>
            </a:r>
            <a:r>
              <a:rPr lang="uk-UA" sz="1400" dirty="0" smtClean="0"/>
              <a:t>досить </a:t>
            </a:r>
            <a:r>
              <a:rPr lang="uk-UA" sz="1400" dirty="0"/>
              <a:t>ефективним і безпечним. Повідомляється, що </a:t>
            </a:r>
            <a:r>
              <a:rPr lang="uk-UA" sz="1400" dirty="0" smtClean="0"/>
              <a:t>ефективність застосування становить </a:t>
            </a:r>
            <a:r>
              <a:rPr lang="uk-UA" sz="1400" dirty="0"/>
              <a:t>від 86,9% до 98,5% після одного сеансу. Ці показники збільшуються з додатковими заходами, такими як </a:t>
            </a:r>
            <a:r>
              <a:rPr lang="de-DE" sz="1400" dirty="0"/>
              <a:t>PCNL, SWL </a:t>
            </a:r>
            <a:r>
              <a:rPr lang="uk-UA" sz="1400" dirty="0"/>
              <a:t>та </a:t>
            </a:r>
            <a:r>
              <a:rPr lang="de-DE" sz="1400" dirty="0"/>
              <a:t>URS. </a:t>
            </a:r>
            <a:r>
              <a:rPr lang="uk-UA" sz="1400" dirty="0"/>
              <a:t>Навіть у повних випадках </a:t>
            </a:r>
            <a:r>
              <a:rPr lang="uk-UA" sz="1400" dirty="0" smtClean="0"/>
              <a:t>кораловидного </a:t>
            </a:r>
            <a:r>
              <a:rPr lang="uk-UA" sz="1400" dirty="0" err="1" smtClean="0"/>
              <a:t>каменя</a:t>
            </a:r>
            <a:r>
              <a:rPr lang="uk-UA" sz="1400" dirty="0" smtClean="0"/>
              <a:t> після </a:t>
            </a:r>
            <a:r>
              <a:rPr lang="uk-UA" sz="1400" dirty="0"/>
              <a:t>одного сеансу було досягнуто 89% очищення </a:t>
            </a:r>
            <a:r>
              <a:rPr lang="uk-UA" sz="1050" dirty="0" smtClean="0"/>
              <a:t>[</a:t>
            </a:r>
            <a:r>
              <a:rPr lang="de-DE" sz="1050" dirty="0" err="1"/>
              <a:t>Desai</a:t>
            </a:r>
            <a:r>
              <a:rPr lang="de-DE" sz="1050" dirty="0"/>
              <a:t>, M.R., et al. </a:t>
            </a:r>
            <a:r>
              <a:rPr lang="de-DE" sz="1050" dirty="0" err="1"/>
              <a:t>Percutaneous</a:t>
            </a:r>
            <a:r>
              <a:rPr lang="de-DE" sz="1050" dirty="0"/>
              <a:t> </a:t>
            </a:r>
            <a:r>
              <a:rPr lang="de-DE" sz="1050" dirty="0" err="1"/>
              <a:t>nephrolithotomy</a:t>
            </a:r>
            <a:r>
              <a:rPr lang="de-DE" sz="1050" dirty="0"/>
              <a:t> </a:t>
            </a:r>
            <a:r>
              <a:rPr lang="de-DE" sz="1050" dirty="0" err="1"/>
              <a:t>for</a:t>
            </a:r>
            <a:r>
              <a:rPr lang="de-DE" sz="1050" dirty="0"/>
              <a:t> </a:t>
            </a:r>
            <a:r>
              <a:rPr lang="de-DE" sz="1050" dirty="0" err="1"/>
              <a:t>complex</a:t>
            </a:r>
            <a:r>
              <a:rPr lang="de-DE" sz="1050" dirty="0"/>
              <a:t> </a:t>
            </a:r>
            <a:r>
              <a:rPr lang="de-DE" sz="1050" dirty="0" err="1"/>
              <a:t>pediatric</a:t>
            </a:r>
            <a:r>
              <a:rPr lang="de-DE" sz="1050" dirty="0"/>
              <a:t> renal </a:t>
            </a:r>
            <a:r>
              <a:rPr lang="de-DE" sz="1050" dirty="0" err="1"/>
              <a:t>calculus</a:t>
            </a:r>
            <a:r>
              <a:rPr lang="de-DE" sz="1050" dirty="0"/>
              <a:t> </a:t>
            </a:r>
            <a:r>
              <a:rPr lang="de-DE" sz="1050" dirty="0" err="1"/>
              <a:t>disease</a:t>
            </a:r>
            <a:r>
              <a:rPr lang="de-DE" sz="1050" dirty="0"/>
              <a:t>. J </a:t>
            </a:r>
            <a:r>
              <a:rPr lang="de-DE" sz="1050" dirty="0" err="1"/>
              <a:t>Endourol</a:t>
            </a:r>
            <a:r>
              <a:rPr lang="de-DE" sz="1050" dirty="0"/>
              <a:t>, 2004. 18: 23</a:t>
            </a:r>
            <a:r>
              <a:rPr lang="de-DE" sz="1050" dirty="0" smtClean="0"/>
              <a:t>.</a:t>
            </a:r>
            <a:r>
              <a:rPr lang="uk-UA" sz="1050" dirty="0" smtClean="0"/>
              <a:t> </a:t>
            </a:r>
            <a:r>
              <a:rPr lang="de-DE" sz="1050" dirty="0" smtClean="0">
                <a:hlinkClick r:id="rId5"/>
              </a:rPr>
              <a:t>https</a:t>
            </a:r>
            <a:r>
              <a:rPr lang="de-DE" sz="1050" dirty="0">
                <a:hlinkClick r:id="rId5"/>
              </a:rPr>
              <a:t>://</a:t>
            </a:r>
            <a:r>
              <a:rPr lang="de-DE" sz="1050" dirty="0" smtClean="0">
                <a:hlinkClick r:id="rId5"/>
              </a:rPr>
              <a:t>pubmed.ncbi.nlm.nih.gov/15006048</a:t>
            </a:r>
            <a:r>
              <a:rPr lang="uk-UA" sz="1050" dirty="0" smtClean="0"/>
              <a:t> ,</a:t>
            </a:r>
            <a:r>
              <a:rPr lang="de-DE" sz="1050" dirty="0"/>
              <a:t> </a:t>
            </a:r>
            <a:r>
              <a:rPr lang="de-DE" sz="1050" dirty="0" err="1"/>
              <a:t>Badawy</a:t>
            </a:r>
            <a:r>
              <a:rPr lang="de-DE" sz="1050" dirty="0"/>
              <a:t>, H., et al. </a:t>
            </a:r>
            <a:r>
              <a:rPr lang="de-DE" sz="1050" dirty="0" err="1"/>
              <a:t>Percutaneous</a:t>
            </a:r>
            <a:r>
              <a:rPr lang="de-DE" sz="1050" dirty="0"/>
              <a:t> </a:t>
            </a:r>
            <a:r>
              <a:rPr lang="de-DE" sz="1050" dirty="0" err="1"/>
              <a:t>management</a:t>
            </a:r>
            <a:r>
              <a:rPr lang="de-DE" sz="1050" dirty="0"/>
              <a:t> </a:t>
            </a:r>
            <a:r>
              <a:rPr lang="de-DE" sz="1050" dirty="0" err="1"/>
              <a:t>of</a:t>
            </a:r>
            <a:r>
              <a:rPr lang="de-DE" sz="1050" dirty="0"/>
              <a:t> renal </a:t>
            </a:r>
            <a:r>
              <a:rPr lang="de-DE" sz="1050" dirty="0" err="1"/>
              <a:t>calculi</a:t>
            </a:r>
            <a:r>
              <a:rPr lang="de-DE" sz="1050" dirty="0"/>
              <a:t>: </a:t>
            </a:r>
            <a:r>
              <a:rPr lang="de-DE" sz="1050" dirty="0" err="1"/>
              <a:t>experience</a:t>
            </a:r>
            <a:r>
              <a:rPr lang="de-DE" sz="1050" dirty="0"/>
              <a:t> </a:t>
            </a:r>
            <a:r>
              <a:rPr lang="de-DE" sz="1050" dirty="0" err="1"/>
              <a:t>with</a:t>
            </a:r>
            <a:r>
              <a:rPr lang="de-DE" sz="1050" dirty="0"/>
              <a:t> </a:t>
            </a:r>
            <a:r>
              <a:rPr lang="de-DE" sz="1050" dirty="0" err="1"/>
              <a:t>percutaneous</a:t>
            </a:r>
            <a:r>
              <a:rPr lang="de-DE" sz="1050" dirty="0"/>
              <a:t> </a:t>
            </a:r>
            <a:r>
              <a:rPr lang="de-DE" sz="1050" dirty="0" err="1"/>
              <a:t>nephrolithotomy</a:t>
            </a:r>
            <a:r>
              <a:rPr lang="de-DE" sz="1050" dirty="0"/>
              <a:t> in 60 </a:t>
            </a:r>
            <a:r>
              <a:rPr lang="de-DE" sz="1050" dirty="0" err="1"/>
              <a:t>children</a:t>
            </a:r>
            <a:r>
              <a:rPr lang="de-DE" sz="1050" dirty="0"/>
              <a:t>. J </a:t>
            </a:r>
            <a:r>
              <a:rPr lang="de-DE" sz="1050" dirty="0" err="1"/>
              <a:t>Urol</a:t>
            </a:r>
            <a:r>
              <a:rPr lang="de-DE" sz="1050" dirty="0"/>
              <a:t>, 1999. 162: 1710</a:t>
            </a:r>
            <a:r>
              <a:rPr lang="de-DE" sz="1050" dirty="0" smtClean="0"/>
              <a:t>.</a:t>
            </a:r>
            <a:r>
              <a:rPr lang="uk-UA" sz="1050" dirty="0" smtClean="0"/>
              <a:t> </a:t>
            </a:r>
            <a:r>
              <a:rPr lang="de-DE" sz="1050" dirty="0" smtClean="0">
                <a:hlinkClick r:id="rId6"/>
              </a:rPr>
              <a:t>https</a:t>
            </a:r>
            <a:r>
              <a:rPr lang="de-DE" sz="1050" dirty="0">
                <a:hlinkClick r:id="rId6"/>
              </a:rPr>
              <a:t>://</a:t>
            </a:r>
            <a:r>
              <a:rPr lang="de-DE" sz="1050" dirty="0" smtClean="0">
                <a:hlinkClick r:id="rId6"/>
              </a:rPr>
              <a:t>pubmed.ncbi.nlm.nih.gov/10524919</a:t>
            </a:r>
            <a:r>
              <a:rPr lang="uk-UA" sz="1050" dirty="0" smtClean="0"/>
              <a:t> , </a:t>
            </a:r>
            <a:r>
              <a:rPr lang="de-DE" sz="1050" dirty="0" err="1" smtClean="0"/>
              <a:t>Boormans</a:t>
            </a:r>
            <a:r>
              <a:rPr lang="de-DE" sz="1050" dirty="0"/>
              <a:t>, J.L., et al. </a:t>
            </a:r>
            <a:r>
              <a:rPr lang="de-DE" sz="1050" dirty="0" err="1"/>
              <a:t>Percutaneous</a:t>
            </a:r>
            <a:r>
              <a:rPr lang="de-DE" sz="1050" dirty="0"/>
              <a:t> </a:t>
            </a:r>
            <a:r>
              <a:rPr lang="de-DE" sz="1050" dirty="0" err="1"/>
              <a:t>nephrolithotomy</a:t>
            </a:r>
            <a:r>
              <a:rPr lang="de-DE" sz="1050" dirty="0"/>
              <a:t> </a:t>
            </a:r>
            <a:r>
              <a:rPr lang="de-DE" sz="1050" dirty="0" err="1"/>
              <a:t>for</a:t>
            </a:r>
            <a:r>
              <a:rPr lang="de-DE" sz="1050" dirty="0"/>
              <a:t> </a:t>
            </a:r>
            <a:r>
              <a:rPr lang="de-DE" sz="1050" dirty="0" err="1"/>
              <a:t>treating</a:t>
            </a:r>
            <a:r>
              <a:rPr lang="de-DE" sz="1050" dirty="0"/>
              <a:t> renal </a:t>
            </a:r>
            <a:r>
              <a:rPr lang="de-DE" sz="1050" dirty="0" err="1"/>
              <a:t>calculi</a:t>
            </a:r>
            <a:r>
              <a:rPr lang="de-DE" sz="1050" dirty="0"/>
              <a:t> in </a:t>
            </a:r>
            <a:r>
              <a:rPr lang="de-DE" sz="1050" dirty="0" err="1"/>
              <a:t>children</a:t>
            </a:r>
            <a:r>
              <a:rPr lang="de-DE" sz="1050" dirty="0"/>
              <a:t>. BJU </a:t>
            </a:r>
            <a:r>
              <a:rPr lang="de-DE" sz="1050" dirty="0" err="1"/>
              <a:t>Int</a:t>
            </a:r>
            <a:r>
              <a:rPr lang="de-DE" sz="1050" dirty="0"/>
              <a:t>, 2005. 95: 631</a:t>
            </a:r>
            <a:r>
              <a:rPr lang="de-DE" sz="1050" dirty="0" smtClean="0"/>
              <a:t>.</a:t>
            </a:r>
            <a:r>
              <a:rPr lang="uk-UA" sz="1050" dirty="0" smtClean="0"/>
              <a:t> </a:t>
            </a:r>
            <a:r>
              <a:rPr lang="de-DE" sz="1050" dirty="0" smtClean="0">
                <a:hlinkClick r:id="rId7"/>
              </a:rPr>
              <a:t>https</a:t>
            </a:r>
            <a:r>
              <a:rPr lang="de-DE" sz="1050" dirty="0">
                <a:hlinkClick r:id="rId7"/>
              </a:rPr>
              <a:t>://</a:t>
            </a:r>
            <a:r>
              <a:rPr lang="de-DE" sz="1050" dirty="0" smtClean="0">
                <a:hlinkClick r:id="rId7"/>
              </a:rPr>
              <a:t>pubmed.ncbi.nlm.nih.gov/15705093</a:t>
            </a:r>
            <a:r>
              <a:rPr lang="uk-UA" sz="1050" dirty="0" smtClean="0"/>
              <a:t> , </a:t>
            </a:r>
            <a:r>
              <a:rPr lang="de-DE" sz="1050" dirty="0" err="1" smtClean="0"/>
              <a:t>Dawaba</a:t>
            </a:r>
            <a:r>
              <a:rPr lang="de-DE" sz="1050" dirty="0"/>
              <a:t>, M.S., et al. </a:t>
            </a:r>
            <a:r>
              <a:rPr lang="de-DE" sz="1050" dirty="0" err="1"/>
              <a:t>Percutaneous</a:t>
            </a:r>
            <a:r>
              <a:rPr lang="de-DE" sz="1050" dirty="0"/>
              <a:t> </a:t>
            </a:r>
            <a:r>
              <a:rPr lang="de-DE" sz="1050" dirty="0" err="1"/>
              <a:t>nephrolithotomy</a:t>
            </a:r>
            <a:r>
              <a:rPr lang="de-DE" sz="1050" dirty="0"/>
              <a:t> in </a:t>
            </a:r>
            <a:r>
              <a:rPr lang="de-DE" sz="1050" dirty="0" err="1"/>
              <a:t>children</a:t>
            </a:r>
            <a:r>
              <a:rPr lang="de-DE" sz="1050" dirty="0"/>
              <a:t>: </a:t>
            </a:r>
            <a:r>
              <a:rPr lang="de-DE" sz="1050" dirty="0" err="1"/>
              <a:t>early</a:t>
            </a:r>
            <a:r>
              <a:rPr lang="de-DE" sz="1050" dirty="0"/>
              <a:t> </a:t>
            </a:r>
            <a:r>
              <a:rPr lang="de-DE" sz="1050" dirty="0" err="1"/>
              <a:t>and</a:t>
            </a:r>
            <a:r>
              <a:rPr lang="de-DE" sz="1050" dirty="0"/>
              <a:t> </a:t>
            </a:r>
            <a:r>
              <a:rPr lang="de-DE" sz="1050" dirty="0" err="1"/>
              <a:t>late</a:t>
            </a:r>
            <a:r>
              <a:rPr lang="de-DE" sz="1050" dirty="0"/>
              <a:t> </a:t>
            </a:r>
            <a:r>
              <a:rPr lang="de-DE" sz="1050" dirty="0" err="1"/>
              <a:t>anatomical</a:t>
            </a:r>
            <a:r>
              <a:rPr lang="de-DE" sz="1050" dirty="0"/>
              <a:t> </a:t>
            </a:r>
            <a:r>
              <a:rPr lang="de-DE" sz="1050" dirty="0" err="1"/>
              <a:t>and</a:t>
            </a:r>
            <a:r>
              <a:rPr lang="de-DE" sz="1050" dirty="0"/>
              <a:t> </a:t>
            </a:r>
            <a:r>
              <a:rPr lang="de-DE" sz="1050" dirty="0" err="1"/>
              <a:t>functional</a:t>
            </a:r>
            <a:r>
              <a:rPr lang="de-DE" sz="1050" dirty="0"/>
              <a:t> </a:t>
            </a:r>
            <a:r>
              <a:rPr lang="de-DE" sz="1050" dirty="0" err="1"/>
              <a:t>results</a:t>
            </a:r>
            <a:r>
              <a:rPr lang="de-DE" sz="1050" dirty="0"/>
              <a:t>. J </a:t>
            </a:r>
            <a:r>
              <a:rPr lang="de-DE" sz="1050" dirty="0" err="1"/>
              <a:t>Urol</a:t>
            </a:r>
            <a:r>
              <a:rPr lang="de-DE" sz="1050" dirty="0"/>
              <a:t>, 2004. 172: 1078</a:t>
            </a:r>
            <a:r>
              <a:rPr lang="de-DE" sz="1050" dirty="0" smtClean="0"/>
              <a:t>.</a:t>
            </a:r>
            <a:r>
              <a:rPr lang="uk-UA" sz="1050" dirty="0" smtClean="0"/>
              <a:t> </a:t>
            </a:r>
            <a:r>
              <a:rPr lang="de-DE" sz="1050" dirty="0" smtClean="0">
                <a:hlinkClick r:id="rId8"/>
              </a:rPr>
              <a:t>https</a:t>
            </a:r>
            <a:r>
              <a:rPr lang="de-DE" sz="1050" dirty="0">
                <a:hlinkClick r:id="rId8"/>
              </a:rPr>
              <a:t>://</a:t>
            </a:r>
            <a:r>
              <a:rPr lang="de-DE" sz="1050" dirty="0" smtClean="0">
                <a:hlinkClick r:id="rId8"/>
              </a:rPr>
              <a:t>pubmed.ncbi.nlm.nih.gov/15311042</a:t>
            </a:r>
            <a:r>
              <a:rPr lang="uk-UA" sz="1050" dirty="0" smtClean="0"/>
              <a:t> , </a:t>
            </a:r>
            <a:r>
              <a:rPr lang="de-DE" sz="1050" dirty="0" smtClean="0"/>
              <a:t>Sahin</a:t>
            </a:r>
            <a:r>
              <a:rPr lang="de-DE" sz="1050" dirty="0"/>
              <a:t>, A., et al. </a:t>
            </a:r>
            <a:r>
              <a:rPr lang="de-DE" sz="1050" dirty="0" err="1"/>
              <a:t>Percutaneous</a:t>
            </a:r>
            <a:r>
              <a:rPr lang="de-DE" sz="1050" dirty="0"/>
              <a:t> </a:t>
            </a:r>
            <a:r>
              <a:rPr lang="de-DE" sz="1050" dirty="0" err="1"/>
              <a:t>nephrolithotomy</a:t>
            </a:r>
            <a:r>
              <a:rPr lang="de-DE" sz="1050" dirty="0"/>
              <a:t> in </a:t>
            </a:r>
            <a:r>
              <a:rPr lang="de-DE" sz="1050" dirty="0" err="1"/>
              <a:t>older</a:t>
            </a:r>
            <a:r>
              <a:rPr lang="de-DE" sz="1050" dirty="0"/>
              <a:t> </a:t>
            </a:r>
            <a:r>
              <a:rPr lang="de-DE" sz="1050" dirty="0" err="1"/>
              <a:t>children</a:t>
            </a:r>
            <a:r>
              <a:rPr lang="de-DE" sz="1050" dirty="0"/>
              <a:t>. J </a:t>
            </a:r>
            <a:r>
              <a:rPr lang="de-DE" sz="1050" dirty="0" err="1"/>
              <a:t>Pediatr</a:t>
            </a:r>
            <a:r>
              <a:rPr lang="de-DE" sz="1050" dirty="0"/>
              <a:t> </a:t>
            </a:r>
            <a:r>
              <a:rPr lang="de-DE" sz="1050" dirty="0" err="1"/>
              <a:t>Surg</a:t>
            </a:r>
            <a:r>
              <a:rPr lang="de-DE" sz="1050" dirty="0"/>
              <a:t>, 2000. 35: 1336</a:t>
            </a:r>
            <a:r>
              <a:rPr lang="de-DE" sz="1050" dirty="0" smtClean="0"/>
              <a:t>.</a:t>
            </a:r>
            <a:r>
              <a:rPr lang="uk-UA" sz="1050" dirty="0" smtClean="0"/>
              <a:t> </a:t>
            </a:r>
            <a:r>
              <a:rPr lang="de-DE" sz="1050" dirty="0" smtClean="0">
                <a:hlinkClick r:id="rId9"/>
              </a:rPr>
              <a:t>https</a:t>
            </a:r>
            <a:r>
              <a:rPr lang="de-DE" sz="1050" dirty="0">
                <a:hlinkClick r:id="rId9"/>
              </a:rPr>
              <a:t>://</a:t>
            </a:r>
            <a:r>
              <a:rPr lang="de-DE" sz="1050" dirty="0" smtClean="0">
                <a:hlinkClick r:id="rId9"/>
              </a:rPr>
              <a:t>pubmed.ncbi.nlm.nih.gov/10999692</a:t>
            </a:r>
            <a:r>
              <a:rPr lang="uk-UA" sz="1050" dirty="0" smtClean="0"/>
              <a:t> , </a:t>
            </a:r>
            <a:r>
              <a:rPr lang="de-DE" sz="1050" dirty="0" err="1" smtClean="0"/>
              <a:t>Shokeir</a:t>
            </a:r>
            <a:r>
              <a:rPr lang="de-DE" sz="1050" dirty="0"/>
              <a:t>, A.A., et al. </a:t>
            </a:r>
            <a:r>
              <a:rPr lang="de-DE" sz="1050" dirty="0" err="1"/>
              <a:t>Percutaneous</a:t>
            </a:r>
            <a:r>
              <a:rPr lang="de-DE" sz="1050" dirty="0"/>
              <a:t> </a:t>
            </a:r>
            <a:r>
              <a:rPr lang="de-DE" sz="1050" dirty="0" err="1"/>
              <a:t>nephrolithotomy</a:t>
            </a:r>
            <a:r>
              <a:rPr lang="de-DE" sz="1050" dirty="0"/>
              <a:t> in </a:t>
            </a:r>
            <a:r>
              <a:rPr lang="de-DE" sz="1050" dirty="0" err="1"/>
              <a:t>treatment</a:t>
            </a:r>
            <a:r>
              <a:rPr lang="de-DE" sz="1050" dirty="0"/>
              <a:t> </a:t>
            </a:r>
            <a:r>
              <a:rPr lang="de-DE" sz="1050" dirty="0" err="1"/>
              <a:t>of</a:t>
            </a:r>
            <a:r>
              <a:rPr lang="de-DE" sz="1050" dirty="0"/>
              <a:t> large </a:t>
            </a:r>
            <a:r>
              <a:rPr lang="de-DE" sz="1050" dirty="0" err="1"/>
              <a:t>stones</a:t>
            </a:r>
            <a:r>
              <a:rPr lang="de-DE" sz="1050" dirty="0"/>
              <a:t> </a:t>
            </a:r>
            <a:r>
              <a:rPr lang="de-DE" sz="1050" dirty="0" err="1"/>
              <a:t>within</a:t>
            </a:r>
            <a:r>
              <a:rPr lang="de-DE" sz="1050" dirty="0"/>
              <a:t> </a:t>
            </a:r>
            <a:r>
              <a:rPr lang="de-DE" sz="1050" dirty="0" err="1"/>
              <a:t>horseshoe</a:t>
            </a:r>
            <a:r>
              <a:rPr lang="de-DE" sz="1050" dirty="0"/>
              <a:t> </a:t>
            </a:r>
            <a:r>
              <a:rPr lang="de-DE" sz="1050" dirty="0" err="1"/>
              <a:t>kidneys</a:t>
            </a:r>
            <a:r>
              <a:rPr lang="de-DE" sz="1050" dirty="0"/>
              <a:t>. </a:t>
            </a:r>
            <a:r>
              <a:rPr lang="de-DE" sz="1050" dirty="0" err="1"/>
              <a:t>Urology</a:t>
            </a:r>
            <a:r>
              <a:rPr lang="de-DE" sz="1050" dirty="0"/>
              <a:t>, 2004. 64: 426</a:t>
            </a:r>
            <a:r>
              <a:rPr lang="de-DE" sz="1050" dirty="0" smtClean="0"/>
              <a:t>.</a:t>
            </a:r>
            <a:r>
              <a:rPr lang="uk-UA" sz="1050" dirty="0" smtClean="0"/>
              <a:t> </a:t>
            </a:r>
            <a:r>
              <a:rPr lang="de-DE" sz="1050" dirty="0" smtClean="0">
                <a:hlinkClick r:id="rId10"/>
              </a:rPr>
              <a:t>https</a:t>
            </a:r>
            <a:r>
              <a:rPr lang="de-DE" sz="1050" dirty="0">
                <a:hlinkClick r:id="rId10"/>
              </a:rPr>
              <a:t>://</a:t>
            </a:r>
            <a:r>
              <a:rPr lang="de-DE" sz="1050" dirty="0" smtClean="0">
                <a:hlinkClick r:id="rId10"/>
              </a:rPr>
              <a:t>pubmed.ncbi.nlm.nih.gov/15351557</a:t>
            </a:r>
            <a:r>
              <a:rPr lang="uk-UA" sz="1400" dirty="0" smtClean="0"/>
              <a:t> ].</a:t>
            </a:r>
            <a:endParaRPr lang="uk-UA" sz="1400" dirty="0"/>
          </a:p>
        </p:txBody>
      </p:sp>
    </p:spTree>
    <p:extLst>
      <p:ext uri="{BB962C8B-B14F-4D97-AF65-F5344CB8AC3E}">
        <p14:creationId xmlns:p14="http://schemas.microsoft.com/office/powerpoint/2010/main" val="2532840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uk-UA" sz="4000" dirty="0" smtClean="0"/>
              <a:t>Епідеміологія, етіологія та патофізіологія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08720"/>
            <a:ext cx="8496944" cy="5760640"/>
          </a:xfrm>
        </p:spPr>
        <p:txBody>
          <a:bodyPr>
            <a:noAutofit/>
          </a:bodyPr>
          <a:lstStyle/>
          <a:p>
            <a:pPr algn="just"/>
            <a:r>
              <a:rPr lang="uk-UA" sz="1330" dirty="0" smtClean="0"/>
              <a:t>Сечокам'яна хвороба (СКХ) у дітей є важливою клінічною проблемою в практиці дитячого уролога. Через її </a:t>
            </a:r>
            <a:r>
              <a:rPr lang="uk-UA" sz="1330" dirty="0" err="1" smtClean="0"/>
              <a:t>рецидивуючу</a:t>
            </a:r>
            <a:r>
              <a:rPr lang="uk-UA" sz="1330" dirty="0" smtClean="0"/>
              <a:t> схильність слід докласти всіх зусиль, щоб виявити основну метаболічну аномалію, </a:t>
            </a:r>
            <a:r>
              <a:rPr lang="uk-UA" sz="1330" dirty="0" smtClean="0"/>
              <a:t>і </a:t>
            </a:r>
            <a:r>
              <a:rPr lang="uk-UA" sz="1330" dirty="0" smtClean="0"/>
              <a:t>її можна було належним чином лікувати. Отримання стану без каменів із ретельним спостереженням є надзвичайно важливим, хоча </a:t>
            </a:r>
            <a:r>
              <a:rPr lang="uk-UA" sz="1330" dirty="0" smtClean="0"/>
              <a:t>іноді </a:t>
            </a:r>
            <a:r>
              <a:rPr lang="uk-UA" sz="1330" dirty="0"/>
              <a:t>через </a:t>
            </a:r>
            <a:r>
              <a:rPr lang="uk-UA" sz="1330" dirty="0" smtClean="0"/>
              <a:t>деякі обставини </a:t>
            </a:r>
            <a:r>
              <a:rPr lang="uk-UA" sz="1330" dirty="0"/>
              <a:t>це </a:t>
            </a:r>
            <a:r>
              <a:rPr lang="uk-UA" sz="1330" dirty="0" smtClean="0"/>
              <a:t>може бути </a:t>
            </a:r>
            <a:r>
              <a:rPr lang="uk-UA" sz="1330" dirty="0" smtClean="0"/>
              <a:t>неможливим (</a:t>
            </a:r>
            <a:r>
              <a:rPr lang="uk-UA" sz="1330" dirty="0" smtClean="0"/>
              <a:t>наприклад, </a:t>
            </a:r>
            <a:r>
              <a:rPr lang="uk-UA" sz="1330" dirty="0" err="1" smtClean="0"/>
              <a:t>оксалоз</a:t>
            </a:r>
            <a:r>
              <a:rPr lang="uk-UA" sz="1330" dirty="0" smtClean="0"/>
              <a:t> або </a:t>
            </a:r>
            <a:r>
              <a:rPr lang="uk-UA" sz="1330" dirty="0" err="1" smtClean="0"/>
              <a:t>нефрокальциноз</a:t>
            </a:r>
            <a:r>
              <a:rPr lang="uk-UA" sz="1330" dirty="0" smtClean="0"/>
              <a:t>).</a:t>
            </a:r>
          </a:p>
          <a:p>
            <a:endParaRPr lang="uk-UA" sz="1330" dirty="0" smtClean="0"/>
          </a:p>
          <a:p>
            <a:pPr algn="just"/>
            <a:r>
              <a:rPr lang="uk-UA" sz="1330" dirty="0" err="1" smtClean="0"/>
              <a:t>Камені</a:t>
            </a:r>
            <a:r>
              <a:rPr lang="uk-UA" sz="1330" dirty="0" smtClean="0"/>
              <a:t> сечового міхура все ще поширені в слаборозвинених регіонах світу і, як правило, є </a:t>
            </a:r>
            <a:r>
              <a:rPr lang="uk-UA" sz="1330" dirty="0" err="1" smtClean="0"/>
              <a:t>уратами</a:t>
            </a:r>
            <a:r>
              <a:rPr lang="uk-UA" sz="1330" dirty="0" smtClean="0"/>
              <a:t> амонійної кислоти та сечовою кислотою, що пов'язано із дієтичними факторами [</a:t>
            </a:r>
            <a:r>
              <a:rPr lang="en-US" sz="1100" dirty="0" smtClean="0"/>
              <a:t>Straub, M., et al. Diagnosis and </a:t>
            </a:r>
            <a:r>
              <a:rPr lang="en-US" sz="1100" dirty="0" err="1" smtClean="0"/>
              <a:t>metaphylaxis</a:t>
            </a:r>
            <a:r>
              <a:rPr lang="en-US" sz="1100" dirty="0" smtClean="0"/>
              <a:t> of stone disease. Consensus concept of the National Working Committee on Stone Disease for the upcoming German Urolithiasis Guideline. World J </a:t>
            </a:r>
            <a:r>
              <a:rPr lang="en-US" sz="1100" dirty="0" err="1" smtClean="0"/>
              <a:t>Urol</a:t>
            </a:r>
            <a:r>
              <a:rPr lang="en-US" sz="1100" dirty="0" smtClean="0"/>
              <a:t>, 2005. 23: 309.</a:t>
            </a:r>
            <a:r>
              <a:rPr lang="uk-UA" sz="1100" dirty="0" smtClean="0"/>
              <a:t> </a:t>
            </a:r>
            <a:r>
              <a:rPr lang="en-US" sz="1100" dirty="0" smtClean="0">
                <a:hlinkClick r:id="rId2"/>
              </a:rPr>
              <a:t>https://pubmed.ncbi.nlm.nih.gov/16315051</a:t>
            </a:r>
            <a:r>
              <a:rPr lang="uk-UA" sz="1100" dirty="0" smtClean="0"/>
              <a:t> </a:t>
            </a:r>
            <a:r>
              <a:rPr lang="uk-UA" sz="1330" dirty="0" smtClean="0"/>
              <a:t>]. Пацієнти із </a:t>
            </a:r>
            <a:r>
              <a:rPr lang="uk-UA" sz="1330" dirty="0" err="1" smtClean="0"/>
              <a:t>аугментованим</a:t>
            </a:r>
            <a:r>
              <a:rPr lang="uk-UA" sz="1330" dirty="0" smtClean="0"/>
              <a:t> сечовим міхуром становлять іншу важливу групу з ризиком до 15% [</a:t>
            </a:r>
            <a:r>
              <a:rPr lang="en-US" sz="1100" dirty="0" smtClean="0"/>
              <a:t>Metcalfe, P.D., et al. What is the need for additional bladder surgery after bladder augmentation in childhood? J </a:t>
            </a:r>
            <a:r>
              <a:rPr lang="en-US" sz="1100" dirty="0" err="1" smtClean="0"/>
              <a:t>Urol</a:t>
            </a:r>
            <a:r>
              <a:rPr lang="en-US" sz="1100" dirty="0" smtClean="0"/>
              <a:t>, 2006. 176: 1801.</a:t>
            </a:r>
            <a:r>
              <a:rPr lang="uk-UA" sz="1100" dirty="0" smtClean="0"/>
              <a:t> </a:t>
            </a:r>
            <a:r>
              <a:rPr lang="en-US" sz="1100" dirty="0" smtClean="0">
                <a:hlinkClick r:id="rId3"/>
              </a:rPr>
              <a:t>https://pubmed.ncbi.nlm.nih.gov/16945653</a:t>
            </a:r>
            <a:r>
              <a:rPr lang="uk-UA" sz="1100" dirty="0" smtClean="0"/>
              <a:t> </a:t>
            </a:r>
            <a:r>
              <a:rPr lang="uk-UA" sz="1330" dirty="0" smtClean="0"/>
              <a:t>].</a:t>
            </a:r>
          </a:p>
          <a:p>
            <a:endParaRPr lang="uk-UA" sz="1330" dirty="0" smtClean="0"/>
          </a:p>
          <a:p>
            <a:pPr algn="just"/>
            <a:r>
              <a:rPr lang="uk-UA" sz="1330" dirty="0" smtClean="0"/>
              <a:t>Захворюваність та характеристики каменів показують широкі географічні варіації у дітей. Хоча СКХ, як правило, вважається відносно рідкісною хворобою, вона досить поширена в деяких частинах світу. СКХ у дітей ендемічна в Туреччині, Пакистані та в деяких країнах Південної Азії, Африки та Південної Америки. Однак недавні епідеміологічні дослідження показали, що захворюваність СКХ у дітей також зростає в західному світі [</a:t>
            </a:r>
            <a:r>
              <a:rPr lang="de-DE" sz="1100" dirty="0" smtClean="0"/>
              <a:t>Bush, N.C., et al. </a:t>
            </a:r>
            <a:r>
              <a:rPr lang="de-DE" sz="1100" dirty="0" err="1" smtClean="0"/>
              <a:t>Hospitalizations</a:t>
            </a:r>
            <a:r>
              <a:rPr lang="de-DE" sz="1100" dirty="0" smtClean="0"/>
              <a:t> </a:t>
            </a:r>
            <a:r>
              <a:rPr lang="de-DE" sz="1100" dirty="0" err="1" smtClean="0"/>
              <a:t>for</a:t>
            </a:r>
            <a:r>
              <a:rPr lang="de-DE" sz="1100" dirty="0" smtClean="0"/>
              <a:t> </a:t>
            </a:r>
            <a:r>
              <a:rPr lang="de-DE" sz="1100" dirty="0" err="1" smtClean="0"/>
              <a:t>pediatric</a:t>
            </a:r>
            <a:r>
              <a:rPr lang="de-DE" sz="1100" dirty="0" smtClean="0"/>
              <a:t> </a:t>
            </a:r>
            <a:r>
              <a:rPr lang="de-DE" sz="1100" dirty="0" err="1" smtClean="0"/>
              <a:t>stone</a:t>
            </a:r>
            <a:r>
              <a:rPr lang="de-DE" sz="1100" dirty="0" smtClean="0"/>
              <a:t> </a:t>
            </a:r>
            <a:r>
              <a:rPr lang="de-DE" sz="1100" dirty="0" err="1" smtClean="0"/>
              <a:t>disease</a:t>
            </a:r>
            <a:r>
              <a:rPr lang="de-DE" sz="1100" dirty="0" smtClean="0"/>
              <a:t> in United States, 2002-2007. J </a:t>
            </a:r>
            <a:r>
              <a:rPr lang="de-DE" sz="1100" dirty="0" err="1" smtClean="0"/>
              <a:t>Urol</a:t>
            </a:r>
            <a:r>
              <a:rPr lang="de-DE" sz="1100" dirty="0" smtClean="0"/>
              <a:t>, 2010. 183: 1151.</a:t>
            </a:r>
            <a:r>
              <a:rPr lang="uk-UA" sz="1100" dirty="0" smtClean="0"/>
              <a:t> </a:t>
            </a:r>
            <a:r>
              <a:rPr lang="de-DE" sz="1100" dirty="0" smtClean="0">
                <a:hlinkClick r:id="rId4"/>
              </a:rPr>
              <a:t>https://pubmed.ncbi.nlm.nih.gov/20096871</a:t>
            </a:r>
            <a:r>
              <a:rPr lang="uk-UA" sz="1100" dirty="0" smtClean="0"/>
              <a:t> ; </a:t>
            </a:r>
            <a:r>
              <a:rPr lang="de-DE" sz="1100" dirty="0" smtClean="0"/>
              <a:t>Novak, T.E., et al. Sex </a:t>
            </a:r>
            <a:r>
              <a:rPr lang="de-DE" sz="1100" dirty="0" err="1" smtClean="0"/>
              <a:t>prevalence</a:t>
            </a:r>
            <a:r>
              <a:rPr lang="de-DE" sz="1100" dirty="0" smtClean="0"/>
              <a:t> </a:t>
            </a:r>
            <a:r>
              <a:rPr lang="de-DE" sz="1100" dirty="0" err="1" smtClean="0"/>
              <a:t>of</a:t>
            </a:r>
            <a:r>
              <a:rPr lang="de-DE" sz="1100" dirty="0" smtClean="0"/>
              <a:t> </a:t>
            </a:r>
            <a:r>
              <a:rPr lang="de-DE" sz="1100" dirty="0" err="1" smtClean="0"/>
              <a:t>pediatric</a:t>
            </a:r>
            <a:r>
              <a:rPr lang="de-DE" sz="1100" dirty="0" smtClean="0"/>
              <a:t> </a:t>
            </a:r>
            <a:r>
              <a:rPr lang="de-DE" sz="1100" dirty="0" err="1" smtClean="0"/>
              <a:t>kidney</a:t>
            </a:r>
            <a:r>
              <a:rPr lang="de-DE" sz="1100" dirty="0" smtClean="0"/>
              <a:t> </a:t>
            </a:r>
            <a:r>
              <a:rPr lang="de-DE" sz="1100" dirty="0" err="1" smtClean="0"/>
              <a:t>stone</a:t>
            </a:r>
            <a:r>
              <a:rPr lang="de-DE" sz="1100" dirty="0" smtClean="0"/>
              <a:t> </a:t>
            </a:r>
            <a:r>
              <a:rPr lang="de-DE" sz="1100" dirty="0" err="1" smtClean="0"/>
              <a:t>disease</a:t>
            </a:r>
            <a:r>
              <a:rPr lang="de-DE" sz="1100" dirty="0" smtClean="0"/>
              <a:t> in </a:t>
            </a:r>
            <a:r>
              <a:rPr lang="de-DE" sz="1100" dirty="0" err="1" smtClean="0"/>
              <a:t>the</a:t>
            </a:r>
            <a:r>
              <a:rPr lang="de-DE" sz="1100" dirty="0" smtClean="0"/>
              <a:t> United States: an </a:t>
            </a:r>
            <a:r>
              <a:rPr lang="de-DE" sz="1100" dirty="0" err="1" smtClean="0"/>
              <a:t>epidemiologic</a:t>
            </a:r>
            <a:r>
              <a:rPr lang="de-DE" sz="1100" dirty="0" smtClean="0"/>
              <a:t> </a:t>
            </a:r>
            <a:r>
              <a:rPr lang="de-DE" sz="1100" dirty="0" err="1" smtClean="0"/>
              <a:t>investigation</a:t>
            </a:r>
            <a:r>
              <a:rPr lang="de-DE" sz="1100" dirty="0" smtClean="0"/>
              <a:t>. </a:t>
            </a:r>
            <a:r>
              <a:rPr lang="de-DE" sz="1100" dirty="0" err="1" smtClean="0"/>
              <a:t>Urology</a:t>
            </a:r>
            <a:r>
              <a:rPr lang="de-DE" sz="1100" dirty="0" smtClean="0"/>
              <a:t>, 2009. 74: 104.</a:t>
            </a:r>
            <a:r>
              <a:rPr lang="uk-UA" sz="1100" dirty="0" smtClean="0"/>
              <a:t> </a:t>
            </a:r>
            <a:r>
              <a:rPr lang="de-DE" sz="1100" dirty="0" smtClean="0">
                <a:hlinkClick r:id="rId5"/>
              </a:rPr>
              <a:t>https://pubmed.ncbi.nlm.nih.gov/19428065</a:t>
            </a:r>
            <a:r>
              <a:rPr lang="uk-UA" sz="1100" dirty="0" smtClean="0"/>
              <a:t> ; </a:t>
            </a:r>
            <a:r>
              <a:rPr lang="de-DE" sz="1100" dirty="0" err="1" smtClean="0"/>
              <a:t>Tasian</a:t>
            </a:r>
            <a:r>
              <a:rPr lang="de-DE" sz="1100" dirty="0" smtClean="0"/>
              <a:t>, G.E., et al. Annual </a:t>
            </a:r>
            <a:r>
              <a:rPr lang="de-DE" sz="1100" dirty="0" err="1" smtClean="0"/>
              <a:t>Incidence</a:t>
            </a:r>
            <a:r>
              <a:rPr lang="de-DE" sz="1100" dirty="0" smtClean="0"/>
              <a:t> </a:t>
            </a:r>
            <a:r>
              <a:rPr lang="de-DE" sz="1100" dirty="0" err="1" smtClean="0"/>
              <a:t>of</a:t>
            </a:r>
            <a:r>
              <a:rPr lang="de-DE" sz="1100" dirty="0" smtClean="0"/>
              <a:t> </a:t>
            </a:r>
            <a:r>
              <a:rPr lang="de-DE" sz="1100" dirty="0" err="1" smtClean="0"/>
              <a:t>Nephrolithiasis</a:t>
            </a:r>
            <a:r>
              <a:rPr lang="de-DE" sz="1100" dirty="0" smtClean="0"/>
              <a:t> </a:t>
            </a:r>
            <a:r>
              <a:rPr lang="de-DE" sz="1100" dirty="0" err="1" smtClean="0"/>
              <a:t>among</a:t>
            </a:r>
            <a:r>
              <a:rPr lang="de-DE" sz="1100" dirty="0" smtClean="0"/>
              <a:t> </a:t>
            </a:r>
            <a:r>
              <a:rPr lang="de-DE" sz="1100" dirty="0" err="1" smtClean="0"/>
              <a:t>Children</a:t>
            </a:r>
            <a:r>
              <a:rPr lang="de-DE" sz="1100" dirty="0" smtClean="0"/>
              <a:t> </a:t>
            </a:r>
            <a:r>
              <a:rPr lang="de-DE" sz="1100" dirty="0" err="1" smtClean="0"/>
              <a:t>and</a:t>
            </a:r>
            <a:r>
              <a:rPr lang="de-DE" sz="1100" dirty="0" smtClean="0"/>
              <a:t> </a:t>
            </a:r>
            <a:r>
              <a:rPr lang="de-DE" sz="1100" dirty="0" err="1" smtClean="0"/>
              <a:t>Adults</a:t>
            </a:r>
            <a:r>
              <a:rPr lang="de-DE" sz="1100" dirty="0" smtClean="0"/>
              <a:t> in South Carolina </a:t>
            </a:r>
            <a:r>
              <a:rPr lang="de-DE" sz="1100" dirty="0" err="1" smtClean="0"/>
              <a:t>from</a:t>
            </a:r>
            <a:r>
              <a:rPr lang="de-DE" sz="1100" dirty="0" smtClean="0"/>
              <a:t> 1997 </a:t>
            </a:r>
            <a:r>
              <a:rPr lang="de-DE" sz="1100" dirty="0" err="1" smtClean="0"/>
              <a:t>to</a:t>
            </a:r>
            <a:r>
              <a:rPr lang="de-DE" sz="1100" dirty="0" smtClean="0"/>
              <a:t> 2012. </a:t>
            </a:r>
            <a:r>
              <a:rPr lang="de-DE" sz="1100" dirty="0" err="1" smtClean="0"/>
              <a:t>Clin</a:t>
            </a:r>
            <a:r>
              <a:rPr lang="de-DE" sz="1100" dirty="0" smtClean="0"/>
              <a:t> J Am </a:t>
            </a:r>
            <a:r>
              <a:rPr lang="de-DE" sz="1100" dirty="0" err="1" smtClean="0"/>
              <a:t>Soc</a:t>
            </a:r>
            <a:r>
              <a:rPr lang="de-DE" sz="1100" dirty="0" smtClean="0"/>
              <a:t> </a:t>
            </a:r>
            <a:r>
              <a:rPr lang="de-DE" sz="1100" dirty="0" err="1" smtClean="0"/>
              <a:t>Nephrol</a:t>
            </a:r>
            <a:r>
              <a:rPr lang="de-DE" sz="1100" dirty="0" smtClean="0"/>
              <a:t>, 2016. 11: 488.</a:t>
            </a:r>
            <a:r>
              <a:rPr lang="uk-UA" sz="1100" dirty="0" smtClean="0"/>
              <a:t> </a:t>
            </a:r>
            <a:endParaRPr lang="de-DE" sz="1100" dirty="0" smtClean="0"/>
          </a:p>
          <a:p>
            <a:pPr algn="just"/>
            <a:r>
              <a:rPr lang="de-DE" sz="1100" dirty="0" smtClean="0">
                <a:hlinkClick r:id="rId6"/>
              </a:rPr>
              <a:t>https://pubmed.ncbi.nlm.nih.gov/26769765</a:t>
            </a:r>
            <a:r>
              <a:rPr lang="uk-UA" sz="1330" dirty="0" smtClean="0"/>
              <a:t> ], особливо серед дівчат, кавказької етнічної групи, афроамериканців та дітей старшого віку [</a:t>
            </a:r>
            <a:r>
              <a:rPr lang="en-US" sz="1100" dirty="0" err="1" smtClean="0"/>
              <a:t>Sas</a:t>
            </a:r>
            <a:r>
              <a:rPr lang="en-US" sz="1100" dirty="0" smtClean="0"/>
              <a:t>, D.J., et al. Increasing incidence of kidney stones in children evaluated in the emergency department. J </a:t>
            </a:r>
            <a:r>
              <a:rPr lang="en-US" sz="1100" dirty="0" err="1" smtClean="0"/>
              <a:t>Pediatr</a:t>
            </a:r>
            <a:r>
              <a:rPr lang="en-US" sz="1100" dirty="0" smtClean="0"/>
              <a:t>, 2010. 157: 132.</a:t>
            </a:r>
            <a:r>
              <a:rPr lang="uk-UA" sz="1100" dirty="0" smtClean="0"/>
              <a:t> </a:t>
            </a:r>
            <a:r>
              <a:rPr lang="en-US" sz="1100" dirty="0" smtClean="0">
                <a:hlinkClick r:id="rId7"/>
              </a:rPr>
              <a:t>https://pubmed.ncbi.nlm.nih.gov/20362300</a:t>
            </a:r>
            <a:r>
              <a:rPr lang="uk-UA" sz="1330" dirty="0" smtClean="0"/>
              <a:t> ]. Більше 70% каменів у дітей містять оксалат кальцію, тоді як інфекційні </a:t>
            </a:r>
            <a:r>
              <a:rPr lang="uk-UA" sz="1330" dirty="0" err="1" smtClean="0"/>
              <a:t>камені</a:t>
            </a:r>
            <a:r>
              <a:rPr lang="uk-UA" sz="1330" dirty="0" smtClean="0"/>
              <a:t> зустрічаються частіше у дітей молодшого віку [</a:t>
            </a:r>
            <a:r>
              <a:rPr lang="en-US" sz="1100" dirty="0" err="1" smtClean="0"/>
              <a:t>Kirejczyk</a:t>
            </a:r>
            <a:r>
              <a:rPr lang="en-US" sz="1100" dirty="0" smtClean="0"/>
              <a:t>, J.K., et al. An association between kidney stone composition and urinary metabolic disturbances in children. J </a:t>
            </a:r>
            <a:r>
              <a:rPr lang="en-US" sz="1100" dirty="0" err="1" smtClean="0"/>
              <a:t>Pediatr</a:t>
            </a:r>
            <a:r>
              <a:rPr lang="en-US" sz="1100" dirty="0" smtClean="0"/>
              <a:t> </a:t>
            </a:r>
            <a:r>
              <a:rPr lang="en-US" sz="1100" dirty="0" err="1" smtClean="0"/>
              <a:t>Urol</a:t>
            </a:r>
            <a:r>
              <a:rPr lang="en-US" sz="1100" dirty="0" smtClean="0"/>
              <a:t>, 2014. 10: 130.</a:t>
            </a:r>
            <a:r>
              <a:rPr lang="uk-UA" sz="1100" dirty="0" smtClean="0"/>
              <a:t> </a:t>
            </a:r>
            <a:r>
              <a:rPr lang="en-US" sz="1100" dirty="0" smtClean="0">
                <a:hlinkClick r:id="rId8"/>
              </a:rPr>
              <a:t>https://pubmed.ncbi.nlm.nih.gov/23953243</a:t>
            </a:r>
            <a:r>
              <a:rPr lang="uk-UA" sz="1100" dirty="0" smtClean="0"/>
              <a:t> </a:t>
            </a:r>
            <a:r>
              <a:rPr lang="uk-UA" sz="1330" dirty="0" smtClean="0"/>
              <a:t>].</a:t>
            </a:r>
            <a:endParaRPr lang="uk-UA" sz="1330" dirty="0"/>
          </a:p>
        </p:txBody>
      </p:sp>
    </p:spTree>
    <p:extLst>
      <p:ext uri="{BB962C8B-B14F-4D97-AF65-F5344CB8AC3E}">
        <p14:creationId xmlns:p14="http://schemas.microsoft.com/office/powerpoint/2010/main" val="206782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507288" cy="5361459"/>
          </a:xfrm>
        </p:spPr>
        <p:txBody>
          <a:bodyPr>
            <a:noAutofit/>
          </a:bodyPr>
          <a:lstStyle/>
          <a:p>
            <a:pPr algn="just"/>
            <a:r>
              <a:rPr lang="uk-UA" sz="1600" dirty="0"/>
              <a:t>Найчастішими ускладненнями </a:t>
            </a:r>
            <a:r>
              <a:rPr lang="de-DE" sz="1600" dirty="0"/>
              <a:t>PCNL </a:t>
            </a:r>
            <a:r>
              <a:rPr lang="uk-UA" sz="1600" dirty="0"/>
              <a:t>у дітей є кровотеча, післяопераційна лихоманка або інфекція, а також стійке підтікання </a:t>
            </a:r>
            <a:r>
              <a:rPr lang="uk-UA" sz="1600" dirty="0" smtClean="0"/>
              <a:t>сечі. За сучасними даними, кровотечі</a:t>
            </a:r>
            <a:r>
              <a:rPr lang="uk-UA" sz="1600" dirty="0"/>
              <a:t>, що потребують </a:t>
            </a:r>
            <a:r>
              <a:rPr lang="uk-UA" sz="1600" dirty="0" err="1" smtClean="0"/>
              <a:t>гемотрансфузії</a:t>
            </a:r>
            <a:r>
              <a:rPr lang="uk-UA" sz="1600" dirty="0" smtClean="0"/>
              <a:t>, відмічаються </a:t>
            </a:r>
            <a:r>
              <a:rPr lang="uk-UA" sz="1600" dirty="0"/>
              <a:t>менше ніж у 10% </a:t>
            </a:r>
            <a:r>
              <a:rPr lang="uk-UA" sz="1400" dirty="0" smtClean="0"/>
              <a:t>[</a:t>
            </a:r>
            <a:r>
              <a:rPr lang="de-DE" sz="1100" dirty="0"/>
              <a:t>Dogan, H.S., et al. </a:t>
            </a:r>
            <a:r>
              <a:rPr lang="de-DE" sz="1100" dirty="0" err="1"/>
              <a:t>Percutaneous</a:t>
            </a:r>
            <a:r>
              <a:rPr lang="de-DE" sz="1100" dirty="0"/>
              <a:t> </a:t>
            </a:r>
            <a:r>
              <a:rPr lang="de-DE" sz="1100" dirty="0" err="1"/>
              <a:t>nephrolithotomy</a:t>
            </a:r>
            <a:r>
              <a:rPr lang="de-DE" sz="1100" dirty="0"/>
              <a:t> in </a:t>
            </a:r>
            <a:r>
              <a:rPr lang="de-DE" sz="1100" dirty="0" err="1"/>
              <a:t>children</a:t>
            </a:r>
            <a:r>
              <a:rPr lang="de-DE" sz="1100" dirty="0"/>
              <a:t>: </a:t>
            </a:r>
            <a:r>
              <a:rPr lang="de-DE" sz="1100" dirty="0" err="1"/>
              <a:t>does</a:t>
            </a:r>
            <a:r>
              <a:rPr lang="de-DE" sz="1100" dirty="0"/>
              <a:t> </a:t>
            </a:r>
            <a:r>
              <a:rPr lang="de-DE" sz="1100" dirty="0" err="1"/>
              <a:t>age</a:t>
            </a:r>
            <a:r>
              <a:rPr lang="de-DE" sz="1100" dirty="0"/>
              <a:t> matter? World J </a:t>
            </a:r>
            <a:r>
              <a:rPr lang="de-DE" sz="1100" dirty="0" err="1"/>
              <a:t>Urol</a:t>
            </a:r>
            <a:r>
              <a:rPr lang="de-DE" sz="1100" dirty="0"/>
              <a:t>, 2011. 29: 725</a:t>
            </a:r>
            <a:r>
              <a:rPr lang="de-DE" sz="1100" dirty="0" smtClean="0"/>
              <a:t>.</a:t>
            </a:r>
            <a:r>
              <a:rPr lang="uk-UA" sz="1100" dirty="0" smtClean="0"/>
              <a:t> </a:t>
            </a:r>
            <a:r>
              <a:rPr lang="de-DE" sz="1100" dirty="0" smtClean="0">
                <a:hlinkClick r:id="rId2"/>
              </a:rPr>
              <a:t>https</a:t>
            </a:r>
            <a:r>
              <a:rPr lang="de-DE" sz="1100" dirty="0">
                <a:hlinkClick r:id="rId2"/>
              </a:rPr>
              <a:t>://</a:t>
            </a:r>
            <a:r>
              <a:rPr lang="de-DE" sz="1100" dirty="0" smtClean="0">
                <a:hlinkClick r:id="rId2"/>
              </a:rPr>
              <a:t>pubmed.ncbi.nlm.nih.gov/21590468</a:t>
            </a:r>
            <a:r>
              <a:rPr lang="uk-UA" sz="1100" dirty="0" smtClean="0"/>
              <a:t> , </a:t>
            </a:r>
            <a:r>
              <a:rPr lang="de-DE" sz="1100" dirty="0" err="1" smtClean="0"/>
              <a:t>Guven</a:t>
            </a:r>
            <a:r>
              <a:rPr lang="de-DE" sz="1100" dirty="0"/>
              <a:t>, S., et al. </a:t>
            </a:r>
            <a:r>
              <a:rPr lang="de-DE" sz="1100" dirty="0" err="1"/>
              <a:t>Successful</a:t>
            </a:r>
            <a:r>
              <a:rPr lang="de-DE" sz="1100" dirty="0"/>
              <a:t> </a:t>
            </a:r>
            <a:r>
              <a:rPr lang="de-DE" sz="1100" dirty="0" err="1"/>
              <a:t>percutaneous</a:t>
            </a:r>
            <a:r>
              <a:rPr lang="de-DE" sz="1100" dirty="0"/>
              <a:t> </a:t>
            </a:r>
            <a:r>
              <a:rPr lang="de-DE" sz="1100" dirty="0" err="1"/>
              <a:t>nephrolithotomy</a:t>
            </a:r>
            <a:r>
              <a:rPr lang="de-DE" sz="1100" dirty="0"/>
              <a:t> in </a:t>
            </a:r>
            <a:r>
              <a:rPr lang="de-DE" sz="1100" dirty="0" err="1"/>
              <a:t>children</a:t>
            </a:r>
            <a:r>
              <a:rPr lang="de-DE" sz="1100" dirty="0"/>
              <a:t>: </a:t>
            </a:r>
            <a:r>
              <a:rPr lang="de-DE" sz="1100" dirty="0" err="1"/>
              <a:t>multicenter</a:t>
            </a:r>
            <a:r>
              <a:rPr lang="de-DE" sz="1100" dirty="0"/>
              <a:t> </a:t>
            </a:r>
            <a:r>
              <a:rPr lang="de-DE" sz="1100" dirty="0" err="1"/>
              <a:t>study</a:t>
            </a:r>
            <a:r>
              <a:rPr lang="de-DE" sz="1100" dirty="0"/>
              <a:t> on </a:t>
            </a:r>
            <a:r>
              <a:rPr lang="de-DE" sz="1100" dirty="0" err="1"/>
              <a:t>current</a:t>
            </a:r>
            <a:r>
              <a:rPr lang="de-DE" sz="1100" dirty="0"/>
              <a:t> </a:t>
            </a:r>
            <a:r>
              <a:rPr lang="de-DE" sz="1100" dirty="0" err="1"/>
              <a:t>status</a:t>
            </a:r>
            <a:r>
              <a:rPr lang="de-DE" sz="1100" dirty="0"/>
              <a:t> </a:t>
            </a:r>
            <a:r>
              <a:rPr lang="de-DE" sz="1100" dirty="0" err="1"/>
              <a:t>of</a:t>
            </a:r>
            <a:r>
              <a:rPr lang="de-DE" sz="1100" dirty="0"/>
              <a:t> </a:t>
            </a:r>
            <a:r>
              <a:rPr lang="de-DE" sz="1100" dirty="0" err="1"/>
              <a:t>its</a:t>
            </a:r>
            <a:r>
              <a:rPr lang="de-DE" sz="1100" dirty="0"/>
              <a:t> </a:t>
            </a:r>
            <a:r>
              <a:rPr lang="de-DE" sz="1100" dirty="0" err="1"/>
              <a:t>use</a:t>
            </a:r>
            <a:r>
              <a:rPr lang="de-DE" sz="1100" dirty="0"/>
              <a:t>, </a:t>
            </a:r>
            <a:r>
              <a:rPr lang="de-DE" sz="1100" dirty="0" err="1"/>
              <a:t>efficacy</a:t>
            </a:r>
            <a:r>
              <a:rPr lang="de-DE" sz="1100" dirty="0"/>
              <a:t> </a:t>
            </a:r>
            <a:r>
              <a:rPr lang="de-DE" sz="1100" dirty="0" err="1"/>
              <a:t>and</a:t>
            </a:r>
            <a:r>
              <a:rPr lang="de-DE" sz="1100" dirty="0"/>
              <a:t> </a:t>
            </a:r>
            <a:r>
              <a:rPr lang="de-DE" sz="1100" dirty="0" err="1"/>
              <a:t>complications</a:t>
            </a:r>
            <a:r>
              <a:rPr lang="de-DE" sz="1100" dirty="0"/>
              <a:t> </a:t>
            </a:r>
            <a:r>
              <a:rPr lang="de-DE" sz="1100" dirty="0" err="1"/>
              <a:t>using</a:t>
            </a:r>
            <a:r>
              <a:rPr lang="de-DE" sz="1100" dirty="0"/>
              <a:t> </a:t>
            </a:r>
            <a:r>
              <a:rPr lang="de-DE" sz="1100" dirty="0" err="1"/>
              <a:t>Clavien</a:t>
            </a:r>
            <a:r>
              <a:rPr lang="de-DE" sz="1100" dirty="0"/>
              <a:t> </a:t>
            </a:r>
            <a:r>
              <a:rPr lang="de-DE" sz="1100" dirty="0" err="1"/>
              <a:t>classification</a:t>
            </a:r>
            <a:r>
              <a:rPr lang="de-DE" sz="1100" dirty="0"/>
              <a:t>. J </a:t>
            </a:r>
            <a:r>
              <a:rPr lang="de-DE" sz="1100" dirty="0" err="1"/>
              <a:t>Urol</a:t>
            </a:r>
            <a:r>
              <a:rPr lang="de-DE" sz="1100" dirty="0"/>
              <a:t>, 2011. 185: 1419</a:t>
            </a:r>
            <a:r>
              <a:rPr lang="de-DE" sz="1100" dirty="0" smtClean="0"/>
              <a:t>.</a:t>
            </a:r>
            <a:r>
              <a:rPr lang="uk-UA" sz="1100" dirty="0" smtClean="0"/>
              <a:t> </a:t>
            </a:r>
            <a:r>
              <a:rPr lang="de-DE" sz="1100" dirty="0" smtClean="0">
                <a:hlinkClick r:id="rId3"/>
              </a:rPr>
              <a:t>https</a:t>
            </a:r>
            <a:r>
              <a:rPr lang="de-DE" sz="1100" dirty="0">
                <a:hlinkClick r:id="rId3"/>
              </a:rPr>
              <a:t>://</a:t>
            </a:r>
            <a:r>
              <a:rPr lang="de-DE" sz="1100" dirty="0" smtClean="0">
                <a:hlinkClick r:id="rId3"/>
              </a:rPr>
              <a:t>pubmed.ncbi.nlm.nih.gov/21334653</a:t>
            </a:r>
            <a:r>
              <a:rPr lang="uk-UA" sz="1100" dirty="0" smtClean="0"/>
              <a:t> , </a:t>
            </a:r>
            <a:r>
              <a:rPr lang="de-DE" sz="1100" dirty="0" err="1" smtClean="0"/>
              <a:t>Khairy</a:t>
            </a:r>
            <a:r>
              <a:rPr lang="de-DE" sz="1100" dirty="0" smtClean="0"/>
              <a:t> </a:t>
            </a:r>
            <a:r>
              <a:rPr lang="de-DE" sz="1100" dirty="0"/>
              <a:t>Salem, H., et al. Tubeless </a:t>
            </a:r>
            <a:r>
              <a:rPr lang="de-DE" sz="1100" dirty="0" err="1"/>
              <a:t>percutaneous</a:t>
            </a:r>
            <a:r>
              <a:rPr lang="de-DE" sz="1100" dirty="0"/>
              <a:t> </a:t>
            </a:r>
            <a:r>
              <a:rPr lang="de-DE" sz="1100" dirty="0" err="1"/>
              <a:t>nephrolithotomy</a:t>
            </a:r>
            <a:r>
              <a:rPr lang="de-DE" sz="1100" dirty="0"/>
              <a:t> in </a:t>
            </a:r>
            <a:r>
              <a:rPr lang="de-DE" sz="1100" dirty="0" err="1"/>
              <a:t>children</a:t>
            </a:r>
            <a:r>
              <a:rPr lang="de-DE" sz="1100" dirty="0"/>
              <a:t>. J </a:t>
            </a:r>
            <a:r>
              <a:rPr lang="de-DE" sz="1100" dirty="0" err="1"/>
              <a:t>Pediatr</a:t>
            </a:r>
            <a:r>
              <a:rPr lang="de-DE" sz="1100" dirty="0"/>
              <a:t> </a:t>
            </a:r>
            <a:r>
              <a:rPr lang="de-DE" sz="1100" dirty="0" err="1"/>
              <a:t>Urol</a:t>
            </a:r>
            <a:r>
              <a:rPr lang="de-DE" sz="1100" dirty="0"/>
              <a:t>, 2007. 3: 235</a:t>
            </a:r>
            <a:r>
              <a:rPr lang="de-DE" sz="1100" dirty="0" smtClean="0"/>
              <a:t>.</a:t>
            </a:r>
            <a:r>
              <a:rPr lang="uk-UA" sz="1100" dirty="0" smtClean="0"/>
              <a:t> </a:t>
            </a:r>
            <a:r>
              <a:rPr lang="de-DE" sz="1100" dirty="0" smtClean="0">
                <a:hlinkClick r:id="rId4"/>
              </a:rPr>
              <a:t>https</a:t>
            </a:r>
            <a:r>
              <a:rPr lang="de-DE" sz="1100" dirty="0">
                <a:hlinkClick r:id="rId4"/>
              </a:rPr>
              <a:t>://</a:t>
            </a:r>
            <a:r>
              <a:rPr lang="de-DE" sz="1100" dirty="0" smtClean="0">
                <a:hlinkClick r:id="rId4"/>
              </a:rPr>
              <a:t>pubmed.ncbi.nlm.nih.gov/18947742</a:t>
            </a:r>
            <a:r>
              <a:rPr lang="uk-UA" sz="1100" dirty="0" smtClean="0"/>
              <a:t> , </a:t>
            </a:r>
            <a:r>
              <a:rPr lang="de-DE" sz="1100" dirty="0" err="1" smtClean="0"/>
              <a:t>Nouralizadeh</a:t>
            </a:r>
            <a:r>
              <a:rPr lang="de-DE" sz="1100" dirty="0"/>
              <a:t>, A., et al. Experience </a:t>
            </a:r>
            <a:r>
              <a:rPr lang="de-DE" sz="1100" dirty="0" err="1"/>
              <a:t>of</a:t>
            </a:r>
            <a:r>
              <a:rPr lang="de-DE" sz="1100" dirty="0"/>
              <a:t> </a:t>
            </a:r>
            <a:r>
              <a:rPr lang="de-DE" sz="1100" dirty="0" err="1"/>
              <a:t>percutaneous</a:t>
            </a:r>
            <a:r>
              <a:rPr lang="de-DE" sz="1100" dirty="0"/>
              <a:t> </a:t>
            </a:r>
            <a:r>
              <a:rPr lang="de-DE" sz="1100" dirty="0" err="1"/>
              <a:t>nephrolithotomy</a:t>
            </a:r>
            <a:r>
              <a:rPr lang="de-DE" sz="1100" dirty="0"/>
              <a:t> </a:t>
            </a:r>
            <a:r>
              <a:rPr lang="de-DE" sz="1100" dirty="0" err="1"/>
              <a:t>using</a:t>
            </a:r>
            <a:r>
              <a:rPr lang="de-DE" sz="1100" dirty="0"/>
              <a:t> adult-size </a:t>
            </a:r>
            <a:r>
              <a:rPr lang="de-DE" sz="1100" dirty="0" err="1"/>
              <a:t>instruments</a:t>
            </a:r>
            <a:r>
              <a:rPr lang="de-DE" sz="1100" dirty="0"/>
              <a:t> in </a:t>
            </a:r>
            <a:r>
              <a:rPr lang="de-DE" sz="1100" dirty="0" err="1"/>
              <a:t>children</a:t>
            </a:r>
            <a:r>
              <a:rPr lang="de-DE" sz="1100" dirty="0"/>
              <a:t> </a:t>
            </a:r>
            <a:r>
              <a:rPr lang="de-DE" sz="1100" dirty="0" err="1"/>
              <a:t>less</a:t>
            </a:r>
            <a:r>
              <a:rPr lang="de-DE" sz="1100" dirty="0"/>
              <a:t> </a:t>
            </a:r>
            <a:r>
              <a:rPr lang="de-DE" sz="1100" dirty="0" err="1"/>
              <a:t>than</a:t>
            </a:r>
            <a:r>
              <a:rPr lang="de-DE" sz="1100" dirty="0"/>
              <a:t> 5 </a:t>
            </a:r>
            <a:r>
              <a:rPr lang="de-DE" sz="1100" dirty="0" err="1"/>
              <a:t>years</a:t>
            </a:r>
            <a:r>
              <a:rPr lang="de-DE" sz="1100" dirty="0"/>
              <a:t> </a:t>
            </a:r>
            <a:r>
              <a:rPr lang="de-DE" sz="1100" dirty="0" err="1"/>
              <a:t>old</a:t>
            </a:r>
            <a:r>
              <a:rPr lang="de-DE" sz="1100" dirty="0"/>
              <a:t>. J </a:t>
            </a:r>
            <a:r>
              <a:rPr lang="de-DE" sz="1100" dirty="0" err="1"/>
              <a:t>Pediatr</a:t>
            </a:r>
            <a:r>
              <a:rPr lang="de-DE" sz="1100" dirty="0"/>
              <a:t> </a:t>
            </a:r>
            <a:r>
              <a:rPr lang="de-DE" sz="1100" dirty="0" err="1"/>
              <a:t>Urol</a:t>
            </a:r>
            <a:r>
              <a:rPr lang="de-DE" sz="1100" dirty="0"/>
              <a:t>, 2009. 5: 351</a:t>
            </a:r>
            <a:r>
              <a:rPr lang="de-DE" sz="1100" dirty="0" smtClean="0"/>
              <a:t>.</a:t>
            </a:r>
            <a:r>
              <a:rPr lang="uk-UA" sz="1100" dirty="0" smtClean="0"/>
              <a:t> </a:t>
            </a:r>
            <a:r>
              <a:rPr lang="de-DE" sz="1100" dirty="0" smtClean="0">
                <a:hlinkClick r:id="rId5"/>
              </a:rPr>
              <a:t>https</a:t>
            </a:r>
            <a:r>
              <a:rPr lang="de-DE" sz="1100" dirty="0">
                <a:hlinkClick r:id="rId5"/>
              </a:rPr>
              <a:t>://</a:t>
            </a:r>
            <a:r>
              <a:rPr lang="de-DE" sz="1100" dirty="0" smtClean="0">
                <a:hlinkClick r:id="rId5"/>
              </a:rPr>
              <a:t>pubmed.ncbi.nlm.nih.gov/19230776</a:t>
            </a:r>
            <a:r>
              <a:rPr lang="uk-UA" sz="1100" dirty="0" smtClean="0"/>
              <a:t> , </a:t>
            </a:r>
            <a:r>
              <a:rPr lang="de-DE" sz="1100" dirty="0" smtClean="0"/>
              <a:t>.</a:t>
            </a:r>
            <a:r>
              <a:rPr lang="de-DE" sz="1100" dirty="0" err="1" smtClean="0"/>
              <a:t>Ozden</a:t>
            </a:r>
            <a:r>
              <a:rPr lang="de-DE" sz="1100" dirty="0"/>
              <a:t>, E., et al. </a:t>
            </a:r>
            <a:r>
              <a:rPr lang="de-DE" sz="1100" dirty="0" err="1"/>
              <a:t>Modified</a:t>
            </a:r>
            <a:r>
              <a:rPr lang="de-DE" sz="1100" dirty="0"/>
              <a:t> </a:t>
            </a:r>
            <a:r>
              <a:rPr lang="de-DE" sz="1100" dirty="0" err="1"/>
              <a:t>Clavien</a:t>
            </a:r>
            <a:r>
              <a:rPr lang="de-DE" sz="1100" dirty="0"/>
              <a:t> </a:t>
            </a:r>
            <a:r>
              <a:rPr lang="de-DE" sz="1100" dirty="0" err="1"/>
              <a:t>classification</a:t>
            </a:r>
            <a:r>
              <a:rPr lang="de-DE" sz="1100" dirty="0"/>
              <a:t> in </a:t>
            </a:r>
            <a:r>
              <a:rPr lang="de-DE" sz="1100" dirty="0" err="1"/>
              <a:t>percutaneous</a:t>
            </a:r>
            <a:r>
              <a:rPr lang="de-DE" sz="1100" dirty="0"/>
              <a:t> </a:t>
            </a:r>
            <a:r>
              <a:rPr lang="de-DE" sz="1100" dirty="0" err="1"/>
              <a:t>nephrolithotomy</a:t>
            </a:r>
            <a:r>
              <a:rPr lang="de-DE" sz="1100" dirty="0"/>
              <a:t>: </a:t>
            </a:r>
            <a:r>
              <a:rPr lang="de-DE" sz="1100" dirty="0" err="1"/>
              <a:t>assessment</a:t>
            </a:r>
            <a:r>
              <a:rPr lang="de-DE" sz="1100" dirty="0"/>
              <a:t> </a:t>
            </a:r>
            <a:r>
              <a:rPr lang="de-DE" sz="1100" dirty="0" err="1"/>
              <a:t>of</a:t>
            </a:r>
            <a:r>
              <a:rPr lang="de-DE" sz="1100" dirty="0"/>
              <a:t> </a:t>
            </a:r>
            <a:r>
              <a:rPr lang="de-DE" sz="1100" dirty="0" err="1"/>
              <a:t>complications</a:t>
            </a:r>
            <a:r>
              <a:rPr lang="de-DE" sz="1100" dirty="0"/>
              <a:t> in </a:t>
            </a:r>
            <a:r>
              <a:rPr lang="de-DE" sz="1100" dirty="0" err="1"/>
              <a:t>children</a:t>
            </a:r>
            <a:r>
              <a:rPr lang="de-DE" sz="1100" dirty="0"/>
              <a:t>. J </a:t>
            </a:r>
            <a:r>
              <a:rPr lang="de-DE" sz="1100" dirty="0" err="1"/>
              <a:t>Urol</a:t>
            </a:r>
            <a:r>
              <a:rPr lang="de-DE" sz="1100" dirty="0"/>
              <a:t>, 2011. 185: 264</a:t>
            </a:r>
            <a:r>
              <a:rPr lang="de-DE" sz="1100" dirty="0" smtClean="0"/>
              <a:t>.</a:t>
            </a:r>
            <a:r>
              <a:rPr lang="uk-UA" sz="1100" dirty="0" smtClean="0"/>
              <a:t> </a:t>
            </a:r>
            <a:r>
              <a:rPr lang="de-DE" sz="1100" dirty="0" smtClean="0">
                <a:hlinkClick r:id="rId6"/>
              </a:rPr>
              <a:t>https</a:t>
            </a:r>
            <a:r>
              <a:rPr lang="de-DE" sz="1100" dirty="0">
                <a:hlinkClick r:id="rId6"/>
              </a:rPr>
              <a:t>://</a:t>
            </a:r>
            <a:r>
              <a:rPr lang="de-DE" sz="1100" dirty="0" smtClean="0">
                <a:hlinkClick r:id="rId6"/>
              </a:rPr>
              <a:t>pubmed.ncbi.nlm.nih.gov/21074805</a:t>
            </a:r>
            <a:r>
              <a:rPr lang="uk-UA" sz="1100" dirty="0" smtClean="0"/>
              <a:t> , </a:t>
            </a:r>
            <a:r>
              <a:rPr lang="de-DE" sz="1100" dirty="0" err="1" smtClean="0"/>
              <a:t>Unsal</a:t>
            </a:r>
            <a:r>
              <a:rPr lang="de-DE" sz="1100" dirty="0"/>
              <a:t>, A., et al. </a:t>
            </a:r>
            <a:r>
              <a:rPr lang="de-DE" sz="1100" dirty="0" err="1"/>
              <a:t>Safety</a:t>
            </a:r>
            <a:r>
              <a:rPr lang="de-DE" sz="1100" dirty="0"/>
              <a:t> </a:t>
            </a:r>
            <a:r>
              <a:rPr lang="de-DE" sz="1100" dirty="0" err="1"/>
              <a:t>and</a:t>
            </a:r>
            <a:r>
              <a:rPr lang="de-DE" sz="1100" dirty="0"/>
              <a:t> </a:t>
            </a:r>
            <a:r>
              <a:rPr lang="de-DE" sz="1100" dirty="0" err="1"/>
              <a:t>efficacy</a:t>
            </a:r>
            <a:r>
              <a:rPr lang="de-DE" sz="1100" dirty="0"/>
              <a:t> </a:t>
            </a:r>
            <a:r>
              <a:rPr lang="de-DE" sz="1100" dirty="0" err="1"/>
              <a:t>of</a:t>
            </a:r>
            <a:r>
              <a:rPr lang="de-DE" sz="1100" dirty="0"/>
              <a:t> </a:t>
            </a:r>
            <a:r>
              <a:rPr lang="de-DE" sz="1100" dirty="0" err="1"/>
              <a:t>percutaneous</a:t>
            </a:r>
            <a:r>
              <a:rPr lang="de-DE" sz="1100" dirty="0"/>
              <a:t> </a:t>
            </a:r>
            <a:r>
              <a:rPr lang="de-DE" sz="1100" dirty="0" err="1"/>
              <a:t>nephrolithotomy</a:t>
            </a:r>
            <a:r>
              <a:rPr lang="de-DE" sz="1100" dirty="0"/>
              <a:t> in </a:t>
            </a:r>
            <a:r>
              <a:rPr lang="de-DE" sz="1100" dirty="0" err="1"/>
              <a:t>infants</a:t>
            </a:r>
            <a:r>
              <a:rPr lang="de-DE" sz="1100" dirty="0"/>
              <a:t>, </a:t>
            </a:r>
            <a:r>
              <a:rPr lang="de-DE" sz="1100" dirty="0" err="1"/>
              <a:t>preschool</a:t>
            </a:r>
            <a:r>
              <a:rPr lang="de-DE" sz="1100" dirty="0"/>
              <a:t> </a:t>
            </a:r>
            <a:r>
              <a:rPr lang="de-DE" sz="1100" dirty="0" err="1"/>
              <a:t>age</a:t>
            </a:r>
            <a:r>
              <a:rPr lang="de-DE" sz="1100" dirty="0"/>
              <a:t>, </a:t>
            </a:r>
            <a:r>
              <a:rPr lang="de-DE" sz="1100" dirty="0" err="1"/>
              <a:t>and</a:t>
            </a:r>
            <a:r>
              <a:rPr lang="de-DE" sz="1100" dirty="0"/>
              <a:t> </a:t>
            </a:r>
            <a:r>
              <a:rPr lang="de-DE" sz="1100" dirty="0" err="1"/>
              <a:t>older</a:t>
            </a:r>
            <a:r>
              <a:rPr lang="de-DE" sz="1100" dirty="0"/>
              <a:t> </a:t>
            </a:r>
            <a:r>
              <a:rPr lang="de-DE" sz="1100" dirty="0" err="1"/>
              <a:t>children</a:t>
            </a:r>
            <a:r>
              <a:rPr lang="de-DE" sz="1100" dirty="0"/>
              <a:t> </a:t>
            </a:r>
            <a:r>
              <a:rPr lang="de-DE" sz="1100" dirty="0" err="1"/>
              <a:t>with</a:t>
            </a:r>
            <a:r>
              <a:rPr lang="de-DE" sz="1100" dirty="0"/>
              <a:t> different </a:t>
            </a:r>
            <a:r>
              <a:rPr lang="de-DE" sz="1100" dirty="0" err="1"/>
              <a:t>sizes</a:t>
            </a:r>
            <a:r>
              <a:rPr lang="de-DE" sz="1100" dirty="0"/>
              <a:t> </a:t>
            </a:r>
            <a:r>
              <a:rPr lang="de-DE" sz="1100" dirty="0" err="1"/>
              <a:t>of</a:t>
            </a:r>
            <a:r>
              <a:rPr lang="de-DE" sz="1100" dirty="0"/>
              <a:t> </a:t>
            </a:r>
            <a:r>
              <a:rPr lang="de-DE" sz="1100" dirty="0" err="1"/>
              <a:t>instruments</a:t>
            </a:r>
            <a:r>
              <a:rPr lang="de-DE" sz="1100" dirty="0"/>
              <a:t>. </a:t>
            </a:r>
            <a:r>
              <a:rPr lang="de-DE" sz="1100" dirty="0" err="1"/>
              <a:t>Urology</a:t>
            </a:r>
            <a:r>
              <a:rPr lang="de-DE" sz="1100" dirty="0"/>
              <a:t>, 2010. 76: 247</a:t>
            </a:r>
            <a:r>
              <a:rPr lang="de-DE" sz="1100" dirty="0" smtClean="0"/>
              <a:t>.</a:t>
            </a:r>
            <a:r>
              <a:rPr lang="uk-UA" sz="1100" dirty="0" smtClean="0"/>
              <a:t> </a:t>
            </a:r>
            <a:r>
              <a:rPr lang="de-DE" sz="1100" dirty="0" smtClean="0">
                <a:hlinkClick r:id="rId7"/>
              </a:rPr>
              <a:t>https</a:t>
            </a:r>
            <a:r>
              <a:rPr lang="de-DE" sz="1100" dirty="0">
                <a:hlinkClick r:id="rId7"/>
              </a:rPr>
              <a:t>://</a:t>
            </a:r>
            <a:r>
              <a:rPr lang="de-DE" sz="1100" dirty="0" smtClean="0">
                <a:hlinkClick r:id="rId7"/>
              </a:rPr>
              <a:t>pubmed.ncbi.nlm.nih.gov/20022089</a:t>
            </a:r>
            <a:r>
              <a:rPr lang="uk-UA" sz="1400" dirty="0" smtClean="0"/>
              <a:t> ] </a:t>
            </a:r>
            <a:r>
              <a:rPr lang="uk-UA" sz="1600" dirty="0"/>
              <a:t>і тісно пов’язані з </a:t>
            </a:r>
            <a:r>
              <a:rPr lang="uk-UA" sz="1600" dirty="0" err="1"/>
              <a:t>каменем</a:t>
            </a:r>
            <a:r>
              <a:rPr lang="uk-UA" sz="1600" dirty="0"/>
              <a:t>, часом операції, розміром оболонки та кількістю трактів</a:t>
            </a:r>
            <a:r>
              <a:rPr lang="uk-UA" sz="1400" dirty="0"/>
              <a:t> </a:t>
            </a:r>
            <a:r>
              <a:rPr lang="uk-UA" sz="1400" dirty="0" smtClean="0"/>
              <a:t>[</a:t>
            </a:r>
            <a:r>
              <a:rPr lang="en-US" sz="1100" dirty="0" err="1"/>
              <a:t>Ozden</a:t>
            </a:r>
            <a:r>
              <a:rPr lang="en-US" sz="1100" dirty="0"/>
              <a:t>, E., et al. Modified </a:t>
            </a:r>
            <a:r>
              <a:rPr lang="en-US" sz="1100" dirty="0" err="1"/>
              <a:t>Clavien</a:t>
            </a:r>
            <a:r>
              <a:rPr lang="en-US" sz="1100" dirty="0"/>
              <a:t> classification in percutaneous </a:t>
            </a:r>
            <a:r>
              <a:rPr lang="en-US" sz="1100" dirty="0" err="1"/>
              <a:t>nephrolithotomy</a:t>
            </a:r>
            <a:r>
              <a:rPr lang="en-US" sz="1100" dirty="0"/>
              <a:t>: assessment of complications in children. J </a:t>
            </a:r>
            <a:r>
              <a:rPr lang="en-US" sz="1100" dirty="0" err="1"/>
              <a:t>Urol</a:t>
            </a:r>
            <a:r>
              <a:rPr lang="en-US" sz="1100" dirty="0"/>
              <a:t>, 2011. 185: 264</a:t>
            </a:r>
            <a:r>
              <a:rPr lang="en-US" sz="1100" dirty="0" smtClean="0"/>
              <a:t>.</a:t>
            </a:r>
            <a:r>
              <a:rPr lang="uk-UA" sz="1100" dirty="0" smtClean="0"/>
              <a:t> </a:t>
            </a:r>
            <a:r>
              <a:rPr lang="en-US" sz="1100" dirty="0" smtClean="0">
                <a:hlinkClick r:id="rId6"/>
              </a:rPr>
              <a:t>https</a:t>
            </a:r>
            <a:r>
              <a:rPr lang="en-US" sz="1100" dirty="0">
                <a:hlinkClick r:id="rId6"/>
              </a:rPr>
              <a:t>://</a:t>
            </a:r>
            <a:r>
              <a:rPr lang="en-US" sz="1100" dirty="0" smtClean="0">
                <a:hlinkClick r:id="rId6"/>
              </a:rPr>
              <a:t>pubmed.ncbi.nlm.nih.gov/21074805</a:t>
            </a:r>
            <a:r>
              <a:rPr lang="uk-UA" sz="1100" dirty="0" smtClean="0"/>
              <a:t> ,</a:t>
            </a:r>
            <a:r>
              <a:rPr lang="en-US" sz="1100" dirty="0"/>
              <a:t> </a:t>
            </a:r>
            <a:r>
              <a:rPr lang="en-US" sz="1100" dirty="0" err="1"/>
              <a:t>Onal</a:t>
            </a:r>
            <a:r>
              <a:rPr lang="en-US" sz="1100" dirty="0"/>
              <a:t>, B., et al. Factors affecting complication rates of percutaneous </a:t>
            </a:r>
            <a:r>
              <a:rPr lang="en-US" sz="1100" dirty="0" err="1"/>
              <a:t>nephrolithotomy</a:t>
            </a:r>
            <a:r>
              <a:rPr lang="en-US" sz="1100" dirty="0"/>
              <a:t> in children: results of a multi-institutional retrospective analysis by the Turkish pediatric urology society. J </a:t>
            </a:r>
            <a:r>
              <a:rPr lang="en-US" sz="1100" dirty="0" err="1"/>
              <a:t>Urol</a:t>
            </a:r>
            <a:r>
              <a:rPr lang="en-US" sz="1100" dirty="0"/>
              <a:t>, 2014. 191: 777</a:t>
            </a:r>
            <a:r>
              <a:rPr lang="en-US" sz="1100" dirty="0" smtClean="0"/>
              <a:t>.</a:t>
            </a:r>
            <a:r>
              <a:rPr lang="uk-UA" sz="1100" dirty="0" smtClean="0"/>
              <a:t> </a:t>
            </a:r>
            <a:r>
              <a:rPr lang="en-US" sz="1100" dirty="0" smtClean="0">
                <a:hlinkClick r:id="rId8"/>
              </a:rPr>
              <a:t>https</a:t>
            </a:r>
            <a:r>
              <a:rPr lang="en-US" sz="1100" dirty="0">
                <a:hlinkClick r:id="rId8"/>
              </a:rPr>
              <a:t>://</a:t>
            </a:r>
            <a:r>
              <a:rPr lang="en-US" sz="1100" dirty="0" smtClean="0">
                <a:hlinkClick r:id="rId8"/>
              </a:rPr>
              <a:t>pubmed.ncbi.nlm.nih.gov/24095906</a:t>
            </a:r>
            <a:r>
              <a:rPr lang="uk-UA" sz="1100" dirty="0" smtClean="0"/>
              <a:t> ,</a:t>
            </a:r>
            <a:r>
              <a:rPr lang="en-US" sz="1100" dirty="0"/>
              <a:t> </a:t>
            </a:r>
            <a:r>
              <a:rPr lang="en-US" sz="1100" dirty="0" err="1"/>
              <a:t>Ozden</a:t>
            </a:r>
            <a:r>
              <a:rPr lang="en-US" sz="1100" dirty="0"/>
              <a:t>, E., et al. Percutaneous renal surgery in children with complex stones. J </a:t>
            </a:r>
            <a:r>
              <a:rPr lang="en-US" sz="1100" dirty="0" err="1"/>
              <a:t>Pediatr</a:t>
            </a:r>
            <a:r>
              <a:rPr lang="en-US" sz="1100" dirty="0"/>
              <a:t> </a:t>
            </a:r>
            <a:r>
              <a:rPr lang="en-US" sz="1100" dirty="0" err="1"/>
              <a:t>Urol</a:t>
            </a:r>
            <a:r>
              <a:rPr lang="en-US" sz="1100" dirty="0"/>
              <a:t>, 2008. 4: 295</a:t>
            </a:r>
            <a:r>
              <a:rPr lang="en-US" sz="1100" dirty="0" smtClean="0"/>
              <a:t>.</a:t>
            </a:r>
            <a:r>
              <a:rPr lang="uk-UA" sz="1100" dirty="0" smtClean="0"/>
              <a:t> </a:t>
            </a:r>
            <a:r>
              <a:rPr lang="en-US" sz="1100" dirty="0" smtClean="0">
                <a:hlinkClick r:id="rId9"/>
              </a:rPr>
              <a:t>https</a:t>
            </a:r>
            <a:r>
              <a:rPr lang="en-US" sz="1100" dirty="0">
                <a:hlinkClick r:id="rId9"/>
              </a:rPr>
              <a:t>://</a:t>
            </a:r>
            <a:r>
              <a:rPr lang="en-US" sz="1100" dirty="0" smtClean="0">
                <a:hlinkClick r:id="rId9"/>
              </a:rPr>
              <a:t>pubmed.ncbi.nlm.nih.gov/18644533</a:t>
            </a:r>
            <a:r>
              <a:rPr lang="uk-UA" sz="1400" dirty="0" smtClean="0"/>
              <a:t> ]. </a:t>
            </a:r>
            <a:r>
              <a:rPr lang="uk-UA" sz="1600" dirty="0"/>
              <a:t>У недавніх дослідженнях повідомлялося, що післяопераційні інфекційні ускладнення, такі як лихоманка з документованими </a:t>
            </a:r>
            <a:r>
              <a:rPr lang="uk-UA" sz="1600" dirty="0" smtClean="0"/>
              <a:t>ІСШ, </a:t>
            </a:r>
            <a:r>
              <a:rPr lang="uk-UA" sz="1600" dirty="0"/>
              <a:t>або без них, становлять менше 15% </a:t>
            </a:r>
            <a:r>
              <a:rPr lang="uk-UA" sz="1400" dirty="0" smtClean="0"/>
              <a:t>[</a:t>
            </a:r>
            <a:r>
              <a:rPr lang="en-US" sz="1100" dirty="0" err="1"/>
              <a:t>Dogan</a:t>
            </a:r>
            <a:r>
              <a:rPr lang="en-US" sz="1100" dirty="0"/>
              <a:t>, H.S., et al. Percutaneous </a:t>
            </a:r>
            <a:r>
              <a:rPr lang="en-US" sz="1100" dirty="0" err="1"/>
              <a:t>nephrolithotomy</a:t>
            </a:r>
            <a:r>
              <a:rPr lang="en-US" sz="1100" dirty="0"/>
              <a:t> in children: does age matter? World J </a:t>
            </a:r>
            <a:r>
              <a:rPr lang="en-US" sz="1100" dirty="0" err="1"/>
              <a:t>Urol</a:t>
            </a:r>
            <a:r>
              <a:rPr lang="en-US" sz="1100" dirty="0"/>
              <a:t>, 2011. 29: 725</a:t>
            </a:r>
            <a:r>
              <a:rPr lang="en-US" sz="1100" dirty="0" smtClean="0"/>
              <a:t>.</a:t>
            </a:r>
            <a:r>
              <a:rPr lang="uk-UA" sz="1100" dirty="0" smtClean="0"/>
              <a:t> </a:t>
            </a:r>
            <a:r>
              <a:rPr lang="en-US" sz="1100" dirty="0" smtClean="0">
                <a:hlinkClick r:id="rId2"/>
              </a:rPr>
              <a:t>https</a:t>
            </a:r>
            <a:r>
              <a:rPr lang="en-US" sz="1100" dirty="0">
                <a:hlinkClick r:id="rId2"/>
              </a:rPr>
              <a:t>://</a:t>
            </a:r>
            <a:r>
              <a:rPr lang="en-US" sz="1100" dirty="0" smtClean="0">
                <a:hlinkClick r:id="rId2"/>
              </a:rPr>
              <a:t>pubmed.ncbi.nlm.nih.gov/21590468</a:t>
            </a:r>
            <a:r>
              <a:rPr lang="uk-UA" sz="1100" dirty="0" smtClean="0"/>
              <a:t> ,</a:t>
            </a:r>
            <a:r>
              <a:rPr lang="en-US" sz="1100" dirty="0"/>
              <a:t> </a:t>
            </a:r>
            <a:r>
              <a:rPr lang="en-US" sz="1100" dirty="0" err="1"/>
              <a:t>Guven</a:t>
            </a:r>
            <a:r>
              <a:rPr lang="en-US" sz="1100" dirty="0"/>
              <a:t>, S., et al. Successful percutaneous </a:t>
            </a:r>
            <a:r>
              <a:rPr lang="en-US" sz="1100" dirty="0" err="1"/>
              <a:t>nephrolithotomy</a:t>
            </a:r>
            <a:r>
              <a:rPr lang="en-US" sz="1100" dirty="0"/>
              <a:t> in children: multicenter study on current status of its use, efficacy and complications using </a:t>
            </a:r>
            <a:r>
              <a:rPr lang="en-US" sz="1100" dirty="0" err="1"/>
              <a:t>Clavien</a:t>
            </a:r>
            <a:r>
              <a:rPr lang="en-US" sz="1100" dirty="0"/>
              <a:t> classification. J </a:t>
            </a:r>
            <a:r>
              <a:rPr lang="en-US" sz="1100" dirty="0" err="1"/>
              <a:t>Urol</a:t>
            </a:r>
            <a:r>
              <a:rPr lang="en-US" sz="1100" dirty="0"/>
              <a:t>, 2011. 185: 1419</a:t>
            </a:r>
            <a:r>
              <a:rPr lang="en-US" sz="1100" dirty="0" smtClean="0"/>
              <a:t>.</a:t>
            </a:r>
            <a:r>
              <a:rPr lang="uk-UA" sz="1100" dirty="0" smtClean="0"/>
              <a:t> </a:t>
            </a:r>
            <a:r>
              <a:rPr lang="en-US" sz="1100" dirty="0" smtClean="0">
                <a:hlinkClick r:id="rId3"/>
              </a:rPr>
              <a:t>https</a:t>
            </a:r>
            <a:r>
              <a:rPr lang="en-US" sz="1100" dirty="0">
                <a:hlinkClick r:id="rId3"/>
              </a:rPr>
              <a:t>://</a:t>
            </a:r>
            <a:r>
              <a:rPr lang="en-US" sz="1100" dirty="0" smtClean="0">
                <a:hlinkClick r:id="rId3"/>
              </a:rPr>
              <a:t>pubmed.ncbi.nlm.nih.gov/21334653</a:t>
            </a:r>
            <a:r>
              <a:rPr lang="uk-UA" sz="1100" dirty="0" smtClean="0"/>
              <a:t> ,</a:t>
            </a:r>
            <a:r>
              <a:rPr lang="en-US" sz="1100" dirty="0"/>
              <a:t> </a:t>
            </a:r>
            <a:r>
              <a:rPr lang="en-US" sz="1100" dirty="0" err="1"/>
              <a:t>Nouralizadeh</a:t>
            </a:r>
            <a:r>
              <a:rPr lang="en-US" sz="1100" dirty="0"/>
              <a:t>, A., et al. Experience of percutaneous </a:t>
            </a:r>
            <a:r>
              <a:rPr lang="en-US" sz="1100" dirty="0" err="1"/>
              <a:t>nephrolithotomy</a:t>
            </a:r>
            <a:r>
              <a:rPr lang="en-US" sz="1100" dirty="0"/>
              <a:t> using adult-size instruments in children less than 5 years old. J </a:t>
            </a:r>
            <a:r>
              <a:rPr lang="en-US" sz="1100" dirty="0" err="1"/>
              <a:t>Pediatr</a:t>
            </a:r>
            <a:r>
              <a:rPr lang="en-US" sz="1100" dirty="0"/>
              <a:t> </a:t>
            </a:r>
            <a:r>
              <a:rPr lang="en-US" sz="1100" dirty="0" err="1"/>
              <a:t>Urol</a:t>
            </a:r>
            <a:r>
              <a:rPr lang="en-US" sz="1100" dirty="0"/>
              <a:t>, 2009. 5: 351</a:t>
            </a:r>
            <a:r>
              <a:rPr lang="en-US" sz="1100" dirty="0" smtClean="0"/>
              <a:t>.</a:t>
            </a:r>
            <a:r>
              <a:rPr lang="uk-UA" sz="1100" dirty="0" smtClean="0"/>
              <a:t> </a:t>
            </a:r>
            <a:r>
              <a:rPr lang="en-US" sz="1100" dirty="0" smtClean="0">
                <a:hlinkClick r:id="rId5"/>
              </a:rPr>
              <a:t>https</a:t>
            </a:r>
            <a:r>
              <a:rPr lang="en-US" sz="1100" dirty="0">
                <a:hlinkClick r:id="rId5"/>
              </a:rPr>
              <a:t>://</a:t>
            </a:r>
            <a:r>
              <a:rPr lang="en-US" sz="1100" dirty="0" smtClean="0">
                <a:hlinkClick r:id="rId5"/>
              </a:rPr>
              <a:t>pubmed.ncbi.nlm.nih.gov/19230776</a:t>
            </a:r>
            <a:r>
              <a:rPr lang="uk-UA" sz="1100" dirty="0" smtClean="0"/>
              <a:t> , </a:t>
            </a:r>
            <a:r>
              <a:rPr lang="en-US" sz="1100" dirty="0" err="1" smtClean="0"/>
              <a:t>Ozden</a:t>
            </a:r>
            <a:r>
              <a:rPr lang="en-US" sz="1100" dirty="0"/>
              <a:t>, E., et al. Modified </a:t>
            </a:r>
            <a:r>
              <a:rPr lang="en-US" sz="1100" dirty="0" err="1"/>
              <a:t>Clavien</a:t>
            </a:r>
            <a:r>
              <a:rPr lang="en-US" sz="1100" dirty="0"/>
              <a:t> classification in percutaneous </a:t>
            </a:r>
            <a:r>
              <a:rPr lang="en-US" sz="1100" dirty="0" err="1"/>
              <a:t>nephrolithotomy</a:t>
            </a:r>
            <a:r>
              <a:rPr lang="en-US" sz="1100" dirty="0"/>
              <a:t>: assessment of complications in children. J </a:t>
            </a:r>
            <a:r>
              <a:rPr lang="en-US" sz="1100" dirty="0" err="1"/>
              <a:t>Urol</a:t>
            </a:r>
            <a:r>
              <a:rPr lang="en-US" sz="1100" dirty="0"/>
              <a:t>, 2011. 185: 264</a:t>
            </a:r>
            <a:r>
              <a:rPr lang="en-US" sz="1100" dirty="0" smtClean="0"/>
              <a:t>.</a:t>
            </a:r>
            <a:r>
              <a:rPr lang="uk-UA" sz="1100" dirty="0" smtClean="0"/>
              <a:t> </a:t>
            </a:r>
            <a:r>
              <a:rPr lang="en-US" sz="1100" dirty="0" smtClean="0">
                <a:hlinkClick r:id="rId6"/>
              </a:rPr>
              <a:t>https</a:t>
            </a:r>
            <a:r>
              <a:rPr lang="en-US" sz="1100" dirty="0">
                <a:hlinkClick r:id="rId6"/>
              </a:rPr>
              <a:t>://</a:t>
            </a:r>
            <a:r>
              <a:rPr lang="en-US" sz="1100" dirty="0" smtClean="0">
                <a:hlinkClick r:id="rId6"/>
              </a:rPr>
              <a:t>pubmed.ncbi.nlm.nih.gov/21074805</a:t>
            </a:r>
            <a:r>
              <a:rPr lang="uk-UA" sz="1100" dirty="0" smtClean="0"/>
              <a:t>, </a:t>
            </a:r>
            <a:r>
              <a:rPr lang="en-US" sz="1100" dirty="0" err="1" smtClean="0"/>
              <a:t>Unsal</a:t>
            </a:r>
            <a:r>
              <a:rPr lang="en-US" sz="1100" dirty="0"/>
              <a:t>, A., et al. Safety and efficacy of percutaneous </a:t>
            </a:r>
            <a:r>
              <a:rPr lang="en-US" sz="1100" dirty="0" err="1"/>
              <a:t>nephrolithotomy</a:t>
            </a:r>
            <a:r>
              <a:rPr lang="en-US" sz="1100" dirty="0"/>
              <a:t> in infants, preschool age, and older children with different sizes of instruments. Urology, 2010. 76: 247</a:t>
            </a:r>
            <a:r>
              <a:rPr lang="en-US" sz="1100" dirty="0" smtClean="0"/>
              <a:t>.</a:t>
            </a:r>
            <a:r>
              <a:rPr lang="uk-UA" sz="1100" dirty="0" smtClean="0"/>
              <a:t> </a:t>
            </a:r>
            <a:r>
              <a:rPr lang="en-US" sz="1100" dirty="0" smtClean="0">
                <a:hlinkClick r:id="rId10"/>
              </a:rPr>
              <a:t>https</a:t>
            </a:r>
            <a:r>
              <a:rPr lang="en-US" sz="1100" dirty="0">
                <a:hlinkClick r:id="rId10"/>
              </a:rPr>
              <a:t>://pubmed.ncbi.nlm.nih.gov/20022089</a:t>
            </a:r>
            <a:r>
              <a:rPr lang="uk-UA" sz="1100" dirty="0" smtClean="0">
                <a:hlinkClick r:id="rId10"/>
              </a:rPr>
              <a:t>,1012</a:t>
            </a:r>
            <a:r>
              <a:rPr lang="uk-UA" sz="1400" dirty="0" smtClean="0"/>
              <a:t> ], </a:t>
            </a:r>
            <a:r>
              <a:rPr lang="uk-UA" sz="1600" dirty="0"/>
              <a:t>а причиною лихоманки не завжди є інфекція. </a:t>
            </a:r>
            <a:endParaRPr lang="uk-UA" sz="1600" dirty="0" smtClean="0"/>
          </a:p>
        </p:txBody>
      </p:sp>
    </p:spTree>
    <p:extLst>
      <p:ext uri="{BB962C8B-B14F-4D97-AF65-F5344CB8AC3E}">
        <p14:creationId xmlns:p14="http://schemas.microsoft.com/office/powerpoint/2010/main" val="33708971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274042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404664"/>
            <a:ext cx="8568952" cy="6336704"/>
          </a:xfrm>
        </p:spPr>
        <p:txBody>
          <a:bodyPr>
            <a:normAutofit/>
          </a:bodyPr>
          <a:lstStyle/>
          <a:p>
            <a:pPr lvl="0" algn="just"/>
            <a:r>
              <a:rPr lang="uk-UA" sz="1400" dirty="0">
                <a:solidFill>
                  <a:prstClr val="black"/>
                </a:solidFill>
              </a:rPr>
              <a:t>З наявністю інструментів меншого розміру стали можливими міні</a:t>
            </a:r>
            <a:r>
              <a:rPr lang="de-DE" sz="1400" dirty="0">
                <a:solidFill>
                  <a:prstClr val="black"/>
                </a:solidFill>
              </a:rPr>
              <a:t>PCNL ("</a:t>
            </a:r>
            <a:r>
              <a:rPr lang="de-DE" sz="1400" dirty="0" err="1">
                <a:solidFill>
                  <a:prstClr val="black"/>
                </a:solidFill>
              </a:rPr>
              <a:t>miniperc</a:t>
            </a:r>
            <a:r>
              <a:rPr lang="de-DE" sz="1400" dirty="0">
                <a:solidFill>
                  <a:prstClr val="black"/>
                </a:solidFill>
              </a:rPr>
              <a:t>") </a:t>
            </a:r>
            <a:r>
              <a:rPr lang="uk-UA" sz="1400" dirty="0">
                <a:solidFill>
                  <a:prstClr val="black"/>
                </a:solidFill>
              </a:rPr>
              <a:t>через оболонку 13</a:t>
            </a:r>
            <a:r>
              <a:rPr lang="de-DE" sz="1400" dirty="0">
                <a:solidFill>
                  <a:prstClr val="black"/>
                </a:solidFill>
              </a:rPr>
              <a:t>F </a:t>
            </a:r>
            <a:r>
              <a:rPr lang="uk-UA" sz="1400" dirty="0">
                <a:solidFill>
                  <a:prstClr val="black"/>
                </a:solidFill>
              </a:rPr>
              <a:t>або 14</a:t>
            </a:r>
            <a:r>
              <a:rPr lang="de-DE" sz="1400" dirty="0">
                <a:solidFill>
                  <a:prstClr val="black"/>
                </a:solidFill>
              </a:rPr>
              <a:t>F [</a:t>
            </a:r>
            <a:r>
              <a:rPr lang="en-US" sz="1050" dirty="0">
                <a:solidFill>
                  <a:prstClr val="black"/>
                </a:solidFill>
              </a:rPr>
              <a:t>Jackman, S.V., et al. Percutaneous </a:t>
            </a:r>
            <a:r>
              <a:rPr lang="en-US" sz="1050" dirty="0" err="1">
                <a:solidFill>
                  <a:prstClr val="black"/>
                </a:solidFill>
              </a:rPr>
              <a:t>nephrolithotomy</a:t>
            </a:r>
            <a:r>
              <a:rPr lang="en-US" sz="1050" dirty="0">
                <a:solidFill>
                  <a:prstClr val="black"/>
                </a:solidFill>
              </a:rPr>
              <a:t> in infants and preschool age children: experience with a new technique. Urology, 1998. 52: 697.</a:t>
            </a:r>
            <a:r>
              <a:rPr lang="uk-UA" sz="1050" dirty="0">
                <a:solidFill>
                  <a:prstClr val="black"/>
                </a:solidFill>
              </a:rPr>
              <a:t> </a:t>
            </a:r>
            <a:r>
              <a:rPr lang="en-US" sz="1050" dirty="0">
                <a:solidFill>
                  <a:prstClr val="black"/>
                </a:solidFill>
                <a:hlinkClick r:id="rId2"/>
              </a:rPr>
              <a:t>https://pubmed.ncbi.nlm.nih.gov/9763096</a:t>
            </a:r>
            <a:r>
              <a:rPr lang="uk-UA" sz="1050" dirty="0">
                <a:solidFill>
                  <a:prstClr val="black"/>
                </a:solidFill>
              </a:rPr>
              <a:t> </a:t>
            </a:r>
            <a:r>
              <a:rPr lang="de-DE" sz="1050" dirty="0">
                <a:solidFill>
                  <a:prstClr val="black"/>
                </a:solidFill>
              </a:rPr>
              <a:t>,</a:t>
            </a:r>
            <a:r>
              <a:rPr lang="en-US" sz="1050" dirty="0">
                <a:solidFill>
                  <a:prstClr val="black"/>
                </a:solidFill>
              </a:rPr>
              <a:t> Bilen, C.Y., et al. Percutaneous </a:t>
            </a:r>
            <a:r>
              <a:rPr lang="en-US" sz="1050" dirty="0" err="1">
                <a:solidFill>
                  <a:prstClr val="black"/>
                </a:solidFill>
              </a:rPr>
              <a:t>nephrolithotomy</a:t>
            </a:r>
            <a:r>
              <a:rPr lang="en-US" sz="1050" dirty="0">
                <a:solidFill>
                  <a:prstClr val="black"/>
                </a:solidFill>
              </a:rPr>
              <a:t> in children: lessons learned in 5 years at a single institution. J </a:t>
            </a:r>
            <a:r>
              <a:rPr lang="en-US" sz="1050" dirty="0" err="1">
                <a:solidFill>
                  <a:prstClr val="black"/>
                </a:solidFill>
              </a:rPr>
              <a:t>Urol</a:t>
            </a:r>
            <a:r>
              <a:rPr lang="en-US" sz="1050" dirty="0">
                <a:solidFill>
                  <a:prstClr val="black"/>
                </a:solidFill>
              </a:rPr>
              <a:t>, 2007. 177: 1867.</a:t>
            </a:r>
            <a:r>
              <a:rPr lang="uk-UA" sz="1050" dirty="0">
                <a:solidFill>
                  <a:prstClr val="black"/>
                </a:solidFill>
              </a:rPr>
              <a:t> </a:t>
            </a:r>
            <a:r>
              <a:rPr lang="en-US" sz="1050" dirty="0">
                <a:solidFill>
                  <a:prstClr val="black"/>
                </a:solidFill>
                <a:hlinkClick r:id="rId3"/>
              </a:rPr>
              <a:t>https://pubmed.ncbi.nlm.nih.gov/17437838</a:t>
            </a:r>
            <a:r>
              <a:rPr lang="uk-UA" sz="1050" dirty="0">
                <a:solidFill>
                  <a:prstClr val="black"/>
                </a:solidFill>
              </a:rPr>
              <a:t> </a:t>
            </a:r>
            <a:r>
              <a:rPr lang="de-DE" sz="1050" dirty="0">
                <a:solidFill>
                  <a:prstClr val="black"/>
                </a:solidFill>
              </a:rPr>
              <a:t>, </a:t>
            </a:r>
            <a:r>
              <a:rPr lang="de-DE" sz="1050" dirty="0" err="1">
                <a:solidFill>
                  <a:prstClr val="black"/>
                </a:solidFill>
              </a:rPr>
              <a:t>ackman</a:t>
            </a:r>
            <a:r>
              <a:rPr lang="de-DE" sz="1050" dirty="0">
                <a:solidFill>
                  <a:prstClr val="black"/>
                </a:solidFill>
              </a:rPr>
              <a:t>, S.V., et al. The “mini-</a:t>
            </a:r>
            <a:r>
              <a:rPr lang="de-DE" sz="1050" dirty="0" err="1">
                <a:solidFill>
                  <a:prstClr val="black"/>
                </a:solidFill>
              </a:rPr>
              <a:t>perc</a:t>
            </a:r>
            <a:r>
              <a:rPr lang="de-DE" sz="1050" dirty="0">
                <a:solidFill>
                  <a:prstClr val="black"/>
                </a:solidFill>
              </a:rPr>
              <a:t>” </a:t>
            </a:r>
            <a:r>
              <a:rPr lang="de-DE" sz="1050" dirty="0" err="1">
                <a:solidFill>
                  <a:prstClr val="black"/>
                </a:solidFill>
              </a:rPr>
              <a:t>technique</a:t>
            </a:r>
            <a:r>
              <a:rPr lang="de-DE" sz="1050" dirty="0">
                <a:solidFill>
                  <a:prstClr val="black"/>
                </a:solidFill>
              </a:rPr>
              <a:t>: a </a:t>
            </a:r>
            <a:r>
              <a:rPr lang="de-DE" sz="1050" dirty="0" err="1">
                <a:solidFill>
                  <a:prstClr val="black"/>
                </a:solidFill>
              </a:rPr>
              <a:t>less</a:t>
            </a:r>
            <a:r>
              <a:rPr lang="de-DE" sz="1050" dirty="0">
                <a:solidFill>
                  <a:prstClr val="black"/>
                </a:solidFill>
              </a:rPr>
              <a:t> invasive alternative </a:t>
            </a:r>
            <a:r>
              <a:rPr lang="de-DE" sz="1050" dirty="0" err="1">
                <a:solidFill>
                  <a:prstClr val="black"/>
                </a:solidFill>
              </a:rPr>
              <a:t>to</a:t>
            </a:r>
            <a:r>
              <a:rPr lang="de-DE" sz="1050" dirty="0">
                <a:solidFill>
                  <a:prstClr val="black"/>
                </a:solidFill>
              </a:rPr>
              <a:t> </a:t>
            </a:r>
            <a:r>
              <a:rPr lang="de-DE" sz="1050" dirty="0" err="1">
                <a:solidFill>
                  <a:prstClr val="black"/>
                </a:solidFill>
              </a:rPr>
              <a:t>percutaneous</a:t>
            </a:r>
            <a:r>
              <a:rPr lang="de-DE" sz="1050" dirty="0">
                <a:solidFill>
                  <a:prstClr val="black"/>
                </a:solidFill>
              </a:rPr>
              <a:t> </a:t>
            </a:r>
            <a:r>
              <a:rPr lang="de-DE" sz="1050" dirty="0" err="1">
                <a:solidFill>
                  <a:prstClr val="black"/>
                </a:solidFill>
              </a:rPr>
              <a:t>nephrolithotomy</a:t>
            </a:r>
            <a:r>
              <a:rPr lang="de-DE" sz="1050" dirty="0">
                <a:solidFill>
                  <a:prstClr val="black"/>
                </a:solidFill>
              </a:rPr>
              <a:t>. World J </a:t>
            </a:r>
            <a:r>
              <a:rPr lang="de-DE" sz="1050" dirty="0" err="1">
                <a:solidFill>
                  <a:prstClr val="black"/>
                </a:solidFill>
              </a:rPr>
              <a:t>Urol</a:t>
            </a:r>
            <a:r>
              <a:rPr lang="de-DE" sz="1050" dirty="0">
                <a:solidFill>
                  <a:prstClr val="black"/>
                </a:solidFill>
              </a:rPr>
              <a:t>, 1998. 16: 371.</a:t>
            </a:r>
            <a:r>
              <a:rPr lang="uk-UA" sz="1050" dirty="0">
                <a:solidFill>
                  <a:prstClr val="black"/>
                </a:solidFill>
              </a:rPr>
              <a:t> </a:t>
            </a:r>
            <a:r>
              <a:rPr lang="de-DE" sz="1050" dirty="0">
                <a:solidFill>
                  <a:prstClr val="black"/>
                </a:solidFill>
                <a:hlinkClick r:id="rId4"/>
              </a:rPr>
              <a:t>https://pubmed.ncbi.nlm.nih.gov/9870281</a:t>
            </a:r>
            <a:r>
              <a:rPr lang="uk-UA" sz="1050" dirty="0">
                <a:solidFill>
                  <a:prstClr val="black"/>
                </a:solidFill>
              </a:rPr>
              <a:t> </a:t>
            </a:r>
            <a:r>
              <a:rPr lang="de-DE" sz="1400" dirty="0">
                <a:solidFill>
                  <a:prstClr val="black"/>
                </a:solidFill>
              </a:rPr>
              <a:t>], </a:t>
            </a:r>
            <a:r>
              <a:rPr lang="uk-UA" sz="1400" dirty="0">
                <a:solidFill>
                  <a:prstClr val="black"/>
                </a:solidFill>
              </a:rPr>
              <a:t>а також </a:t>
            </a:r>
            <a:r>
              <a:rPr lang="uk-UA" sz="1400" dirty="0" err="1">
                <a:solidFill>
                  <a:prstClr val="black"/>
                </a:solidFill>
              </a:rPr>
              <a:t>ультраміні</a:t>
            </a:r>
            <a:r>
              <a:rPr lang="uk-UA" sz="1400" dirty="0">
                <a:solidFill>
                  <a:prstClr val="black"/>
                </a:solidFill>
              </a:rPr>
              <a:t>-</a:t>
            </a:r>
            <a:r>
              <a:rPr lang="de-DE" sz="1400" dirty="0">
                <a:solidFill>
                  <a:prstClr val="black"/>
                </a:solidFill>
              </a:rPr>
              <a:t>PCNL (UMP) </a:t>
            </a:r>
            <a:r>
              <a:rPr lang="uk-UA" sz="1400" dirty="0">
                <a:solidFill>
                  <a:prstClr val="black"/>
                </a:solidFill>
              </a:rPr>
              <a:t>через оболонки 12</a:t>
            </a:r>
            <a:r>
              <a:rPr lang="de-DE" sz="1400" dirty="0">
                <a:solidFill>
                  <a:prstClr val="black"/>
                </a:solidFill>
              </a:rPr>
              <a:t>F [</a:t>
            </a:r>
            <a:r>
              <a:rPr lang="de-DE" sz="1050" dirty="0">
                <a:solidFill>
                  <a:prstClr val="black"/>
                </a:solidFill>
              </a:rPr>
              <a:t>Dede, O., et al. Ultra-mini-</a:t>
            </a:r>
            <a:r>
              <a:rPr lang="de-DE" sz="1050" dirty="0" err="1">
                <a:solidFill>
                  <a:prstClr val="black"/>
                </a:solidFill>
              </a:rPr>
              <a:t>percutaneous</a:t>
            </a:r>
            <a:r>
              <a:rPr lang="de-DE" sz="1050" dirty="0">
                <a:solidFill>
                  <a:prstClr val="black"/>
                </a:solidFill>
              </a:rPr>
              <a:t> </a:t>
            </a:r>
            <a:r>
              <a:rPr lang="de-DE" sz="1050" dirty="0" err="1">
                <a:solidFill>
                  <a:prstClr val="black"/>
                </a:solidFill>
              </a:rPr>
              <a:t>nephrolithotomy</a:t>
            </a:r>
            <a:r>
              <a:rPr lang="de-DE" sz="1050" dirty="0">
                <a:solidFill>
                  <a:prstClr val="black"/>
                </a:solidFill>
              </a:rPr>
              <a:t> in </a:t>
            </a:r>
            <a:r>
              <a:rPr lang="de-DE" sz="1050" dirty="0" err="1">
                <a:solidFill>
                  <a:prstClr val="black"/>
                </a:solidFill>
              </a:rPr>
              <a:t>pediatric</a:t>
            </a:r>
            <a:r>
              <a:rPr lang="de-DE" sz="1050" dirty="0">
                <a:solidFill>
                  <a:prstClr val="black"/>
                </a:solidFill>
              </a:rPr>
              <a:t> </a:t>
            </a:r>
            <a:r>
              <a:rPr lang="de-DE" sz="1050" dirty="0" err="1">
                <a:solidFill>
                  <a:prstClr val="black"/>
                </a:solidFill>
              </a:rPr>
              <a:t>nephrolithiasis</a:t>
            </a:r>
            <a:r>
              <a:rPr lang="de-DE" sz="1050" dirty="0">
                <a:solidFill>
                  <a:prstClr val="black"/>
                </a:solidFill>
              </a:rPr>
              <a:t>: </a:t>
            </a:r>
            <a:r>
              <a:rPr lang="de-DE" sz="1050" dirty="0" err="1">
                <a:solidFill>
                  <a:prstClr val="black"/>
                </a:solidFill>
              </a:rPr>
              <a:t>Both</a:t>
            </a:r>
            <a:r>
              <a:rPr lang="de-DE" sz="1050" dirty="0">
                <a:solidFill>
                  <a:prstClr val="black"/>
                </a:solidFill>
              </a:rPr>
              <a:t> </a:t>
            </a:r>
            <a:r>
              <a:rPr lang="de-DE" sz="1050" dirty="0" err="1">
                <a:solidFill>
                  <a:prstClr val="black"/>
                </a:solidFill>
              </a:rPr>
              <a:t>low</a:t>
            </a:r>
            <a:r>
              <a:rPr lang="de-DE" sz="1050" dirty="0">
                <a:solidFill>
                  <a:prstClr val="black"/>
                </a:solidFill>
              </a:rPr>
              <a:t> </a:t>
            </a:r>
            <a:r>
              <a:rPr lang="de-DE" sz="1050" dirty="0" err="1">
                <a:solidFill>
                  <a:prstClr val="black"/>
                </a:solidFill>
              </a:rPr>
              <a:t>pressure</a:t>
            </a:r>
            <a:r>
              <a:rPr lang="de-DE" sz="1050" dirty="0">
                <a:solidFill>
                  <a:prstClr val="black"/>
                </a:solidFill>
              </a:rPr>
              <a:t> </a:t>
            </a:r>
            <a:r>
              <a:rPr lang="de-DE" sz="1050" dirty="0" err="1">
                <a:solidFill>
                  <a:prstClr val="black"/>
                </a:solidFill>
              </a:rPr>
              <a:t>and</a:t>
            </a:r>
            <a:r>
              <a:rPr lang="de-DE" sz="1050" dirty="0">
                <a:solidFill>
                  <a:prstClr val="black"/>
                </a:solidFill>
              </a:rPr>
              <a:t> high </a:t>
            </a:r>
            <a:r>
              <a:rPr lang="de-DE" sz="1050" dirty="0" err="1">
                <a:solidFill>
                  <a:prstClr val="black"/>
                </a:solidFill>
              </a:rPr>
              <a:t>efficiency</a:t>
            </a:r>
            <a:r>
              <a:rPr lang="de-DE" sz="1050" dirty="0">
                <a:solidFill>
                  <a:prstClr val="black"/>
                </a:solidFill>
              </a:rPr>
              <a:t>. J </a:t>
            </a:r>
            <a:r>
              <a:rPr lang="de-DE" sz="1050" dirty="0" err="1">
                <a:solidFill>
                  <a:prstClr val="black"/>
                </a:solidFill>
              </a:rPr>
              <a:t>Pediatr</a:t>
            </a:r>
            <a:r>
              <a:rPr lang="de-DE" sz="1050" dirty="0">
                <a:solidFill>
                  <a:prstClr val="black"/>
                </a:solidFill>
              </a:rPr>
              <a:t> </a:t>
            </a:r>
            <a:r>
              <a:rPr lang="de-DE" sz="1050" dirty="0" err="1">
                <a:solidFill>
                  <a:prstClr val="black"/>
                </a:solidFill>
              </a:rPr>
              <a:t>Urol</a:t>
            </a:r>
            <a:r>
              <a:rPr lang="de-DE" sz="1050" dirty="0">
                <a:solidFill>
                  <a:prstClr val="black"/>
                </a:solidFill>
              </a:rPr>
              <a:t>, 2015. 11: 253 e1.</a:t>
            </a:r>
            <a:r>
              <a:rPr lang="uk-UA" sz="1050" dirty="0">
                <a:solidFill>
                  <a:prstClr val="black"/>
                </a:solidFill>
              </a:rPr>
              <a:t> </a:t>
            </a:r>
            <a:r>
              <a:rPr lang="de-DE" sz="1050" dirty="0">
                <a:solidFill>
                  <a:prstClr val="black"/>
                </a:solidFill>
                <a:hlinkClick r:id="rId5"/>
              </a:rPr>
              <a:t>https://pubmed.ncbi.nlm.nih.gov/25964199</a:t>
            </a:r>
            <a:r>
              <a:rPr lang="uk-UA" sz="1050" dirty="0">
                <a:solidFill>
                  <a:prstClr val="black"/>
                </a:solidFill>
              </a:rPr>
              <a:t> </a:t>
            </a:r>
            <a:r>
              <a:rPr lang="de-DE" sz="1400" dirty="0">
                <a:solidFill>
                  <a:prstClr val="black"/>
                </a:solidFill>
              </a:rPr>
              <a:t>] </a:t>
            </a:r>
            <a:r>
              <a:rPr lang="uk-UA" sz="1400" dirty="0">
                <a:solidFill>
                  <a:prstClr val="black"/>
                </a:solidFill>
              </a:rPr>
              <a:t>зі зменшеним рівня </a:t>
            </a:r>
            <a:r>
              <a:rPr lang="uk-UA" sz="1400" dirty="0" err="1">
                <a:solidFill>
                  <a:prstClr val="black"/>
                </a:solidFill>
              </a:rPr>
              <a:t>гемотрансфузій</a:t>
            </a:r>
            <a:r>
              <a:rPr lang="uk-UA" sz="1400" dirty="0">
                <a:solidFill>
                  <a:prstClr val="black"/>
                </a:solidFill>
              </a:rPr>
              <a:t> [</a:t>
            </a:r>
            <a:r>
              <a:rPr lang="en-US" sz="1050" dirty="0">
                <a:solidFill>
                  <a:prstClr val="black"/>
                </a:solidFill>
              </a:rPr>
              <a:t>Bilen, C.Y., et al. Percutaneous </a:t>
            </a:r>
            <a:r>
              <a:rPr lang="en-US" sz="1050" dirty="0" err="1">
                <a:solidFill>
                  <a:prstClr val="black"/>
                </a:solidFill>
              </a:rPr>
              <a:t>nephrolithotomy</a:t>
            </a:r>
            <a:r>
              <a:rPr lang="en-US" sz="1050" dirty="0">
                <a:solidFill>
                  <a:prstClr val="black"/>
                </a:solidFill>
              </a:rPr>
              <a:t> in children: lessons learned in 5 years at a single institution. J </a:t>
            </a:r>
            <a:r>
              <a:rPr lang="en-US" sz="1050" dirty="0" err="1">
                <a:solidFill>
                  <a:prstClr val="black"/>
                </a:solidFill>
              </a:rPr>
              <a:t>Urol</a:t>
            </a:r>
            <a:r>
              <a:rPr lang="en-US" sz="1050" dirty="0">
                <a:solidFill>
                  <a:prstClr val="black"/>
                </a:solidFill>
              </a:rPr>
              <a:t>, 2007. 177: 1867.</a:t>
            </a:r>
            <a:r>
              <a:rPr lang="uk-UA" sz="1050" dirty="0">
                <a:solidFill>
                  <a:prstClr val="black"/>
                </a:solidFill>
              </a:rPr>
              <a:t> </a:t>
            </a:r>
            <a:r>
              <a:rPr lang="en-US" sz="1050" dirty="0">
                <a:solidFill>
                  <a:prstClr val="black"/>
                </a:solidFill>
                <a:hlinkClick r:id="rId3"/>
              </a:rPr>
              <a:t>https://pubmed.ncbi.nlm.nih.gov/17437838</a:t>
            </a:r>
            <a:r>
              <a:rPr lang="uk-UA" sz="1050" dirty="0">
                <a:solidFill>
                  <a:prstClr val="black"/>
                </a:solidFill>
              </a:rPr>
              <a:t> </a:t>
            </a:r>
            <a:r>
              <a:rPr lang="uk-UA" sz="1400" dirty="0">
                <a:solidFill>
                  <a:prstClr val="black"/>
                </a:solidFill>
              </a:rPr>
              <a:t>]. Було показано, що міні- та </a:t>
            </a:r>
            <a:r>
              <a:rPr lang="uk-UA" sz="1400" dirty="0" err="1">
                <a:solidFill>
                  <a:prstClr val="black"/>
                </a:solidFill>
              </a:rPr>
              <a:t>суперміні</a:t>
            </a:r>
            <a:r>
              <a:rPr lang="uk-UA" sz="1400" dirty="0">
                <a:solidFill>
                  <a:prstClr val="black"/>
                </a:solidFill>
              </a:rPr>
              <a:t>-</a:t>
            </a:r>
            <a:r>
              <a:rPr lang="de-DE" sz="1400" dirty="0">
                <a:solidFill>
                  <a:prstClr val="black"/>
                </a:solidFill>
              </a:rPr>
              <a:t>PCNL (SMP) </a:t>
            </a:r>
            <a:r>
              <a:rPr lang="uk-UA" sz="1400" dirty="0">
                <a:solidFill>
                  <a:prstClr val="black"/>
                </a:solidFill>
              </a:rPr>
              <a:t>мають вищу ефективність із прийнятною частотою ускладнень, які деякі автори вважали безпечною альтернативою </a:t>
            </a:r>
            <a:r>
              <a:rPr lang="de-DE" sz="1400" dirty="0">
                <a:solidFill>
                  <a:prstClr val="black"/>
                </a:solidFill>
              </a:rPr>
              <a:t>SWL [</a:t>
            </a:r>
            <a:r>
              <a:rPr lang="de-DE" sz="1050" dirty="0">
                <a:solidFill>
                  <a:prstClr val="black"/>
                </a:solidFill>
              </a:rPr>
              <a:t>Farouk, A., et al. </a:t>
            </a:r>
            <a:r>
              <a:rPr lang="de-DE" sz="1050" dirty="0" err="1">
                <a:solidFill>
                  <a:prstClr val="black"/>
                </a:solidFill>
              </a:rPr>
              <a:t>Is</a:t>
            </a:r>
            <a:r>
              <a:rPr lang="de-DE" sz="1050" dirty="0">
                <a:solidFill>
                  <a:prstClr val="black"/>
                </a:solidFill>
              </a:rPr>
              <a:t> mini-</a:t>
            </a:r>
            <a:r>
              <a:rPr lang="de-DE" sz="1050" dirty="0" err="1">
                <a:solidFill>
                  <a:prstClr val="black"/>
                </a:solidFill>
              </a:rPr>
              <a:t>percutaneous</a:t>
            </a:r>
            <a:r>
              <a:rPr lang="de-DE" sz="1050" dirty="0">
                <a:solidFill>
                  <a:prstClr val="black"/>
                </a:solidFill>
              </a:rPr>
              <a:t> </a:t>
            </a:r>
            <a:r>
              <a:rPr lang="de-DE" sz="1050" dirty="0" err="1">
                <a:solidFill>
                  <a:prstClr val="black"/>
                </a:solidFill>
              </a:rPr>
              <a:t>nephrolithotomy</a:t>
            </a:r>
            <a:r>
              <a:rPr lang="de-DE" sz="1050" dirty="0">
                <a:solidFill>
                  <a:prstClr val="black"/>
                </a:solidFill>
              </a:rPr>
              <a:t> a </a:t>
            </a:r>
            <a:r>
              <a:rPr lang="de-DE" sz="1050" dirty="0" err="1">
                <a:solidFill>
                  <a:prstClr val="black"/>
                </a:solidFill>
              </a:rPr>
              <a:t>safe</a:t>
            </a:r>
            <a:r>
              <a:rPr lang="de-DE" sz="1050" dirty="0">
                <a:solidFill>
                  <a:prstClr val="black"/>
                </a:solidFill>
              </a:rPr>
              <a:t> alternative </a:t>
            </a:r>
            <a:r>
              <a:rPr lang="de-DE" sz="1050" dirty="0" err="1">
                <a:solidFill>
                  <a:prstClr val="black"/>
                </a:solidFill>
              </a:rPr>
              <a:t>to</a:t>
            </a:r>
            <a:r>
              <a:rPr lang="de-DE" sz="1050" dirty="0">
                <a:solidFill>
                  <a:prstClr val="black"/>
                </a:solidFill>
              </a:rPr>
              <a:t> </a:t>
            </a:r>
            <a:r>
              <a:rPr lang="de-DE" sz="1050" dirty="0" err="1">
                <a:solidFill>
                  <a:prstClr val="black"/>
                </a:solidFill>
              </a:rPr>
              <a:t>extracorporeal</a:t>
            </a:r>
            <a:r>
              <a:rPr lang="de-DE" sz="1050" dirty="0">
                <a:solidFill>
                  <a:prstClr val="black"/>
                </a:solidFill>
              </a:rPr>
              <a:t> </a:t>
            </a:r>
            <a:r>
              <a:rPr lang="de-DE" sz="1050" dirty="0" err="1">
                <a:solidFill>
                  <a:prstClr val="black"/>
                </a:solidFill>
              </a:rPr>
              <a:t>shockwave</a:t>
            </a:r>
            <a:r>
              <a:rPr lang="de-DE" sz="1050" dirty="0">
                <a:solidFill>
                  <a:prstClr val="black"/>
                </a:solidFill>
              </a:rPr>
              <a:t> </a:t>
            </a:r>
            <a:r>
              <a:rPr lang="de-DE" sz="1050" dirty="0" err="1">
                <a:solidFill>
                  <a:prstClr val="black"/>
                </a:solidFill>
              </a:rPr>
              <a:t>lithotripsy</a:t>
            </a:r>
            <a:r>
              <a:rPr lang="de-DE" sz="1050" dirty="0">
                <a:solidFill>
                  <a:prstClr val="black"/>
                </a:solidFill>
              </a:rPr>
              <a:t> in </a:t>
            </a:r>
            <a:r>
              <a:rPr lang="de-DE" sz="1050" dirty="0" err="1">
                <a:solidFill>
                  <a:prstClr val="black"/>
                </a:solidFill>
              </a:rPr>
              <a:t>pediatric</a:t>
            </a:r>
            <a:r>
              <a:rPr lang="de-DE" sz="1050" dirty="0">
                <a:solidFill>
                  <a:prstClr val="black"/>
                </a:solidFill>
              </a:rPr>
              <a:t> </a:t>
            </a:r>
            <a:r>
              <a:rPr lang="de-DE" sz="1050" dirty="0" err="1">
                <a:solidFill>
                  <a:prstClr val="black"/>
                </a:solidFill>
              </a:rPr>
              <a:t>age</a:t>
            </a:r>
            <a:r>
              <a:rPr lang="de-DE" sz="1050" dirty="0">
                <a:solidFill>
                  <a:prstClr val="black"/>
                </a:solidFill>
              </a:rPr>
              <a:t> </a:t>
            </a:r>
            <a:r>
              <a:rPr lang="de-DE" sz="1050" dirty="0" err="1">
                <a:solidFill>
                  <a:prstClr val="black"/>
                </a:solidFill>
              </a:rPr>
              <a:t>group</a:t>
            </a:r>
            <a:r>
              <a:rPr lang="de-DE" sz="1050" dirty="0">
                <a:solidFill>
                  <a:prstClr val="black"/>
                </a:solidFill>
              </a:rPr>
              <a:t> in </a:t>
            </a:r>
            <a:r>
              <a:rPr lang="de-DE" sz="1050" dirty="0" err="1">
                <a:solidFill>
                  <a:prstClr val="black"/>
                </a:solidFill>
              </a:rPr>
              <a:t>borderline</a:t>
            </a:r>
            <a:r>
              <a:rPr lang="de-DE" sz="1050" dirty="0">
                <a:solidFill>
                  <a:prstClr val="black"/>
                </a:solidFill>
              </a:rPr>
              <a:t> </a:t>
            </a:r>
            <a:r>
              <a:rPr lang="de-DE" sz="1050" dirty="0" err="1">
                <a:solidFill>
                  <a:prstClr val="black"/>
                </a:solidFill>
              </a:rPr>
              <a:t>stones</a:t>
            </a:r>
            <a:r>
              <a:rPr lang="de-DE" sz="1050" dirty="0">
                <a:solidFill>
                  <a:prstClr val="black"/>
                </a:solidFill>
              </a:rPr>
              <a:t>? a </a:t>
            </a:r>
            <a:r>
              <a:rPr lang="de-DE" sz="1050" dirty="0" err="1">
                <a:solidFill>
                  <a:prstClr val="black"/>
                </a:solidFill>
              </a:rPr>
              <a:t>randomized</a:t>
            </a:r>
            <a:r>
              <a:rPr lang="de-DE" sz="1050" dirty="0">
                <a:solidFill>
                  <a:prstClr val="black"/>
                </a:solidFill>
              </a:rPr>
              <a:t> </a:t>
            </a:r>
            <a:r>
              <a:rPr lang="de-DE" sz="1050" dirty="0" err="1">
                <a:solidFill>
                  <a:prstClr val="black"/>
                </a:solidFill>
              </a:rPr>
              <a:t>prospective</a:t>
            </a:r>
            <a:r>
              <a:rPr lang="de-DE" sz="1050" dirty="0">
                <a:solidFill>
                  <a:prstClr val="black"/>
                </a:solidFill>
              </a:rPr>
              <a:t> </a:t>
            </a:r>
            <a:r>
              <a:rPr lang="de-DE" sz="1050" dirty="0" err="1">
                <a:solidFill>
                  <a:prstClr val="black"/>
                </a:solidFill>
              </a:rPr>
              <a:t>study</a:t>
            </a:r>
            <a:r>
              <a:rPr lang="de-DE" sz="1050" dirty="0">
                <a:solidFill>
                  <a:prstClr val="black"/>
                </a:solidFill>
              </a:rPr>
              <a:t>. World J </a:t>
            </a:r>
            <a:r>
              <a:rPr lang="de-DE" sz="1050" dirty="0" err="1">
                <a:solidFill>
                  <a:prstClr val="black"/>
                </a:solidFill>
              </a:rPr>
              <a:t>Urol</a:t>
            </a:r>
            <a:r>
              <a:rPr lang="de-DE" sz="1050" dirty="0">
                <a:solidFill>
                  <a:prstClr val="black"/>
                </a:solidFill>
              </a:rPr>
              <a:t>, 2018. 36: 1139.</a:t>
            </a:r>
            <a:r>
              <a:rPr lang="uk-UA" sz="1050" dirty="0">
                <a:solidFill>
                  <a:prstClr val="black"/>
                </a:solidFill>
              </a:rPr>
              <a:t> </a:t>
            </a:r>
            <a:r>
              <a:rPr lang="de-DE" sz="1050" dirty="0">
                <a:solidFill>
                  <a:prstClr val="black"/>
                </a:solidFill>
                <a:hlinkClick r:id="rId6"/>
              </a:rPr>
              <a:t>https://pubmed.ncbi.nlm.nih.gov/29450731</a:t>
            </a:r>
            <a:r>
              <a:rPr lang="uk-UA" sz="1050" dirty="0">
                <a:solidFill>
                  <a:prstClr val="black"/>
                </a:solidFill>
              </a:rPr>
              <a:t> </a:t>
            </a:r>
            <a:r>
              <a:rPr lang="de-DE" sz="1050" dirty="0">
                <a:solidFill>
                  <a:prstClr val="black"/>
                </a:solidFill>
              </a:rPr>
              <a:t>,</a:t>
            </a:r>
            <a:r>
              <a:rPr lang="en-US" sz="1050" dirty="0">
                <a:solidFill>
                  <a:prstClr val="black"/>
                </a:solidFill>
              </a:rPr>
              <a:t> </a:t>
            </a:r>
            <a:r>
              <a:rPr lang="en-US" sz="1050" dirty="0" err="1">
                <a:solidFill>
                  <a:prstClr val="black"/>
                </a:solidFill>
              </a:rPr>
              <a:t>Sarica</a:t>
            </a:r>
            <a:r>
              <a:rPr lang="en-US" sz="1050" dirty="0">
                <a:solidFill>
                  <a:prstClr val="black"/>
                </a:solidFill>
              </a:rPr>
              <a:t>, K., et al. Super-mini percutaneous </a:t>
            </a:r>
            <a:r>
              <a:rPr lang="en-US" sz="1050" dirty="0" err="1">
                <a:solidFill>
                  <a:prstClr val="black"/>
                </a:solidFill>
              </a:rPr>
              <a:t>nephrolithotomy</a:t>
            </a:r>
            <a:r>
              <a:rPr lang="en-US" sz="1050" dirty="0">
                <a:solidFill>
                  <a:prstClr val="black"/>
                </a:solidFill>
              </a:rPr>
              <a:t> for renal stone less than 25mm in pediatric patients: Could it be an alternative to shockwave lithotripsy? </a:t>
            </a:r>
            <a:r>
              <a:rPr lang="en-US" sz="1050" dirty="0" err="1">
                <a:solidFill>
                  <a:prstClr val="black"/>
                </a:solidFill>
              </a:rPr>
              <a:t>Actas</a:t>
            </a:r>
            <a:r>
              <a:rPr lang="en-US" sz="1050" dirty="0">
                <a:solidFill>
                  <a:prstClr val="black"/>
                </a:solidFill>
              </a:rPr>
              <a:t> </a:t>
            </a:r>
            <a:r>
              <a:rPr lang="en-US" sz="1050" dirty="0" err="1">
                <a:solidFill>
                  <a:prstClr val="black"/>
                </a:solidFill>
              </a:rPr>
              <a:t>Urol</a:t>
            </a:r>
            <a:r>
              <a:rPr lang="en-US" sz="1050" dirty="0">
                <a:solidFill>
                  <a:prstClr val="black"/>
                </a:solidFill>
              </a:rPr>
              <a:t> </a:t>
            </a:r>
            <a:r>
              <a:rPr lang="en-US" sz="1050" dirty="0" err="1">
                <a:solidFill>
                  <a:prstClr val="black"/>
                </a:solidFill>
              </a:rPr>
              <a:t>Esp</a:t>
            </a:r>
            <a:r>
              <a:rPr lang="en-US" sz="1050" dirty="0">
                <a:solidFill>
                  <a:prstClr val="black"/>
                </a:solidFill>
              </a:rPr>
              <a:t>, 2017.</a:t>
            </a:r>
            <a:r>
              <a:rPr lang="uk-UA" sz="1050" dirty="0">
                <a:solidFill>
                  <a:prstClr val="black"/>
                </a:solidFill>
              </a:rPr>
              <a:t> </a:t>
            </a:r>
            <a:r>
              <a:rPr lang="en-US" sz="1050" dirty="0">
                <a:solidFill>
                  <a:prstClr val="black"/>
                </a:solidFill>
                <a:hlinkClick r:id="rId7"/>
              </a:rPr>
              <a:t>https://pubmed.ncbi.nlm.nih.gov/29273258</a:t>
            </a:r>
            <a:r>
              <a:rPr lang="uk-UA" sz="1050" dirty="0">
                <a:solidFill>
                  <a:prstClr val="black"/>
                </a:solidFill>
              </a:rPr>
              <a:t> </a:t>
            </a:r>
            <a:r>
              <a:rPr lang="de-DE" sz="1400" dirty="0">
                <a:solidFill>
                  <a:prstClr val="black"/>
                </a:solidFill>
              </a:rPr>
              <a:t>]. </a:t>
            </a:r>
            <a:r>
              <a:rPr lang="uk-UA" sz="1400" dirty="0">
                <a:solidFill>
                  <a:prstClr val="black"/>
                </a:solidFill>
              </a:rPr>
              <a:t>Було показано, що </a:t>
            </a:r>
            <a:r>
              <a:rPr lang="de-DE" sz="1400" dirty="0">
                <a:solidFill>
                  <a:prstClr val="black"/>
                </a:solidFill>
              </a:rPr>
              <a:t>SMP </a:t>
            </a:r>
            <a:r>
              <a:rPr lang="uk-UA" sz="1400" dirty="0">
                <a:solidFill>
                  <a:prstClr val="black"/>
                </a:solidFill>
              </a:rPr>
              <a:t>має переваги перед міні-</a:t>
            </a:r>
            <a:r>
              <a:rPr lang="de-DE" sz="1400" dirty="0">
                <a:solidFill>
                  <a:prstClr val="black"/>
                </a:solidFill>
              </a:rPr>
              <a:t>PCNL </a:t>
            </a:r>
            <a:r>
              <a:rPr lang="uk-UA" sz="1400" dirty="0">
                <a:solidFill>
                  <a:prstClr val="black"/>
                </a:solidFill>
              </a:rPr>
              <a:t>з точки зору ускладнень із подібними результатами [</a:t>
            </a:r>
            <a:r>
              <a:rPr lang="en-US" sz="1050" dirty="0">
                <a:solidFill>
                  <a:prstClr val="black"/>
                </a:solidFill>
              </a:rPr>
              <a:t>Yuan, D., et al. Super-Mini Percutaneous </a:t>
            </a:r>
            <a:r>
              <a:rPr lang="en-US" sz="1050" dirty="0" err="1">
                <a:solidFill>
                  <a:prstClr val="black"/>
                </a:solidFill>
              </a:rPr>
              <a:t>Nephrolithotomy</a:t>
            </a:r>
            <a:r>
              <a:rPr lang="en-US" sz="1050" dirty="0">
                <a:solidFill>
                  <a:prstClr val="black"/>
                </a:solidFill>
              </a:rPr>
              <a:t> Reduces the Incidence of Postoperative Adverse Events in Pediatric Patients: A Retrospective Cohort Study. </a:t>
            </a:r>
            <a:r>
              <a:rPr lang="en-US" sz="1050" dirty="0" err="1">
                <a:solidFill>
                  <a:prstClr val="black"/>
                </a:solidFill>
              </a:rPr>
              <a:t>Urol</a:t>
            </a:r>
            <a:r>
              <a:rPr lang="en-US" sz="1050" dirty="0">
                <a:solidFill>
                  <a:prstClr val="black"/>
                </a:solidFill>
              </a:rPr>
              <a:t> </a:t>
            </a:r>
            <a:r>
              <a:rPr lang="en-US" sz="1050" dirty="0" err="1">
                <a:solidFill>
                  <a:prstClr val="black"/>
                </a:solidFill>
              </a:rPr>
              <a:t>Int</a:t>
            </a:r>
            <a:r>
              <a:rPr lang="en-US" sz="1050" dirty="0">
                <a:solidFill>
                  <a:prstClr val="black"/>
                </a:solidFill>
              </a:rPr>
              <a:t>, 2019. 103: 81.</a:t>
            </a:r>
            <a:r>
              <a:rPr lang="uk-UA" sz="1050" dirty="0">
                <a:solidFill>
                  <a:prstClr val="black"/>
                </a:solidFill>
              </a:rPr>
              <a:t> </a:t>
            </a:r>
            <a:r>
              <a:rPr lang="en-US" sz="1050" dirty="0">
                <a:solidFill>
                  <a:prstClr val="black"/>
                </a:solidFill>
                <a:hlinkClick r:id="rId8"/>
              </a:rPr>
              <a:t>https://pubmed.ncbi.nlm.nih.gov/31039558</a:t>
            </a:r>
            <a:r>
              <a:rPr lang="uk-UA" sz="1050" dirty="0">
                <a:solidFill>
                  <a:prstClr val="black"/>
                </a:solidFill>
              </a:rPr>
              <a:t> ,</a:t>
            </a:r>
            <a:r>
              <a:rPr lang="en-US" sz="1050" dirty="0">
                <a:solidFill>
                  <a:prstClr val="black"/>
                </a:solidFill>
              </a:rPr>
              <a:t> Liu, Y., et al. Comparison of super-mini PCNL (SMP) versus </a:t>
            </a:r>
            <a:r>
              <a:rPr lang="en-US" sz="1050" dirty="0" err="1">
                <a:solidFill>
                  <a:prstClr val="black"/>
                </a:solidFill>
              </a:rPr>
              <a:t>Miniperc</a:t>
            </a:r>
            <a:r>
              <a:rPr lang="en-US" sz="1050" dirty="0">
                <a:solidFill>
                  <a:prstClr val="black"/>
                </a:solidFill>
              </a:rPr>
              <a:t> for stones larger than 2 cm: a propensity score-matching study. World J </a:t>
            </a:r>
            <a:r>
              <a:rPr lang="en-US" sz="1050" dirty="0" err="1">
                <a:solidFill>
                  <a:prstClr val="black"/>
                </a:solidFill>
              </a:rPr>
              <a:t>Urol</a:t>
            </a:r>
            <a:r>
              <a:rPr lang="en-US" sz="1050" dirty="0">
                <a:solidFill>
                  <a:prstClr val="black"/>
                </a:solidFill>
              </a:rPr>
              <a:t>, 2018. 36: 955.</a:t>
            </a:r>
            <a:r>
              <a:rPr lang="uk-UA" sz="1050" dirty="0">
                <a:solidFill>
                  <a:prstClr val="black"/>
                </a:solidFill>
              </a:rPr>
              <a:t> </a:t>
            </a:r>
            <a:r>
              <a:rPr lang="en-US" sz="1050" dirty="0">
                <a:solidFill>
                  <a:prstClr val="black"/>
                </a:solidFill>
                <a:hlinkClick r:id="rId9"/>
              </a:rPr>
              <a:t>https://pubmed.ncbi.nlm.nih.gov/29387932</a:t>
            </a:r>
            <a:r>
              <a:rPr lang="uk-UA" sz="1400" dirty="0">
                <a:solidFill>
                  <a:prstClr val="black"/>
                </a:solidFill>
              </a:rPr>
              <a:t> ]. Ця </a:t>
            </a:r>
            <a:r>
              <a:rPr lang="uk-UA" sz="1400" dirty="0" err="1">
                <a:solidFill>
                  <a:prstClr val="black"/>
                </a:solidFill>
              </a:rPr>
              <a:t>мініатюрізація</a:t>
            </a:r>
            <a:r>
              <a:rPr lang="uk-UA" sz="1400" dirty="0">
                <a:solidFill>
                  <a:prstClr val="black"/>
                </a:solidFill>
              </a:rPr>
              <a:t> була в подальшому розвинена в техніку «</a:t>
            </a:r>
            <a:r>
              <a:rPr lang="uk-UA" sz="1400" dirty="0" err="1">
                <a:solidFill>
                  <a:prstClr val="black"/>
                </a:solidFill>
              </a:rPr>
              <a:t>мікроперк</a:t>
            </a:r>
            <a:r>
              <a:rPr lang="uk-UA" sz="1400" dirty="0">
                <a:solidFill>
                  <a:prstClr val="black"/>
                </a:solidFill>
              </a:rPr>
              <a:t>» з використанням «всевидючої голки» 4,85</a:t>
            </a:r>
            <a:r>
              <a:rPr lang="de-DE" sz="1400" dirty="0">
                <a:solidFill>
                  <a:prstClr val="black"/>
                </a:solidFill>
              </a:rPr>
              <a:t>F. </a:t>
            </a:r>
            <a:r>
              <a:rPr lang="uk-UA" sz="1400" dirty="0">
                <a:solidFill>
                  <a:prstClr val="black"/>
                </a:solidFill>
              </a:rPr>
              <a:t>Ця техніка все ще є експериментальною і дає можливість фрагментувати камінь за допомогою лазера </a:t>
            </a:r>
            <a:r>
              <a:rPr lang="de-DE" sz="1400" dirty="0">
                <a:solidFill>
                  <a:prstClr val="black"/>
                </a:solidFill>
              </a:rPr>
              <a:t>in situ </a:t>
            </a:r>
            <a:r>
              <a:rPr lang="uk-UA" sz="1400" dirty="0">
                <a:solidFill>
                  <a:prstClr val="black"/>
                </a:solidFill>
              </a:rPr>
              <a:t>і залишати для спонтанного проходження [</a:t>
            </a:r>
            <a:r>
              <a:rPr lang="de-DE" sz="1050" dirty="0" err="1">
                <a:solidFill>
                  <a:prstClr val="black"/>
                </a:solidFill>
              </a:rPr>
              <a:t>Desai</a:t>
            </a:r>
            <a:r>
              <a:rPr lang="de-DE" sz="1050" dirty="0">
                <a:solidFill>
                  <a:prstClr val="black"/>
                </a:solidFill>
              </a:rPr>
              <a:t>, M.R., et al. Single-</a:t>
            </a:r>
            <a:r>
              <a:rPr lang="de-DE" sz="1050" dirty="0" err="1">
                <a:solidFill>
                  <a:prstClr val="black"/>
                </a:solidFill>
              </a:rPr>
              <a:t>step</a:t>
            </a:r>
            <a:r>
              <a:rPr lang="de-DE" sz="1050" dirty="0">
                <a:solidFill>
                  <a:prstClr val="black"/>
                </a:solidFill>
              </a:rPr>
              <a:t> </a:t>
            </a:r>
            <a:r>
              <a:rPr lang="de-DE" sz="1050" dirty="0" err="1">
                <a:solidFill>
                  <a:prstClr val="black"/>
                </a:solidFill>
              </a:rPr>
              <a:t>percutaneous</a:t>
            </a:r>
            <a:r>
              <a:rPr lang="de-DE" sz="1050" dirty="0">
                <a:solidFill>
                  <a:prstClr val="black"/>
                </a:solidFill>
              </a:rPr>
              <a:t> </a:t>
            </a:r>
            <a:r>
              <a:rPr lang="de-DE" sz="1050" dirty="0" err="1">
                <a:solidFill>
                  <a:prstClr val="black"/>
                </a:solidFill>
              </a:rPr>
              <a:t>nephrolithotomy</a:t>
            </a:r>
            <a:r>
              <a:rPr lang="de-DE" sz="1050" dirty="0">
                <a:solidFill>
                  <a:prstClr val="black"/>
                </a:solidFill>
              </a:rPr>
              <a:t> (</a:t>
            </a:r>
            <a:r>
              <a:rPr lang="de-DE" sz="1050" dirty="0" err="1">
                <a:solidFill>
                  <a:prstClr val="black"/>
                </a:solidFill>
              </a:rPr>
              <a:t>microperc</a:t>
            </a:r>
            <a:r>
              <a:rPr lang="de-DE" sz="1050" dirty="0">
                <a:solidFill>
                  <a:prstClr val="black"/>
                </a:solidFill>
              </a:rPr>
              <a:t>): </a:t>
            </a:r>
            <a:r>
              <a:rPr lang="de-DE" sz="1050" dirty="0" err="1">
                <a:solidFill>
                  <a:prstClr val="black"/>
                </a:solidFill>
              </a:rPr>
              <a:t>the</a:t>
            </a:r>
            <a:r>
              <a:rPr lang="de-DE" sz="1050" dirty="0">
                <a:solidFill>
                  <a:prstClr val="black"/>
                </a:solidFill>
              </a:rPr>
              <a:t> initial </a:t>
            </a:r>
            <a:r>
              <a:rPr lang="de-DE" sz="1050" dirty="0" err="1">
                <a:solidFill>
                  <a:prstClr val="black"/>
                </a:solidFill>
              </a:rPr>
              <a:t>clinical</a:t>
            </a:r>
            <a:r>
              <a:rPr lang="de-DE" sz="1050" dirty="0">
                <a:solidFill>
                  <a:prstClr val="black"/>
                </a:solidFill>
              </a:rPr>
              <a:t> </a:t>
            </a:r>
            <a:r>
              <a:rPr lang="de-DE" sz="1050" dirty="0" err="1">
                <a:solidFill>
                  <a:prstClr val="black"/>
                </a:solidFill>
              </a:rPr>
              <a:t>report</a:t>
            </a:r>
            <a:r>
              <a:rPr lang="de-DE" sz="1050" dirty="0">
                <a:solidFill>
                  <a:prstClr val="black"/>
                </a:solidFill>
              </a:rPr>
              <a:t>. J </a:t>
            </a:r>
            <a:r>
              <a:rPr lang="de-DE" sz="1050" dirty="0" err="1">
                <a:solidFill>
                  <a:prstClr val="black"/>
                </a:solidFill>
              </a:rPr>
              <a:t>Urol</a:t>
            </a:r>
            <a:r>
              <a:rPr lang="de-DE" sz="1050" dirty="0">
                <a:solidFill>
                  <a:prstClr val="black"/>
                </a:solidFill>
              </a:rPr>
              <a:t>, 2011. 186: 140.</a:t>
            </a:r>
            <a:r>
              <a:rPr lang="uk-UA" sz="1050" dirty="0">
                <a:solidFill>
                  <a:prstClr val="black"/>
                </a:solidFill>
              </a:rPr>
              <a:t> </a:t>
            </a:r>
            <a:r>
              <a:rPr lang="de-DE" sz="1050" dirty="0">
                <a:solidFill>
                  <a:prstClr val="black"/>
                </a:solidFill>
                <a:hlinkClick r:id="rId10"/>
              </a:rPr>
              <a:t>https://pubmed.ncbi.nlm.nih.gov/21575966</a:t>
            </a:r>
            <a:r>
              <a:rPr lang="uk-UA" sz="1400" dirty="0">
                <a:solidFill>
                  <a:prstClr val="black"/>
                </a:solidFill>
              </a:rPr>
              <a:t> ]. Дослідження показало, що </a:t>
            </a:r>
            <a:r>
              <a:rPr lang="de-DE" sz="1400" dirty="0" err="1">
                <a:solidFill>
                  <a:prstClr val="black"/>
                </a:solidFill>
              </a:rPr>
              <a:t>microperc</a:t>
            </a:r>
            <a:r>
              <a:rPr lang="de-DE" sz="1400" dirty="0">
                <a:solidFill>
                  <a:prstClr val="black"/>
                </a:solidFill>
              </a:rPr>
              <a:t> </a:t>
            </a:r>
            <a:r>
              <a:rPr lang="uk-UA" sz="1400" dirty="0">
                <a:solidFill>
                  <a:prstClr val="black"/>
                </a:solidFill>
              </a:rPr>
              <a:t>забезпечує подібну ефективність з подібними показниками ускладнень і нижчою частотою додаткового лікування порівняно з </a:t>
            </a:r>
            <a:r>
              <a:rPr lang="de-DE" sz="1400" dirty="0">
                <a:solidFill>
                  <a:prstClr val="black"/>
                </a:solidFill>
              </a:rPr>
              <a:t>SWL </a:t>
            </a:r>
            <a:r>
              <a:rPr lang="uk-UA" sz="1400" dirty="0">
                <a:solidFill>
                  <a:prstClr val="black"/>
                </a:solidFill>
              </a:rPr>
              <a:t>при лікуванні СКХ у дітей </a:t>
            </a:r>
            <a:r>
              <a:rPr lang="uk-UA" sz="1400" dirty="0" smtClean="0">
                <a:solidFill>
                  <a:prstClr val="black"/>
                </a:solidFill>
              </a:rPr>
              <a:t>[</a:t>
            </a:r>
            <a:r>
              <a:rPr lang="en-US" sz="1050" dirty="0" err="1">
                <a:solidFill>
                  <a:prstClr val="black"/>
                </a:solidFill>
              </a:rPr>
              <a:t>Hatipoglu</a:t>
            </a:r>
            <a:r>
              <a:rPr lang="en-US" sz="1050" dirty="0">
                <a:solidFill>
                  <a:prstClr val="black"/>
                </a:solidFill>
              </a:rPr>
              <a:t>, N.K., et al. Comparison of shockwave lithotripsy and </a:t>
            </a:r>
            <a:r>
              <a:rPr lang="en-US" sz="1050" dirty="0" err="1">
                <a:solidFill>
                  <a:prstClr val="black"/>
                </a:solidFill>
              </a:rPr>
              <a:t>microperc</a:t>
            </a:r>
            <a:r>
              <a:rPr lang="en-US" sz="1050" dirty="0">
                <a:solidFill>
                  <a:prstClr val="black"/>
                </a:solidFill>
              </a:rPr>
              <a:t> for treatment of kidney stones in children. J </a:t>
            </a:r>
            <a:r>
              <a:rPr lang="en-US" sz="1050" dirty="0" err="1">
                <a:solidFill>
                  <a:prstClr val="black"/>
                </a:solidFill>
              </a:rPr>
              <a:t>Endourol</a:t>
            </a:r>
            <a:r>
              <a:rPr lang="en-US" sz="1050" dirty="0">
                <a:solidFill>
                  <a:prstClr val="black"/>
                </a:solidFill>
              </a:rPr>
              <a:t>, 2013. 27: 1141</a:t>
            </a:r>
            <a:r>
              <a:rPr lang="en-US" sz="1050" dirty="0" smtClean="0">
                <a:solidFill>
                  <a:prstClr val="black"/>
                </a:solidFill>
              </a:rPr>
              <a:t>.</a:t>
            </a:r>
            <a:r>
              <a:rPr lang="uk-UA" sz="1050" dirty="0" smtClean="0">
                <a:solidFill>
                  <a:prstClr val="black"/>
                </a:solidFill>
              </a:rPr>
              <a:t> </a:t>
            </a:r>
            <a:r>
              <a:rPr lang="en-US" sz="1050" dirty="0" smtClean="0">
                <a:solidFill>
                  <a:prstClr val="black"/>
                </a:solidFill>
                <a:hlinkClick r:id="rId11"/>
              </a:rPr>
              <a:t>https</a:t>
            </a:r>
            <a:r>
              <a:rPr lang="en-US" sz="1050" dirty="0">
                <a:solidFill>
                  <a:prstClr val="black"/>
                </a:solidFill>
                <a:hlinkClick r:id="rId11"/>
              </a:rPr>
              <a:t>://</a:t>
            </a:r>
            <a:r>
              <a:rPr lang="en-US" sz="1050" dirty="0" smtClean="0">
                <a:solidFill>
                  <a:prstClr val="black"/>
                </a:solidFill>
                <a:hlinkClick r:id="rId11"/>
              </a:rPr>
              <a:t>pubmed.ncbi.nlm.nih.gov/23713511</a:t>
            </a:r>
            <a:r>
              <a:rPr lang="uk-UA" sz="1400" dirty="0" smtClean="0">
                <a:solidFill>
                  <a:prstClr val="black"/>
                </a:solidFill>
              </a:rPr>
              <a:t> ] (рівень доказовості: </a:t>
            </a:r>
            <a:r>
              <a:rPr lang="uk-UA" sz="1400" dirty="0">
                <a:solidFill>
                  <a:prstClr val="black"/>
                </a:solidFill>
              </a:rPr>
              <a:t>3). Для каменів розміром 10-20 мм було показано, що мікро-</a:t>
            </a:r>
            <a:r>
              <a:rPr lang="de-DE" sz="1400" dirty="0">
                <a:solidFill>
                  <a:prstClr val="black"/>
                </a:solidFill>
              </a:rPr>
              <a:t>PNL </a:t>
            </a:r>
            <a:r>
              <a:rPr lang="uk-UA" sz="1400" dirty="0">
                <a:solidFill>
                  <a:prstClr val="black"/>
                </a:solidFill>
              </a:rPr>
              <a:t>має порівнянні результати з меншою </a:t>
            </a:r>
            <a:r>
              <a:rPr lang="uk-UA" sz="1400" dirty="0" err="1">
                <a:solidFill>
                  <a:prstClr val="black"/>
                </a:solidFill>
              </a:rPr>
              <a:t>кровотечею</a:t>
            </a:r>
            <a:r>
              <a:rPr lang="uk-UA" sz="1400" dirty="0">
                <a:solidFill>
                  <a:prstClr val="black"/>
                </a:solidFill>
              </a:rPr>
              <a:t> порівняно з міні-</a:t>
            </a:r>
            <a:r>
              <a:rPr lang="de-DE" sz="1400" dirty="0">
                <a:solidFill>
                  <a:prstClr val="black"/>
                </a:solidFill>
              </a:rPr>
              <a:t>PCNL </a:t>
            </a:r>
            <a:r>
              <a:rPr lang="de-DE" sz="1400" dirty="0" smtClean="0">
                <a:solidFill>
                  <a:prstClr val="black"/>
                </a:solidFill>
              </a:rPr>
              <a:t>[</a:t>
            </a:r>
            <a:r>
              <a:rPr lang="en-US" sz="1050" dirty="0" err="1">
                <a:solidFill>
                  <a:prstClr val="black"/>
                </a:solidFill>
              </a:rPr>
              <a:t>Karatag</a:t>
            </a:r>
            <a:r>
              <a:rPr lang="en-US" sz="1050" dirty="0">
                <a:solidFill>
                  <a:prstClr val="black"/>
                </a:solidFill>
              </a:rPr>
              <a:t>, T., et al. A Comparison of 2 Percutaneous </a:t>
            </a:r>
            <a:r>
              <a:rPr lang="en-US" sz="1050" dirty="0" err="1">
                <a:solidFill>
                  <a:prstClr val="black"/>
                </a:solidFill>
              </a:rPr>
              <a:t>Nephrolithotomy</a:t>
            </a:r>
            <a:r>
              <a:rPr lang="en-US" sz="1050" dirty="0">
                <a:solidFill>
                  <a:prstClr val="black"/>
                </a:solidFill>
              </a:rPr>
              <a:t> Techniques for the Treatment of Pediatric Kidney Stones of Sizes 10-20 mm: </a:t>
            </a:r>
            <a:r>
              <a:rPr lang="en-US" sz="1050" dirty="0" err="1">
                <a:solidFill>
                  <a:prstClr val="black"/>
                </a:solidFill>
              </a:rPr>
              <a:t>Microperc</a:t>
            </a:r>
            <a:r>
              <a:rPr lang="en-US" sz="1050" dirty="0">
                <a:solidFill>
                  <a:prstClr val="black"/>
                </a:solidFill>
              </a:rPr>
              <a:t> vs </a:t>
            </a:r>
            <a:r>
              <a:rPr lang="en-US" sz="1050" dirty="0" err="1">
                <a:solidFill>
                  <a:prstClr val="black"/>
                </a:solidFill>
              </a:rPr>
              <a:t>Miniperc</a:t>
            </a:r>
            <a:r>
              <a:rPr lang="en-US" sz="1050" dirty="0">
                <a:solidFill>
                  <a:prstClr val="black"/>
                </a:solidFill>
              </a:rPr>
              <a:t>. Urology, 2015. 85: 1015</a:t>
            </a:r>
            <a:r>
              <a:rPr lang="en-US" sz="1050" dirty="0" smtClean="0">
                <a:solidFill>
                  <a:prstClr val="black"/>
                </a:solidFill>
              </a:rPr>
              <a:t>.</a:t>
            </a:r>
            <a:r>
              <a:rPr lang="uk-UA" sz="1050" dirty="0" smtClean="0">
                <a:solidFill>
                  <a:prstClr val="black"/>
                </a:solidFill>
              </a:rPr>
              <a:t> </a:t>
            </a:r>
            <a:r>
              <a:rPr lang="en-US" sz="1050" dirty="0" smtClean="0">
                <a:solidFill>
                  <a:prstClr val="black"/>
                </a:solidFill>
                <a:hlinkClick r:id="rId12"/>
              </a:rPr>
              <a:t>https</a:t>
            </a:r>
            <a:r>
              <a:rPr lang="en-US" sz="1050" dirty="0">
                <a:solidFill>
                  <a:prstClr val="black"/>
                </a:solidFill>
                <a:hlinkClick r:id="rId12"/>
              </a:rPr>
              <a:t>://</a:t>
            </a:r>
            <a:r>
              <a:rPr lang="en-US" sz="1050" dirty="0" smtClean="0">
                <a:solidFill>
                  <a:prstClr val="black"/>
                </a:solidFill>
                <a:hlinkClick r:id="rId12"/>
              </a:rPr>
              <a:t>pubmed.ncbi.nlm.nih.gov/25917724</a:t>
            </a:r>
            <a:r>
              <a:rPr lang="uk-UA" sz="1400" dirty="0" smtClean="0">
                <a:solidFill>
                  <a:prstClr val="black"/>
                </a:solidFill>
              </a:rPr>
              <a:t> </a:t>
            </a:r>
            <a:r>
              <a:rPr lang="de-DE" sz="1400" dirty="0" smtClean="0">
                <a:solidFill>
                  <a:prstClr val="black"/>
                </a:solidFill>
              </a:rPr>
              <a:t>] </a:t>
            </a:r>
            <a:r>
              <a:rPr lang="uk-UA" sz="1400" dirty="0">
                <a:solidFill>
                  <a:prstClr val="black"/>
                </a:solidFill>
              </a:rPr>
              <a:t>і подібні результати з меншою кількістю сеансів анестезії порівняно з </a:t>
            </a:r>
            <a:r>
              <a:rPr lang="de-DE" sz="1400" dirty="0">
                <a:solidFill>
                  <a:prstClr val="black"/>
                </a:solidFill>
              </a:rPr>
              <a:t>RIRS [</a:t>
            </a:r>
            <a:r>
              <a:rPr lang="de-DE" sz="1050" dirty="0">
                <a:solidFill>
                  <a:prstClr val="black"/>
                </a:solidFill>
              </a:rPr>
              <a:t>Wang, W., et al. </a:t>
            </a:r>
            <a:r>
              <a:rPr lang="de-DE" sz="1050" dirty="0" err="1">
                <a:solidFill>
                  <a:prstClr val="black"/>
                </a:solidFill>
              </a:rPr>
              <a:t>Comparing</a:t>
            </a:r>
            <a:r>
              <a:rPr lang="de-DE" sz="1050" dirty="0">
                <a:solidFill>
                  <a:prstClr val="black"/>
                </a:solidFill>
              </a:rPr>
              <a:t> </a:t>
            </a:r>
            <a:r>
              <a:rPr lang="de-DE" sz="1050" dirty="0" err="1">
                <a:solidFill>
                  <a:prstClr val="black"/>
                </a:solidFill>
              </a:rPr>
              <a:t>micropercutaneous</a:t>
            </a:r>
            <a:r>
              <a:rPr lang="de-DE" sz="1050" dirty="0">
                <a:solidFill>
                  <a:prstClr val="black"/>
                </a:solidFill>
              </a:rPr>
              <a:t> </a:t>
            </a:r>
            <a:r>
              <a:rPr lang="de-DE" sz="1050" dirty="0" err="1">
                <a:solidFill>
                  <a:prstClr val="black"/>
                </a:solidFill>
              </a:rPr>
              <a:t>nephrolithotomy</a:t>
            </a:r>
            <a:r>
              <a:rPr lang="de-DE" sz="1050" dirty="0">
                <a:solidFill>
                  <a:prstClr val="black"/>
                </a:solidFill>
              </a:rPr>
              <a:t> </a:t>
            </a:r>
            <a:r>
              <a:rPr lang="de-DE" sz="1050" dirty="0" err="1">
                <a:solidFill>
                  <a:prstClr val="black"/>
                </a:solidFill>
              </a:rPr>
              <a:t>and</a:t>
            </a:r>
            <a:r>
              <a:rPr lang="de-DE" sz="1050" dirty="0">
                <a:solidFill>
                  <a:prstClr val="black"/>
                </a:solidFill>
              </a:rPr>
              <a:t> retrograde </a:t>
            </a:r>
            <a:r>
              <a:rPr lang="de-DE" sz="1050" dirty="0" err="1">
                <a:solidFill>
                  <a:prstClr val="black"/>
                </a:solidFill>
              </a:rPr>
              <a:t>intrarenal</a:t>
            </a:r>
            <a:r>
              <a:rPr lang="de-DE" sz="1050" dirty="0">
                <a:solidFill>
                  <a:prstClr val="black"/>
                </a:solidFill>
              </a:rPr>
              <a:t> </a:t>
            </a:r>
            <a:r>
              <a:rPr lang="de-DE" sz="1050" dirty="0" err="1">
                <a:solidFill>
                  <a:prstClr val="black"/>
                </a:solidFill>
              </a:rPr>
              <a:t>surgery</a:t>
            </a:r>
            <a:r>
              <a:rPr lang="de-DE" sz="1050" dirty="0">
                <a:solidFill>
                  <a:prstClr val="black"/>
                </a:solidFill>
              </a:rPr>
              <a:t> in </a:t>
            </a:r>
            <a:r>
              <a:rPr lang="de-DE" sz="1050" dirty="0" err="1">
                <a:solidFill>
                  <a:prstClr val="black"/>
                </a:solidFill>
              </a:rPr>
              <a:t>treating</a:t>
            </a:r>
            <a:r>
              <a:rPr lang="de-DE" sz="1050" dirty="0">
                <a:solidFill>
                  <a:prstClr val="black"/>
                </a:solidFill>
              </a:rPr>
              <a:t> 1-2 cm </a:t>
            </a:r>
            <a:r>
              <a:rPr lang="de-DE" sz="1050" dirty="0" err="1">
                <a:solidFill>
                  <a:prstClr val="black"/>
                </a:solidFill>
              </a:rPr>
              <a:t>solitary</a:t>
            </a:r>
            <a:r>
              <a:rPr lang="de-DE" sz="1050" dirty="0">
                <a:solidFill>
                  <a:prstClr val="black"/>
                </a:solidFill>
              </a:rPr>
              <a:t> renal </a:t>
            </a:r>
            <a:r>
              <a:rPr lang="de-DE" sz="1050" dirty="0" err="1">
                <a:solidFill>
                  <a:prstClr val="black"/>
                </a:solidFill>
              </a:rPr>
              <a:t>stones</a:t>
            </a:r>
            <a:r>
              <a:rPr lang="de-DE" sz="1050" dirty="0">
                <a:solidFill>
                  <a:prstClr val="black"/>
                </a:solidFill>
              </a:rPr>
              <a:t> in </a:t>
            </a:r>
            <a:r>
              <a:rPr lang="de-DE" sz="1050" dirty="0" err="1">
                <a:solidFill>
                  <a:prstClr val="black"/>
                </a:solidFill>
              </a:rPr>
              <a:t>pediatric</a:t>
            </a:r>
            <a:r>
              <a:rPr lang="de-DE" sz="1050" dirty="0">
                <a:solidFill>
                  <a:prstClr val="black"/>
                </a:solidFill>
              </a:rPr>
              <a:t> </a:t>
            </a:r>
            <a:r>
              <a:rPr lang="de-DE" sz="1050" dirty="0" err="1">
                <a:solidFill>
                  <a:prstClr val="black"/>
                </a:solidFill>
              </a:rPr>
              <a:t>patients</a:t>
            </a:r>
            <a:r>
              <a:rPr lang="de-DE" sz="1050" dirty="0">
                <a:solidFill>
                  <a:prstClr val="black"/>
                </a:solidFill>
              </a:rPr>
              <a:t> </a:t>
            </a:r>
            <a:r>
              <a:rPr lang="de-DE" sz="1050" dirty="0" err="1">
                <a:solidFill>
                  <a:prstClr val="black"/>
                </a:solidFill>
              </a:rPr>
              <a:t>younger</a:t>
            </a:r>
            <a:r>
              <a:rPr lang="de-DE" sz="1050" dirty="0">
                <a:solidFill>
                  <a:prstClr val="black"/>
                </a:solidFill>
              </a:rPr>
              <a:t> </a:t>
            </a:r>
            <a:r>
              <a:rPr lang="de-DE" sz="1050" dirty="0" err="1">
                <a:solidFill>
                  <a:prstClr val="black"/>
                </a:solidFill>
              </a:rPr>
              <a:t>than</a:t>
            </a:r>
            <a:r>
              <a:rPr lang="de-DE" sz="1050" dirty="0">
                <a:solidFill>
                  <a:prstClr val="black"/>
                </a:solidFill>
              </a:rPr>
              <a:t> 3 </a:t>
            </a:r>
            <a:r>
              <a:rPr lang="de-DE" sz="1050" dirty="0" err="1">
                <a:solidFill>
                  <a:prstClr val="black"/>
                </a:solidFill>
              </a:rPr>
              <a:t>years</a:t>
            </a:r>
            <a:r>
              <a:rPr lang="de-DE" sz="1050" dirty="0">
                <a:solidFill>
                  <a:prstClr val="black"/>
                </a:solidFill>
              </a:rPr>
              <a:t>. J </a:t>
            </a:r>
            <a:r>
              <a:rPr lang="de-DE" sz="1050" dirty="0" err="1">
                <a:solidFill>
                  <a:prstClr val="black"/>
                </a:solidFill>
              </a:rPr>
              <a:t>Pediatr</a:t>
            </a:r>
            <a:r>
              <a:rPr lang="de-DE" sz="1050" dirty="0">
                <a:solidFill>
                  <a:prstClr val="black"/>
                </a:solidFill>
              </a:rPr>
              <a:t> </a:t>
            </a:r>
            <a:r>
              <a:rPr lang="de-DE" sz="1050" dirty="0" err="1">
                <a:solidFill>
                  <a:prstClr val="black"/>
                </a:solidFill>
              </a:rPr>
              <a:t>Urol</a:t>
            </a:r>
            <a:r>
              <a:rPr lang="de-DE" sz="1050" dirty="0">
                <a:solidFill>
                  <a:prstClr val="black"/>
                </a:solidFill>
              </a:rPr>
              <a:t>, 2019</a:t>
            </a:r>
            <a:r>
              <a:rPr lang="de-DE" sz="1050" dirty="0" smtClean="0">
                <a:solidFill>
                  <a:prstClr val="black"/>
                </a:solidFill>
              </a:rPr>
              <a:t>.</a:t>
            </a:r>
            <a:r>
              <a:rPr lang="uk-UA" sz="1050" dirty="0" smtClean="0">
                <a:solidFill>
                  <a:prstClr val="black"/>
                </a:solidFill>
              </a:rPr>
              <a:t> </a:t>
            </a:r>
            <a:r>
              <a:rPr lang="de-DE" sz="1050" dirty="0" smtClean="0">
                <a:solidFill>
                  <a:prstClr val="black"/>
                </a:solidFill>
                <a:hlinkClick r:id="rId13"/>
              </a:rPr>
              <a:t>https</a:t>
            </a:r>
            <a:r>
              <a:rPr lang="de-DE" sz="1050" dirty="0">
                <a:solidFill>
                  <a:prstClr val="black"/>
                </a:solidFill>
                <a:hlinkClick r:id="rId13"/>
              </a:rPr>
              <a:t>://</a:t>
            </a:r>
            <a:r>
              <a:rPr lang="de-DE" sz="1050" dirty="0" smtClean="0">
                <a:solidFill>
                  <a:prstClr val="black"/>
                </a:solidFill>
                <a:hlinkClick r:id="rId13"/>
              </a:rPr>
              <a:t>pubmed.ncbi.nlm.nih.gov/31301976</a:t>
            </a:r>
            <a:r>
              <a:rPr lang="uk-UA" sz="1400" dirty="0" smtClean="0">
                <a:solidFill>
                  <a:prstClr val="black"/>
                </a:solidFill>
              </a:rPr>
              <a:t> </a:t>
            </a:r>
            <a:r>
              <a:rPr lang="de-DE" sz="1400" dirty="0" smtClean="0">
                <a:solidFill>
                  <a:prstClr val="black"/>
                </a:solidFill>
              </a:rPr>
              <a:t>] (</a:t>
            </a:r>
            <a:r>
              <a:rPr lang="uk-UA" sz="1400" dirty="0" smtClean="0">
                <a:solidFill>
                  <a:prstClr val="black"/>
                </a:solidFill>
              </a:rPr>
              <a:t>рівень доказовості: </a:t>
            </a:r>
            <a:r>
              <a:rPr lang="uk-UA" sz="1400" dirty="0">
                <a:solidFill>
                  <a:prstClr val="black"/>
                </a:solidFill>
              </a:rPr>
              <a:t>3). </a:t>
            </a:r>
            <a:endParaRPr lang="uk-UA" sz="105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28319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435280" cy="5577483"/>
          </a:xfrm>
        </p:spPr>
        <p:txBody>
          <a:bodyPr>
            <a:noAutofit/>
          </a:bodyPr>
          <a:lstStyle/>
          <a:p>
            <a:pPr lvl="0" algn="just"/>
            <a:r>
              <a:rPr lang="uk-UA" sz="1200" dirty="0">
                <a:solidFill>
                  <a:prstClr val="black"/>
                </a:solidFill>
              </a:rPr>
              <a:t>У міру накопичення досвіду у дорослих випадках почали застосовуватися нові підходи у дітей, включаючи безкамерну </a:t>
            </a:r>
            <a:r>
              <a:rPr lang="de-DE" sz="1200" dirty="0">
                <a:solidFill>
                  <a:prstClr val="black"/>
                </a:solidFill>
              </a:rPr>
              <a:t>PCNL. </a:t>
            </a:r>
            <a:r>
              <a:rPr lang="uk-UA" sz="1200" dirty="0">
                <a:solidFill>
                  <a:prstClr val="black"/>
                </a:solidFill>
              </a:rPr>
              <a:t>Ця техніка була використана при лікуванні неускладнених каменів &lt; 2 см, коли пацієнти залишались або з постійним катетером, або подвійним </a:t>
            </a:r>
            <a:r>
              <a:rPr lang="de-DE" sz="1200" dirty="0">
                <a:solidFill>
                  <a:prstClr val="black"/>
                </a:solidFill>
              </a:rPr>
              <a:t>J-</a:t>
            </a:r>
            <a:r>
              <a:rPr lang="uk-UA" sz="1200" dirty="0" err="1">
                <a:solidFill>
                  <a:prstClr val="black"/>
                </a:solidFill>
              </a:rPr>
              <a:t>стентом</a:t>
            </a:r>
            <a:r>
              <a:rPr lang="uk-UA" sz="1200" dirty="0">
                <a:solidFill>
                  <a:prstClr val="black"/>
                </a:solidFill>
              </a:rPr>
              <a:t> в сечоводі </a:t>
            </a:r>
            <a:r>
              <a:rPr lang="uk-UA" sz="1100" dirty="0">
                <a:solidFill>
                  <a:prstClr val="black"/>
                </a:solidFill>
              </a:rPr>
              <a:t>[</a:t>
            </a:r>
            <a:r>
              <a:rPr lang="de-DE" sz="900" dirty="0" err="1">
                <a:solidFill>
                  <a:prstClr val="black"/>
                </a:solidFill>
              </a:rPr>
              <a:t>Khairy</a:t>
            </a:r>
            <a:r>
              <a:rPr lang="de-DE" sz="900" dirty="0">
                <a:solidFill>
                  <a:prstClr val="black"/>
                </a:solidFill>
              </a:rPr>
              <a:t> Salem, H., et al. Tubeless </a:t>
            </a:r>
            <a:r>
              <a:rPr lang="de-DE" sz="900" dirty="0" err="1">
                <a:solidFill>
                  <a:prstClr val="black"/>
                </a:solidFill>
              </a:rPr>
              <a:t>percutaneous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nephrolithotomy</a:t>
            </a:r>
            <a:r>
              <a:rPr lang="de-DE" sz="900" dirty="0">
                <a:solidFill>
                  <a:prstClr val="black"/>
                </a:solidFill>
              </a:rPr>
              <a:t> in </a:t>
            </a:r>
            <a:r>
              <a:rPr lang="de-DE" sz="900" dirty="0" err="1">
                <a:solidFill>
                  <a:prstClr val="black"/>
                </a:solidFill>
              </a:rPr>
              <a:t>children</a:t>
            </a:r>
            <a:r>
              <a:rPr lang="de-DE" sz="900" dirty="0">
                <a:solidFill>
                  <a:prstClr val="black"/>
                </a:solidFill>
              </a:rPr>
              <a:t>. J </a:t>
            </a:r>
            <a:r>
              <a:rPr lang="de-DE" sz="900" dirty="0" err="1">
                <a:solidFill>
                  <a:prstClr val="black"/>
                </a:solidFill>
              </a:rPr>
              <a:t>Pediatr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Urol</a:t>
            </a:r>
            <a:r>
              <a:rPr lang="de-DE" sz="900" dirty="0">
                <a:solidFill>
                  <a:prstClr val="black"/>
                </a:solidFill>
              </a:rPr>
              <a:t>, 2007. 3: 235.</a:t>
            </a:r>
            <a:r>
              <a:rPr lang="uk-UA" sz="900" dirty="0">
                <a:solidFill>
                  <a:prstClr val="black"/>
                </a:solidFill>
              </a:rPr>
              <a:t> </a:t>
            </a:r>
            <a:r>
              <a:rPr lang="de-DE" sz="900" dirty="0" smtClean="0">
                <a:solidFill>
                  <a:prstClr val="black"/>
                </a:solidFill>
                <a:hlinkClick r:id="rId2"/>
              </a:rPr>
              <a:t>https</a:t>
            </a:r>
            <a:r>
              <a:rPr lang="de-DE" sz="900" dirty="0">
                <a:solidFill>
                  <a:prstClr val="black"/>
                </a:solidFill>
                <a:hlinkClick r:id="rId2"/>
              </a:rPr>
              <a:t>://pubmed.ncbi.nlm.nih.gov/18947742</a:t>
            </a:r>
            <a:r>
              <a:rPr lang="uk-UA" sz="900" dirty="0">
                <a:solidFill>
                  <a:prstClr val="black"/>
                </a:solidFill>
              </a:rPr>
              <a:t> ,</a:t>
            </a:r>
            <a:r>
              <a:rPr lang="de-DE" sz="900" dirty="0">
                <a:solidFill>
                  <a:prstClr val="black"/>
                </a:solidFill>
              </a:rPr>
              <a:t> Bilen, C.Y., et al. Tubeless mini </a:t>
            </a:r>
            <a:r>
              <a:rPr lang="de-DE" sz="900" dirty="0" err="1">
                <a:solidFill>
                  <a:prstClr val="black"/>
                </a:solidFill>
              </a:rPr>
              <a:t>percutaneous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nephrolithotomy</a:t>
            </a:r>
            <a:r>
              <a:rPr lang="de-DE" sz="900" dirty="0">
                <a:solidFill>
                  <a:prstClr val="black"/>
                </a:solidFill>
              </a:rPr>
              <a:t> in </a:t>
            </a:r>
            <a:r>
              <a:rPr lang="de-DE" sz="900" dirty="0" err="1">
                <a:solidFill>
                  <a:prstClr val="black"/>
                </a:solidFill>
              </a:rPr>
              <a:t>infants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and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preschool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children</a:t>
            </a:r>
            <a:r>
              <a:rPr lang="de-DE" sz="900" dirty="0">
                <a:solidFill>
                  <a:prstClr val="black"/>
                </a:solidFill>
              </a:rPr>
              <a:t>: a </a:t>
            </a:r>
            <a:r>
              <a:rPr lang="de-DE" sz="900" dirty="0" err="1">
                <a:solidFill>
                  <a:prstClr val="black"/>
                </a:solidFill>
              </a:rPr>
              <a:t>preliminary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report</a:t>
            </a:r>
            <a:r>
              <a:rPr lang="de-DE" sz="900" dirty="0">
                <a:solidFill>
                  <a:prstClr val="black"/>
                </a:solidFill>
              </a:rPr>
              <a:t>. J </a:t>
            </a:r>
            <a:r>
              <a:rPr lang="de-DE" sz="900" dirty="0" err="1">
                <a:solidFill>
                  <a:prstClr val="black"/>
                </a:solidFill>
              </a:rPr>
              <a:t>Urol</a:t>
            </a:r>
            <a:r>
              <a:rPr lang="de-DE" sz="900" dirty="0">
                <a:solidFill>
                  <a:prstClr val="black"/>
                </a:solidFill>
              </a:rPr>
              <a:t>, 2010. 184: 2498.</a:t>
            </a:r>
            <a:r>
              <a:rPr lang="uk-UA" sz="900" dirty="0">
                <a:solidFill>
                  <a:prstClr val="black"/>
                </a:solidFill>
              </a:rPr>
              <a:t> </a:t>
            </a:r>
            <a:r>
              <a:rPr lang="de-DE" sz="900" dirty="0">
                <a:solidFill>
                  <a:prstClr val="black"/>
                </a:solidFill>
                <a:hlinkClick r:id="rId3"/>
              </a:rPr>
              <a:t>https://pubmed.ncbi.nlm.nih.gov/20961572</a:t>
            </a:r>
            <a:r>
              <a:rPr lang="uk-UA" sz="1100" dirty="0">
                <a:solidFill>
                  <a:prstClr val="black"/>
                </a:solidFill>
              </a:rPr>
              <a:t> ], </a:t>
            </a:r>
            <a:r>
              <a:rPr lang="uk-UA" sz="1200" dirty="0">
                <a:solidFill>
                  <a:prstClr val="black"/>
                </a:solidFill>
              </a:rPr>
              <a:t>або повністю без трубки </a:t>
            </a:r>
            <a:r>
              <a:rPr lang="uk-UA" sz="1100" dirty="0">
                <a:solidFill>
                  <a:prstClr val="black"/>
                </a:solidFill>
              </a:rPr>
              <a:t>[</a:t>
            </a:r>
            <a:r>
              <a:rPr lang="en-US" sz="900" dirty="0" err="1">
                <a:solidFill>
                  <a:prstClr val="black"/>
                </a:solidFill>
              </a:rPr>
              <a:t>Aghamir</a:t>
            </a:r>
            <a:r>
              <a:rPr lang="en-US" sz="900" dirty="0">
                <a:solidFill>
                  <a:prstClr val="black"/>
                </a:solidFill>
              </a:rPr>
              <a:t>, S.M., et al. Feasibility of totally tubeless percutaneous </a:t>
            </a:r>
            <a:r>
              <a:rPr lang="en-US" sz="900" dirty="0" err="1">
                <a:solidFill>
                  <a:prstClr val="black"/>
                </a:solidFill>
              </a:rPr>
              <a:t>nephrolithotomy</a:t>
            </a:r>
            <a:r>
              <a:rPr lang="en-US" sz="900" dirty="0">
                <a:solidFill>
                  <a:prstClr val="black"/>
                </a:solidFill>
              </a:rPr>
              <a:t> under the age of 14 years: a randomized clinical trial. J </a:t>
            </a:r>
            <a:r>
              <a:rPr lang="en-US" sz="900" dirty="0" err="1">
                <a:solidFill>
                  <a:prstClr val="black"/>
                </a:solidFill>
              </a:rPr>
              <a:t>Endourol</a:t>
            </a:r>
            <a:r>
              <a:rPr lang="en-US" sz="900" dirty="0">
                <a:solidFill>
                  <a:prstClr val="black"/>
                </a:solidFill>
              </a:rPr>
              <a:t>, 2012. 26: 621.</a:t>
            </a:r>
            <a:r>
              <a:rPr lang="uk-UA" sz="900" dirty="0">
                <a:solidFill>
                  <a:prstClr val="black"/>
                </a:solidFill>
              </a:rPr>
              <a:t> </a:t>
            </a:r>
            <a:r>
              <a:rPr lang="en-US" sz="900" dirty="0">
                <a:solidFill>
                  <a:prstClr val="black"/>
                </a:solidFill>
                <a:hlinkClick r:id="rId4"/>
              </a:rPr>
              <a:t>https://pubmed.ncbi.nlm.nih.gov/22192104</a:t>
            </a:r>
            <a:r>
              <a:rPr lang="uk-UA" sz="1100" dirty="0">
                <a:solidFill>
                  <a:prstClr val="black"/>
                </a:solidFill>
              </a:rPr>
              <a:t> ]. </a:t>
            </a:r>
            <a:r>
              <a:rPr lang="uk-UA" sz="1200" dirty="0">
                <a:solidFill>
                  <a:prstClr val="black"/>
                </a:solidFill>
              </a:rPr>
              <a:t>Більше того, використання УЗД для встановлення доступу набуває все більшої популярності </a:t>
            </a:r>
            <a:r>
              <a:rPr lang="uk-UA" sz="1100" dirty="0">
                <a:solidFill>
                  <a:prstClr val="black"/>
                </a:solidFill>
              </a:rPr>
              <a:t>[</a:t>
            </a:r>
            <a:r>
              <a:rPr lang="de-DE" sz="900" dirty="0" err="1">
                <a:solidFill>
                  <a:prstClr val="black"/>
                </a:solidFill>
              </a:rPr>
              <a:t>Nouralizadeh</a:t>
            </a:r>
            <a:r>
              <a:rPr lang="de-DE" sz="900" dirty="0">
                <a:solidFill>
                  <a:prstClr val="black"/>
                </a:solidFill>
              </a:rPr>
              <a:t>, A., et al. </a:t>
            </a:r>
            <a:r>
              <a:rPr lang="de-DE" sz="900" dirty="0" err="1">
                <a:solidFill>
                  <a:prstClr val="black"/>
                </a:solidFill>
              </a:rPr>
              <a:t>Fluoroscopy-free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ultrasonography-guided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percutaneous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nephrolithotomy</a:t>
            </a:r>
            <a:r>
              <a:rPr lang="de-DE" sz="900" dirty="0">
                <a:solidFill>
                  <a:prstClr val="black"/>
                </a:solidFill>
              </a:rPr>
              <a:t> in </a:t>
            </a:r>
            <a:r>
              <a:rPr lang="de-DE" sz="900" dirty="0" err="1">
                <a:solidFill>
                  <a:prstClr val="black"/>
                </a:solidFill>
              </a:rPr>
              <a:t>pediatric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patients</a:t>
            </a:r>
            <a:r>
              <a:rPr lang="de-DE" sz="900" dirty="0">
                <a:solidFill>
                  <a:prstClr val="black"/>
                </a:solidFill>
              </a:rPr>
              <a:t>: a single-center </a:t>
            </a:r>
            <a:r>
              <a:rPr lang="de-DE" sz="900" dirty="0" err="1">
                <a:solidFill>
                  <a:prstClr val="black"/>
                </a:solidFill>
              </a:rPr>
              <a:t>experience</a:t>
            </a:r>
            <a:r>
              <a:rPr lang="de-DE" sz="900" dirty="0">
                <a:solidFill>
                  <a:prstClr val="black"/>
                </a:solidFill>
              </a:rPr>
              <a:t>. World J </a:t>
            </a:r>
            <a:r>
              <a:rPr lang="de-DE" sz="900" dirty="0" err="1">
                <a:solidFill>
                  <a:prstClr val="black"/>
                </a:solidFill>
              </a:rPr>
              <a:t>Urol</a:t>
            </a:r>
            <a:r>
              <a:rPr lang="de-DE" sz="900" dirty="0">
                <a:solidFill>
                  <a:prstClr val="black"/>
                </a:solidFill>
              </a:rPr>
              <a:t>, 2018. 36: 667.</a:t>
            </a:r>
            <a:r>
              <a:rPr lang="uk-UA" sz="900" dirty="0">
                <a:solidFill>
                  <a:prstClr val="black"/>
                </a:solidFill>
              </a:rPr>
              <a:t> </a:t>
            </a:r>
            <a:r>
              <a:rPr lang="de-DE" sz="900" dirty="0">
                <a:solidFill>
                  <a:prstClr val="black"/>
                </a:solidFill>
                <a:hlinkClick r:id="rId5"/>
              </a:rPr>
              <a:t>https://pubmed.ncbi.nlm.nih.gov/29349571</a:t>
            </a:r>
            <a:r>
              <a:rPr lang="uk-UA" sz="900" dirty="0">
                <a:solidFill>
                  <a:prstClr val="black"/>
                </a:solidFill>
              </a:rPr>
              <a:t> ,</a:t>
            </a:r>
            <a:r>
              <a:rPr lang="en-US" sz="900" dirty="0">
                <a:solidFill>
                  <a:prstClr val="black"/>
                </a:solidFill>
              </a:rPr>
              <a:t> </a:t>
            </a:r>
            <a:r>
              <a:rPr lang="en-US" sz="900" dirty="0" err="1">
                <a:solidFill>
                  <a:prstClr val="black"/>
                </a:solidFill>
              </a:rPr>
              <a:t>Simayi</a:t>
            </a:r>
            <a:r>
              <a:rPr lang="en-US" sz="900" dirty="0">
                <a:solidFill>
                  <a:prstClr val="black"/>
                </a:solidFill>
              </a:rPr>
              <a:t>, A., et al. Clinical application of super-mini PCNL (SMP) in the treatment of upper urinary tract stones under ultrasound guidance. World J </a:t>
            </a:r>
            <a:r>
              <a:rPr lang="en-US" sz="900" dirty="0" err="1">
                <a:solidFill>
                  <a:prstClr val="black"/>
                </a:solidFill>
              </a:rPr>
              <a:t>Urol</a:t>
            </a:r>
            <a:r>
              <a:rPr lang="en-US" sz="900" dirty="0">
                <a:solidFill>
                  <a:prstClr val="black"/>
                </a:solidFill>
              </a:rPr>
              <a:t>, 2019. 37: 943.</a:t>
            </a:r>
            <a:r>
              <a:rPr lang="uk-UA" sz="900" dirty="0">
                <a:solidFill>
                  <a:prstClr val="black"/>
                </a:solidFill>
              </a:rPr>
              <a:t> </a:t>
            </a:r>
            <a:r>
              <a:rPr lang="en-US" sz="900" dirty="0">
                <a:solidFill>
                  <a:prstClr val="black"/>
                </a:solidFill>
                <a:hlinkClick r:id="rId6"/>
              </a:rPr>
              <a:t>https://pubmed.ncbi.nlm.nih.gov/30167833</a:t>
            </a:r>
            <a:r>
              <a:rPr lang="uk-UA" sz="1000" dirty="0">
                <a:solidFill>
                  <a:prstClr val="black"/>
                </a:solidFill>
              </a:rPr>
              <a:t> ], </a:t>
            </a:r>
            <a:r>
              <a:rPr lang="uk-UA" sz="1200" dirty="0">
                <a:solidFill>
                  <a:prstClr val="black"/>
                </a:solidFill>
              </a:rPr>
              <a:t>а підхід лежачи на спині </a:t>
            </a:r>
            <a:r>
              <a:rPr lang="uk-UA" sz="1000" dirty="0">
                <a:solidFill>
                  <a:prstClr val="black"/>
                </a:solidFill>
              </a:rPr>
              <a:t>[</a:t>
            </a:r>
            <a:r>
              <a:rPr lang="de-DE" sz="900" dirty="0">
                <a:solidFill>
                  <a:prstClr val="black"/>
                </a:solidFill>
              </a:rPr>
              <a:t>Gamal, W., et al. </a:t>
            </a:r>
            <a:r>
              <a:rPr lang="de-DE" sz="900" dirty="0" err="1">
                <a:solidFill>
                  <a:prstClr val="black"/>
                </a:solidFill>
              </a:rPr>
              <a:t>Supine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pediatric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percutaneous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nephrolithotomy</a:t>
            </a:r>
            <a:r>
              <a:rPr lang="de-DE" sz="900" dirty="0">
                <a:solidFill>
                  <a:prstClr val="black"/>
                </a:solidFill>
              </a:rPr>
              <a:t> (PCNL). J </a:t>
            </a:r>
            <a:r>
              <a:rPr lang="de-DE" sz="900" dirty="0" err="1">
                <a:solidFill>
                  <a:prstClr val="black"/>
                </a:solidFill>
              </a:rPr>
              <a:t>Pediatr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Urol</a:t>
            </a:r>
            <a:r>
              <a:rPr lang="de-DE" sz="900" dirty="0">
                <a:solidFill>
                  <a:prstClr val="black"/>
                </a:solidFill>
              </a:rPr>
              <a:t>, 2015. 11: 78 e1.</a:t>
            </a:r>
            <a:r>
              <a:rPr lang="uk-UA" sz="900" dirty="0">
                <a:solidFill>
                  <a:prstClr val="black"/>
                </a:solidFill>
              </a:rPr>
              <a:t> </a:t>
            </a:r>
            <a:r>
              <a:rPr lang="de-DE" sz="900" dirty="0">
                <a:solidFill>
                  <a:prstClr val="black"/>
                </a:solidFill>
                <a:hlinkClick r:id="rId7"/>
              </a:rPr>
              <a:t>https://pubmed.ncbi.nlm.nih.gov/25819602</a:t>
            </a:r>
            <a:r>
              <a:rPr lang="uk-UA" sz="900" dirty="0">
                <a:solidFill>
                  <a:prstClr val="black"/>
                </a:solidFill>
              </a:rPr>
              <a:t> </a:t>
            </a:r>
            <a:r>
              <a:rPr lang="uk-UA" sz="1100" dirty="0">
                <a:solidFill>
                  <a:prstClr val="black"/>
                </a:solidFill>
              </a:rPr>
              <a:t> </a:t>
            </a:r>
            <a:r>
              <a:rPr lang="en-US" sz="1100" dirty="0">
                <a:solidFill>
                  <a:prstClr val="black"/>
                </a:solidFill>
              </a:rPr>
              <a:t>] </a:t>
            </a:r>
            <a:r>
              <a:rPr lang="uk-UA" sz="1200" dirty="0">
                <a:solidFill>
                  <a:prstClr val="black"/>
                </a:solidFill>
              </a:rPr>
              <a:t>також є можливим у дітей.</a:t>
            </a:r>
          </a:p>
          <a:p>
            <a:pPr lvl="0"/>
            <a:endParaRPr lang="uk-UA" sz="1100" dirty="0">
              <a:solidFill>
                <a:prstClr val="black"/>
              </a:solidFill>
            </a:endParaRPr>
          </a:p>
          <a:p>
            <a:pPr lvl="0" algn="just"/>
            <a:r>
              <a:rPr lang="uk-UA" sz="1200" dirty="0">
                <a:solidFill>
                  <a:prstClr val="black"/>
                </a:solidFill>
              </a:rPr>
              <a:t>Середня тривалість післяопераційного перебування в стаціонарі така ж, як у дорослих. У всій опублікованій літературі повідомляється про три-чотири дні і набагато коротше, ніж відкрита операція. Менш </a:t>
            </a:r>
            <a:r>
              <a:rPr lang="uk-UA" sz="1200" dirty="0" err="1">
                <a:solidFill>
                  <a:prstClr val="black"/>
                </a:solidFill>
              </a:rPr>
              <a:t>інвазивний</a:t>
            </a:r>
            <a:r>
              <a:rPr lang="uk-UA" sz="1200" dirty="0">
                <a:solidFill>
                  <a:prstClr val="black"/>
                </a:solidFill>
              </a:rPr>
              <a:t> характер цієї методики зробив її перспективною альтернативою відкритій хірургії для лікування ниркових каменів у дітей (рівень доказовості: 2) </a:t>
            </a:r>
            <a:r>
              <a:rPr lang="uk-UA" sz="1100" dirty="0">
                <a:solidFill>
                  <a:prstClr val="black"/>
                </a:solidFill>
              </a:rPr>
              <a:t>[</a:t>
            </a:r>
            <a:r>
              <a:rPr lang="en-US" sz="900" dirty="0" err="1">
                <a:solidFill>
                  <a:prstClr val="black"/>
                </a:solidFill>
              </a:rPr>
              <a:t>Dogan</a:t>
            </a:r>
            <a:r>
              <a:rPr lang="en-US" sz="900" dirty="0">
                <a:solidFill>
                  <a:prstClr val="black"/>
                </a:solidFill>
              </a:rPr>
              <a:t>, H.S., et al. Percutaneous </a:t>
            </a:r>
            <a:r>
              <a:rPr lang="en-US" sz="900" dirty="0" err="1">
                <a:solidFill>
                  <a:prstClr val="black"/>
                </a:solidFill>
              </a:rPr>
              <a:t>nephrolithotomy</a:t>
            </a:r>
            <a:r>
              <a:rPr lang="en-US" sz="900" dirty="0">
                <a:solidFill>
                  <a:prstClr val="black"/>
                </a:solidFill>
              </a:rPr>
              <a:t> in children: does age matter? World J </a:t>
            </a:r>
            <a:r>
              <a:rPr lang="en-US" sz="900" dirty="0" err="1">
                <a:solidFill>
                  <a:prstClr val="black"/>
                </a:solidFill>
              </a:rPr>
              <a:t>Urol</a:t>
            </a:r>
            <a:r>
              <a:rPr lang="en-US" sz="900" dirty="0">
                <a:solidFill>
                  <a:prstClr val="black"/>
                </a:solidFill>
              </a:rPr>
              <a:t>, 2011. 29: 725.</a:t>
            </a:r>
            <a:r>
              <a:rPr lang="uk-UA" sz="900" dirty="0">
                <a:solidFill>
                  <a:prstClr val="black"/>
                </a:solidFill>
              </a:rPr>
              <a:t> </a:t>
            </a:r>
            <a:r>
              <a:rPr lang="en-US" sz="900" dirty="0">
                <a:solidFill>
                  <a:prstClr val="black"/>
                </a:solidFill>
                <a:hlinkClick r:id="rId8"/>
              </a:rPr>
              <a:t>https://pubmed.ncbi.nlm.nih.gov/21590468</a:t>
            </a:r>
            <a:r>
              <a:rPr lang="uk-UA" sz="900" dirty="0">
                <a:solidFill>
                  <a:prstClr val="black"/>
                </a:solidFill>
              </a:rPr>
              <a:t> ,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Khairy</a:t>
            </a:r>
            <a:r>
              <a:rPr lang="de-DE" sz="900" dirty="0">
                <a:solidFill>
                  <a:prstClr val="black"/>
                </a:solidFill>
              </a:rPr>
              <a:t> Salem, H., et al. Tubeless </a:t>
            </a:r>
            <a:r>
              <a:rPr lang="de-DE" sz="900" dirty="0" err="1">
                <a:solidFill>
                  <a:prstClr val="black"/>
                </a:solidFill>
              </a:rPr>
              <a:t>percutaneous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nephrolithotomy</a:t>
            </a:r>
            <a:r>
              <a:rPr lang="de-DE" sz="900" dirty="0">
                <a:solidFill>
                  <a:prstClr val="black"/>
                </a:solidFill>
              </a:rPr>
              <a:t> in </a:t>
            </a:r>
            <a:r>
              <a:rPr lang="de-DE" sz="900" dirty="0" err="1">
                <a:solidFill>
                  <a:prstClr val="black"/>
                </a:solidFill>
              </a:rPr>
              <a:t>children</a:t>
            </a:r>
            <a:r>
              <a:rPr lang="de-DE" sz="900" dirty="0">
                <a:solidFill>
                  <a:prstClr val="black"/>
                </a:solidFill>
              </a:rPr>
              <a:t>. J </a:t>
            </a:r>
            <a:r>
              <a:rPr lang="de-DE" sz="900" dirty="0" err="1">
                <a:solidFill>
                  <a:prstClr val="black"/>
                </a:solidFill>
              </a:rPr>
              <a:t>Pediatr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Urol</a:t>
            </a:r>
            <a:r>
              <a:rPr lang="de-DE" sz="900" dirty="0">
                <a:solidFill>
                  <a:prstClr val="black"/>
                </a:solidFill>
              </a:rPr>
              <a:t>, 2007. 3: 235.</a:t>
            </a:r>
            <a:r>
              <a:rPr lang="uk-UA" sz="900" dirty="0">
                <a:solidFill>
                  <a:prstClr val="black"/>
                </a:solidFill>
              </a:rPr>
              <a:t> </a:t>
            </a:r>
            <a:r>
              <a:rPr lang="de-DE" sz="900" dirty="0">
                <a:solidFill>
                  <a:prstClr val="black"/>
                </a:solidFill>
                <a:hlinkClick r:id="rId2"/>
              </a:rPr>
              <a:t>https://pubmed.ncbi.nlm.nih.gov/18947742</a:t>
            </a:r>
            <a:r>
              <a:rPr lang="uk-UA" sz="900" dirty="0">
                <a:solidFill>
                  <a:prstClr val="black"/>
                </a:solidFill>
              </a:rPr>
              <a:t> ,</a:t>
            </a:r>
            <a:r>
              <a:rPr lang="en-US" sz="900" dirty="0">
                <a:solidFill>
                  <a:prstClr val="black"/>
                </a:solidFill>
              </a:rPr>
              <a:t> </a:t>
            </a:r>
            <a:r>
              <a:rPr lang="en-US" sz="900" dirty="0" err="1">
                <a:solidFill>
                  <a:prstClr val="black"/>
                </a:solidFill>
              </a:rPr>
              <a:t>Nouralizadeh</a:t>
            </a:r>
            <a:r>
              <a:rPr lang="en-US" sz="900" dirty="0">
                <a:solidFill>
                  <a:prstClr val="black"/>
                </a:solidFill>
              </a:rPr>
              <a:t>, A., et al. Experience of percutaneous </a:t>
            </a:r>
            <a:r>
              <a:rPr lang="en-US" sz="900" dirty="0" err="1">
                <a:solidFill>
                  <a:prstClr val="black"/>
                </a:solidFill>
              </a:rPr>
              <a:t>nephrolithotomy</a:t>
            </a:r>
            <a:r>
              <a:rPr lang="en-US" sz="900" dirty="0">
                <a:solidFill>
                  <a:prstClr val="black"/>
                </a:solidFill>
              </a:rPr>
              <a:t> using adult-size instruments in children less than 5 years old. J </a:t>
            </a:r>
            <a:r>
              <a:rPr lang="en-US" sz="900" dirty="0" err="1">
                <a:solidFill>
                  <a:prstClr val="black"/>
                </a:solidFill>
              </a:rPr>
              <a:t>Pediatr</a:t>
            </a:r>
            <a:r>
              <a:rPr lang="en-US" sz="900" dirty="0">
                <a:solidFill>
                  <a:prstClr val="black"/>
                </a:solidFill>
              </a:rPr>
              <a:t> </a:t>
            </a:r>
            <a:r>
              <a:rPr lang="en-US" sz="900" dirty="0" err="1">
                <a:solidFill>
                  <a:prstClr val="black"/>
                </a:solidFill>
              </a:rPr>
              <a:t>Urol</a:t>
            </a:r>
            <a:r>
              <a:rPr lang="en-US" sz="900" dirty="0">
                <a:solidFill>
                  <a:prstClr val="black"/>
                </a:solidFill>
              </a:rPr>
              <a:t>, 2009. 5: 351.</a:t>
            </a:r>
            <a:r>
              <a:rPr lang="uk-UA" sz="900" dirty="0">
                <a:solidFill>
                  <a:prstClr val="black"/>
                </a:solidFill>
              </a:rPr>
              <a:t> </a:t>
            </a:r>
            <a:r>
              <a:rPr lang="en-US" sz="900" dirty="0">
                <a:solidFill>
                  <a:prstClr val="black"/>
                </a:solidFill>
                <a:hlinkClick r:id="rId9"/>
              </a:rPr>
              <a:t>https://pubmed.ncbi.nlm.nih.gov/19230776</a:t>
            </a:r>
            <a:r>
              <a:rPr lang="uk-UA" sz="900" dirty="0">
                <a:solidFill>
                  <a:prstClr val="black"/>
                </a:solidFill>
              </a:rPr>
              <a:t> ,</a:t>
            </a:r>
            <a:r>
              <a:rPr lang="en-US" sz="900" dirty="0">
                <a:solidFill>
                  <a:prstClr val="black"/>
                </a:solidFill>
              </a:rPr>
              <a:t> </a:t>
            </a:r>
            <a:r>
              <a:rPr lang="en-US" sz="900" dirty="0" err="1">
                <a:solidFill>
                  <a:prstClr val="black"/>
                </a:solidFill>
              </a:rPr>
              <a:t>Unsal</a:t>
            </a:r>
            <a:r>
              <a:rPr lang="en-US" sz="900" dirty="0">
                <a:solidFill>
                  <a:prstClr val="black"/>
                </a:solidFill>
              </a:rPr>
              <a:t>, A., et al. Safety and efficacy of percutaneous </a:t>
            </a:r>
            <a:r>
              <a:rPr lang="en-US" sz="900" dirty="0" err="1">
                <a:solidFill>
                  <a:prstClr val="black"/>
                </a:solidFill>
              </a:rPr>
              <a:t>nephrolithotomy</a:t>
            </a:r>
            <a:r>
              <a:rPr lang="en-US" sz="900" dirty="0">
                <a:solidFill>
                  <a:prstClr val="black"/>
                </a:solidFill>
              </a:rPr>
              <a:t> in infants, preschool age, and older children with different sizes of instruments. Urology, 2010. 76: 247.</a:t>
            </a:r>
            <a:r>
              <a:rPr lang="uk-UA" sz="900" dirty="0">
                <a:solidFill>
                  <a:prstClr val="black"/>
                </a:solidFill>
              </a:rPr>
              <a:t> </a:t>
            </a:r>
            <a:r>
              <a:rPr lang="en-US" sz="900" dirty="0">
                <a:solidFill>
                  <a:prstClr val="black"/>
                </a:solidFill>
                <a:hlinkClick r:id="rId10"/>
              </a:rPr>
              <a:t>https://pubmed.ncbi.nlm.nih.gov/20022089</a:t>
            </a:r>
            <a:r>
              <a:rPr lang="uk-UA" sz="900" dirty="0">
                <a:solidFill>
                  <a:prstClr val="black"/>
                </a:solidFill>
              </a:rPr>
              <a:t> , </a:t>
            </a:r>
            <a:r>
              <a:rPr lang="en-US" sz="900" dirty="0" err="1">
                <a:solidFill>
                  <a:prstClr val="black"/>
                </a:solidFill>
              </a:rPr>
              <a:t>Onal</a:t>
            </a:r>
            <a:r>
              <a:rPr lang="en-US" sz="900" dirty="0">
                <a:solidFill>
                  <a:prstClr val="black"/>
                </a:solidFill>
              </a:rPr>
              <a:t>, B., et al. Factors affecting complication rates of percutaneous </a:t>
            </a:r>
            <a:r>
              <a:rPr lang="en-US" sz="900" dirty="0" err="1">
                <a:solidFill>
                  <a:prstClr val="black"/>
                </a:solidFill>
              </a:rPr>
              <a:t>nephrolithotomy</a:t>
            </a:r>
            <a:r>
              <a:rPr lang="en-US" sz="900" dirty="0">
                <a:solidFill>
                  <a:prstClr val="black"/>
                </a:solidFill>
              </a:rPr>
              <a:t> in children: results of a multi-institutional retrospective analysis by the Turkish pediatric urology society. J </a:t>
            </a:r>
            <a:r>
              <a:rPr lang="en-US" sz="900" dirty="0" err="1">
                <a:solidFill>
                  <a:prstClr val="black"/>
                </a:solidFill>
              </a:rPr>
              <a:t>Urol</a:t>
            </a:r>
            <a:r>
              <a:rPr lang="en-US" sz="900" dirty="0">
                <a:solidFill>
                  <a:prstClr val="black"/>
                </a:solidFill>
              </a:rPr>
              <a:t>, 2014. 191: 777.</a:t>
            </a:r>
            <a:r>
              <a:rPr lang="uk-UA" sz="900" dirty="0">
                <a:solidFill>
                  <a:prstClr val="black"/>
                </a:solidFill>
              </a:rPr>
              <a:t> </a:t>
            </a:r>
            <a:r>
              <a:rPr lang="en-US" sz="900" dirty="0">
                <a:solidFill>
                  <a:prstClr val="black"/>
                </a:solidFill>
                <a:hlinkClick r:id="rId11"/>
              </a:rPr>
              <a:t>https://pubmed.ncbi.nlm.nih.gov/24095906</a:t>
            </a:r>
            <a:r>
              <a:rPr lang="uk-UA" sz="900" dirty="0">
                <a:solidFill>
                  <a:prstClr val="black"/>
                </a:solidFill>
              </a:rPr>
              <a:t> , </a:t>
            </a:r>
            <a:r>
              <a:rPr lang="en-US" sz="900" dirty="0" err="1">
                <a:solidFill>
                  <a:prstClr val="black"/>
                </a:solidFill>
              </a:rPr>
              <a:t>Ozden</a:t>
            </a:r>
            <a:r>
              <a:rPr lang="en-US" sz="900" dirty="0">
                <a:solidFill>
                  <a:prstClr val="black"/>
                </a:solidFill>
              </a:rPr>
              <a:t>, E., et al. Percutaneous renal surgery in children with complex stones. J </a:t>
            </a:r>
            <a:r>
              <a:rPr lang="en-US" sz="900" dirty="0" err="1">
                <a:solidFill>
                  <a:prstClr val="black"/>
                </a:solidFill>
              </a:rPr>
              <a:t>Pediatr</a:t>
            </a:r>
            <a:r>
              <a:rPr lang="en-US" sz="900" dirty="0">
                <a:solidFill>
                  <a:prstClr val="black"/>
                </a:solidFill>
              </a:rPr>
              <a:t> </a:t>
            </a:r>
            <a:r>
              <a:rPr lang="en-US" sz="900" dirty="0" err="1">
                <a:solidFill>
                  <a:prstClr val="black"/>
                </a:solidFill>
              </a:rPr>
              <a:t>Urol</a:t>
            </a:r>
            <a:r>
              <a:rPr lang="en-US" sz="900" dirty="0">
                <a:solidFill>
                  <a:prstClr val="black"/>
                </a:solidFill>
              </a:rPr>
              <a:t>, 2008. 4: 295.</a:t>
            </a:r>
            <a:r>
              <a:rPr lang="uk-UA" sz="900" dirty="0">
                <a:solidFill>
                  <a:prstClr val="black"/>
                </a:solidFill>
              </a:rPr>
              <a:t> </a:t>
            </a:r>
            <a:r>
              <a:rPr lang="en-US" sz="900" dirty="0">
                <a:solidFill>
                  <a:prstClr val="black"/>
                </a:solidFill>
                <a:hlinkClick r:id="rId12"/>
              </a:rPr>
              <a:t>https://pubmed.ncbi.nlm.nih.gov/18644533</a:t>
            </a:r>
            <a:r>
              <a:rPr lang="uk-UA" sz="900" dirty="0">
                <a:solidFill>
                  <a:prstClr val="black"/>
                </a:solidFill>
              </a:rPr>
              <a:t> ,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Jackman</a:t>
            </a:r>
            <a:r>
              <a:rPr lang="de-DE" sz="900" dirty="0">
                <a:solidFill>
                  <a:prstClr val="black"/>
                </a:solidFill>
              </a:rPr>
              <a:t>, S.V., et al. The “mini-</a:t>
            </a:r>
            <a:r>
              <a:rPr lang="de-DE" sz="900" dirty="0" err="1">
                <a:solidFill>
                  <a:prstClr val="black"/>
                </a:solidFill>
              </a:rPr>
              <a:t>perc</a:t>
            </a:r>
            <a:r>
              <a:rPr lang="de-DE" sz="900" dirty="0">
                <a:solidFill>
                  <a:prstClr val="black"/>
                </a:solidFill>
              </a:rPr>
              <a:t>” </a:t>
            </a:r>
            <a:r>
              <a:rPr lang="de-DE" sz="900" dirty="0" err="1">
                <a:solidFill>
                  <a:prstClr val="black"/>
                </a:solidFill>
              </a:rPr>
              <a:t>technique</a:t>
            </a:r>
            <a:r>
              <a:rPr lang="de-DE" sz="900" dirty="0">
                <a:solidFill>
                  <a:prstClr val="black"/>
                </a:solidFill>
              </a:rPr>
              <a:t>: a </a:t>
            </a:r>
            <a:r>
              <a:rPr lang="de-DE" sz="900" dirty="0" err="1">
                <a:solidFill>
                  <a:prstClr val="black"/>
                </a:solidFill>
              </a:rPr>
              <a:t>less</a:t>
            </a:r>
            <a:r>
              <a:rPr lang="de-DE" sz="900" dirty="0">
                <a:solidFill>
                  <a:prstClr val="black"/>
                </a:solidFill>
              </a:rPr>
              <a:t> invasive alternative </a:t>
            </a:r>
            <a:r>
              <a:rPr lang="de-DE" sz="900" dirty="0" err="1">
                <a:solidFill>
                  <a:prstClr val="black"/>
                </a:solidFill>
              </a:rPr>
              <a:t>to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percutaneous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nephrolithotomy</a:t>
            </a:r>
            <a:r>
              <a:rPr lang="de-DE" sz="900" dirty="0">
                <a:solidFill>
                  <a:prstClr val="black"/>
                </a:solidFill>
              </a:rPr>
              <a:t>. World J </a:t>
            </a:r>
            <a:r>
              <a:rPr lang="de-DE" sz="900" dirty="0" err="1">
                <a:solidFill>
                  <a:prstClr val="black"/>
                </a:solidFill>
              </a:rPr>
              <a:t>Urol</a:t>
            </a:r>
            <a:r>
              <a:rPr lang="de-DE" sz="900" dirty="0">
                <a:solidFill>
                  <a:prstClr val="black"/>
                </a:solidFill>
              </a:rPr>
              <a:t>, 1998. 16: 371.</a:t>
            </a:r>
            <a:r>
              <a:rPr lang="uk-UA" sz="900" dirty="0">
                <a:solidFill>
                  <a:prstClr val="black"/>
                </a:solidFill>
              </a:rPr>
              <a:t> </a:t>
            </a:r>
            <a:r>
              <a:rPr lang="de-DE" sz="900" dirty="0">
                <a:solidFill>
                  <a:prstClr val="black"/>
                </a:solidFill>
                <a:hlinkClick r:id="rId13"/>
              </a:rPr>
              <a:t>https://pubmed.ncbi.nlm.nih.gov/9870281</a:t>
            </a:r>
            <a:r>
              <a:rPr lang="uk-UA" sz="900" dirty="0">
                <a:solidFill>
                  <a:prstClr val="black"/>
                </a:solidFill>
              </a:rPr>
              <a:t> ,</a:t>
            </a:r>
            <a:r>
              <a:rPr lang="de-DE" sz="900" dirty="0">
                <a:solidFill>
                  <a:prstClr val="black"/>
                </a:solidFill>
              </a:rPr>
              <a:t> Dede, O., et al. Ultra-mini-</a:t>
            </a:r>
            <a:r>
              <a:rPr lang="de-DE" sz="900" dirty="0" err="1">
                <a:solidFill>
                  <a:prstClr val="black"/>
                </a:solidFill>
              </a:rPr>
              <a:t>percutaneous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nephrolithotomy</a:t>
            </a:r>
            <a:r>
              <a:rPr lang="de-DE" sz="900" dirty="0">
                <a:solidFill>
                  <a:prstClr val="black"/>
                </a:solidFill>
              </a:rPr>
              <a:t> in </a:t>
            </a:r>
            <a:r>
              <a:rPr lang="de-DE" sz="900" dirty="0" err="1">
                <a:solidFill>
                  <a:prstClr val="black"/>
                </a:solidFill>
              </a:rPr>
              <a:t>pediatric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nephrolithiasis</a:t>
            </a:r>
            <a:r>
              <a:rPr lang="de-DE" sz="900" dirty="0">
                <a:solidFill>
                  <a:prstClr val="black"/>
                </a:solidFill>
              </a:rPr>
              <a:t>: </a:t>
            </a:r>
            <a:r>
              <a:rPr lang="de-DE" sz="900" dirty="0" err="1">
                <a:solidFill>
                  <a:prstClr val="black"/>
                </a:solidFill>
              </a:rPr>
              <a:t>Both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low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pressure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and</a:t>
            </a:r>
            <a:r>
              <a:rPr lang="de-DE" sz="900" dirty="0">
                <a:solidFill>
                  <a:prstClr val="black"/>
                </a:solidFill>
              </a:rPr>
              <a:t> high </a:t>
            </a:r>
            <a:r>
              <a:rPr lang="de-DE" sz="900" dirty="0" err="1">
                <a:solidFill>
                  <a:prstClr val="black"/>
                </a:solidFill>
              </a:rPr>
              <a:t>efficiency</a:t>
            </a:r>
            <a:r>
              <a:rPr lang="de-DE" sz="900" dirty="0">
                <a:solidFill>
                  <a:prstClr val="black"/>
                </a:solidFill>
              </a:rPr>
              <a:t>. J </a:t>
            </a:r>
            <a:r>
              <a:rPr lang="de-DE" sz="900" dirty="0" err="1">
                <a:solidFill>
                  <a:prstClr val="black"/>
                </a:solidFill>
              </a:rPr>
              <a:t>Pediatr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Urol</a:t>
            </a:r>
            <a:r>
              <a:rPr lang="de-DE" sz="900" dirty="0">
                <a:solidFill>
                  <a:prstClr val="black"/>
                </a:solidFill>
              </a:rPr>
              <a:t>, 2015. 11: 253 e1.</a:t>
            </a:r>
            <a:r>
              <a:rPr lang="uk-UA" sz="900" dirty="0">
                <a:solidFill>
                  <a:prstClr val="black"/>
                </a:solidFill>
              </a:rPr>
              <a:t> </a:t>
            </a:r>
            <a:r>
              <a:rPr lang="de-DE" sz="900" dirty="0">
                <a:solidFill>
                  <a:prstClr val="black"/>
                </a:solidFill>
                <a:hlinkClick r:id="rId14"/>
              </a:rPr>
              <a:t>https://pubmed.ncbi.nlm.nih.gov/25964199</a:t>
            </a:r>
            <a:r>
              <a:rPr lang="uk-UA" sz="900" dirty="0">
                <a:solidFill>
                  <a:prstClr val="black"/>
                </a:solidFill>
              </a:rPr>
              <a:t> ,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Desai</a:t>
            </a:r>
            <a:r>
              <a:rPr lang="de-DE" sz="900" dirty="0">
                <a:solidFill>
                  <a:prstClr val="black"/>
                </a:solidFill>
              </a:rPr>
              <a:t>, M.R., et al. Single-</a:t>
            </a:r>
            <a:r>
              <a:rPr lang="de-DE" sz="900" dirty="0" err="1">
                <a:solidFill>
                  <a:prstClr val="black"/>
                </a:solidFill>
              </a:rPr>
              <a:t>step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percutaneous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nephrolithotomy</a:t>
            </a:r>
            <a:r>
              <a:rPr lang="de-DE" sz="900" dirty="0">
                <a:solidFill>
                  <a:prstClr val="black"/>
                </a:solidFill>
              </a:rPr>
              <a:t> (</a:t>
            </a:r>
            <a:r>
              <a:rPr lang="de-DE" sz="900" dirty="0" err="1">
                <a:solidFill>
                  <a:prstClr val="black"/>
                </a:solidFill>
              </a:rPr>
              <a:t>microperc</a:t>
            </a:r>
            <a:r>
              <a:rPr lang="de-DE" sz="900" dirty="0">
                <a:solidFill>
                  <a:prstClr val="black"/>
                </a:solidFill>
              </a:rPr>
              <a:t>): </a:t>
            </a:r>
            <a:r>
              <a:rPr lang="de-DE" sz="900" dirty="0" err="1">
                <a:solidFill>
                  <a:prstClr val="black"/>
                </a:solidFill>
              </a:rPr>
              <a:t>the</a:t>
            </a:r>
            <a:r>
              <a:rPr lang="de-DE" sz="900" dirty="0">
                <a:solidFill>
                  <a:prstClr val="black"/>
                </a:solidFill>
              </a:rPr>
              <a:t> initial </a:t>
            </a:r>
            <a:r>
              <a:rPr lang="de-DE" sz="900" dirty="0" err="1">
                <a:solidFill>
                  <a:prstClr val="black"/>
                </a:solidFill>
              </a:rPr>
              <a:t>clinical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report</a:t>
            </a:r>
            <a:r>
              <a:rPr lang="de-DE" sz="900" dirty="0">
                <a:solidFill>
                  <a:prstClr val="black"/>
                </a:solidFill>
              </a:rPr>
              <a:t>. J </a:t>
            </a:r>
            <a:r>
              <a:rPr lang="de-DE" sz="900" dirty="0" err="1">
                <a:solidFill>
                  <a:prstClr val="black"/>
                </a:solidFill>
              </a:rPr>
              <a:t>Urol</a:t>
            </a:r>
            <a:r>
              <a:rPr lang="de-DE" sz="900" dirty="0">
                <a:solidFill>
                  <a:prstClr val="black"/>
                </a:solidFill>
              </a:rPr>
              <a:t>, 2011. 186: 140.</a:t>
            </a:r>
            <a:r>
              <a:rPr lang="uk-UA" sz="900" dirty="0">
                <a:solidFill>
                  <a:prstClr val="black"/>
                </a:solidFill>
              </a:rPr>
              <a:t> </a:t>
            </a:r>
            <a:r>
              <a:rPr lang="de-DE" sz="900" dirty="0">
                <a:solidFill>
                  <a:prstClr val="black"/>
                </a:solidFill>
                <a:hlinkClick r:id="rId15"/>
              </a:rPr>
              <a:t>https://pubmed.ncbi.nlm.nih.gov/21575966</a:t>
            </a:r>
            <a:r>
              <a:rPr lang="uk-UA" sz="900" dirty="0">
                <a:solidFill>
                  <a:prstClr val="black"/>
                </a:solidFill>
              </a:rPr>
              <a:t> , </a:t>
            </a:r>
            <a:r>
              <a:rPr lang="de-DE" sz="900" dirty="0" err="1">
                <a:solidFill>
                  <a:prstClr val="black"/>
                </a:solidFill>
              </a:rPr>
              <a:t>Hatipoglu</a:t>
            </a:r>
            <a:r>
              <a:rPr lang="de-DE" sz="900" dirty="0">
                <a:solidFill>
                  <a:prstClr val="black"/>
                </a:solidFill>
              </a:rPr>
              <a:t>, N.K., et al. </a:t>
            </a:r>
            <a:r>
              <a:rPr lang="de-DE" sz="900" dirty="0" err="1">
                <a:solidFill>
                  <a:prstClr val="black"/>
                </a:solidFill>
              </a:rPr>
              <a:t>Comparison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of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shockwave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lithotripsy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and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microperc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for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treatment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of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kidney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stones</a:t>
            </a:r>
            <a:r>
              <a:rPr lang="de-DE" sz="900" dirty="0">
                <a:solidFill>
                  <a:prstClr val="black"/>
                </a:solidFill>
              </a:rPr>
              <a:t> in </a:t>
            </a:r>
            <a:r>
              <a:rPr lang="de-DE" sz="900" dirty="0" err="1">
                <a:solidFill>
                  <a:prstClr val="black"/>
                </a:solidFill>
              </a:rPr>
              <a:t>children</a:t>
            </a:r>
            <a:r>
              <a:rPr lang="de-DE" sz="900" dirty="0">
                <a:solidFill>
                  <a:prstClr val="black"/>
                </a:solidFill>
              </a:rPr>
              <a:t>. J </a:t>
            </a:r>
            <a:r>
              <a:rPr lang="de-DE" sz="900" dirty="0" err="1">
                <a:solidFill>
                  <a:prstClr val="black"/>
                </a:solidFill>
              </a:rPr>
              <a:t>Endourol</a:t>
            </a:r>
            <a:r>
              <a:rPr lang="de-DE" sz="900" dirty="0">
                <a:solidFill>
                  <a:prstClr val="black"/>
                </a:solidFill>
              </a:rPr>
              <a:t>, 2013. 27: 1141.</a:t>
            </a:r>
            <a:r>
              <a:rPr lang="uk-UA" sz="900" dirty="0">
                <a:solidFill>
                  <a:prstClr val="black"/>
                </a:solidFill>
              </a:rPr>
              <a:t> </a:t>
            </a:r>
            <a:r>
              <a:rPr lang="de-DE" sz="900" dirty="0">
                <a:solidFill>
                  <a:prstClr val="black"/>
                </a:solidFill>
                <a:hlinkClick r:id="rId16"/>
              </a:rPr>
              <a:t>https://pubmed.ncbi.nlm.nih.gov/23713511</a:t>
            </a:r>
            <a:r>
              <a:rPr lang="uk-UA" sz="900" dirty="0">
                <a:solidFill>
                  <a:prstClr val="black"/>
                </a:solidFill>
              </a:rPr>
              <a:t> , </a:t>
            </a:r>
            <a:r>
              <a:rPr lang="de-DE" sz="900" dirty="0" err="1">
                <a:solidFill>
                  <a:prstClr val="black"/>
                </a:solidFill>
              </a:rPr>
              <a:t>Karatag</a:t>
            </a:r>
            <a:r>
              <a:rPr lang="de-DE" sz="900" dirty="0">
                <a:solidFill>
                  <a:prstClr val="black"/>
                </a:solidFill>
              </a:rPr>
              <a:t>, T., et al. A </a:t>
            </a:r>
            <a:r>
              <a:rPr lang="de-DE" sz="900" dirty="0" err="1">
                <a:solidFill>
                  <a:prstClr val="black"/>
                </a:solidFill>
              </a:rPr>
              <a:t>Comparison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of</a:t>
            </a:r>
            <a:r>
              <a:rPr lang="de-DE" sz="900" dirty="0">
                <a:solidFill>
                  <a:prstClr val="black"/>
                </a:solidFill>
              </a:rPr>
              <a:t> 2 </a:t>
            </a:r>
            <a:r>
              <a:rPr lang="de-DE" sz="900" dirty="0" err="1">
                <a:solidFill>
                  <a:prstClr val="black"/>
                </a:solidFill>
              </a:rPr>
              <a:t>Percutaneous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Nephrolithotomy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Techniques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for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the</a:t>
            </a:r>
            <a:r>
              <a:rPr lang="de-DE" sz="900" dirty="0">
                <a:solidFill>
                  <a:prstClr val="black"/>
                </a:solidFill>
              </a:rPr>
              <a:t> Treatment </a:t>
            </a:r>
            <a:r>
              <a:rPr lang="de-DE" sz="900" dirty="0" err="1">
                <a:solidFill>
                  <a:prstClr val="black"/>
                </a:solidFill>
              </a:rPr>
              <a:t>of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Pediatric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Kidney</a:t>
            </a:r>
            <a:r>
              <a:rPr lang="de-DE" sz="900" dirty="0">
                <a:solidFill>
                  <a:prstClr val="black"/>
                </a:solidFill>
              </a:rPr>
              <a:t> Stones </a:t>
            </a:r>
            <a:r>
              <a:rPr lang="de-DE" sz="900" dirty="0" err="1">
                <a:solidFill>
                  <a:prstClr val="black"/>
                </a:solidFill>
              </a:rPr>
              <a:t>of</a:t>
            </a:r>
            <a:r>
              <a:rPr lang="de-DE" sz="900" dirty="0">
                <a:solidFill>
                  <a:prstClr val="black"/>
                </a:solidFill>
              </a:rPr>
              <a:t> Sizes 10-20 mm: </a:t>
            </a:r>
            <a:r>
              <a:rPr lang="de-DE" sz="900" dirty="0" err="1">
                <a:solidFill>
                  <a:prstClr val="black"/>
                </a:solidFill>
              </a:rPr>
              <a:t>Microperc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vs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Miniperc</a:t>
            </a:r>
            <a:r>
              <a:rPr lang="de-DE" sz="900" dirty="0">
                <a:solidFill>
                  <a:prstClr val="black"/>
                </a:solidFill>
              </a:rPr>
              <a:t>. </a:t>
            </a:r>
            <a:r>
              <a:rPr lang="de-DE" sz="900" dirty="0" err="1">
                <a:solidFill>
                  <a:prstClr val="black"/>
                </a:solidFill>
              </a:rPr>
              <a:t>Urology</a:t>
            </a:r>
            <a:r>
              <a:rPr lang="de-DE" sz="900" dirty="0">
                <a:solidFill>
                  <a:prstClr val="black"/>
                </a:solidFill>
              </a:rPr>
              <a:t>, 2015. 85: 1015.</a:t>
            </a:r>
            <a:r>
              <a:rPr lang="uk-UA" sz="900" dirty="0">
                <a:solidFill>
                  <a:prstClr val="black"/>
                </a:solidFill>
              </a:rPr>
              <a:t> </a:t>
            </a:r>
            <a:r>
              <a:rPr lang="de-DE" sz="900" dirty="0">
                <a:solidFill>
                  <a:prstClr val="black"/>
                </a:solidFill>
                <a:hlinkClick r:id="rId17"/>
              </a:rPr>
              <a:t>https://pubmed.ncbi.nlm.nih.gov/25917724</a:t>
            </a:r>
            <a:r>
              <a:rPr lang="uk-UA" sz="900" dirty="0">
                <a:solidFill>
                  <a:prstClr val="black"/>
                </a:solidFill>
              </a:rPr>
              <a:t> ,</a:t>
            </a:r>
            <a:r>
              <a:rPr lang="de-DE" sz="900" dirty="0">
                <a:solidFill>
                  <a:prstClr val="black"/>
                </a:solidFill>
              </a:rPr>
              <a:t> Bilen, C.Y., et al. Tubeless mini </a:t>
            </a:r>
            <a:r>
              <a:rPr lang="de-DE" sz="900" dirty="0" err="1">
                <a:solidFill>
                  <a:prstClr val="black"/>
                </a:solidFill>
              </a:rPr>
              <a:t>percutaneous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nephrolithotomy</a:t>
            </a:r>
            <a:r>
              <a:rPr lang="de-DE" sz="900" dirty="0">
                <a:solidFill>
                  <a:prstClr val="black"/>
                </a:solidFill>
              </a:rPr>
              <a:t> in </a:t>
            </a:r>
            <a:r>
              <a:rPr lang="de-DE" sz="900" dirty="0" err="1">
                <a:solidFill>
                  <a:prstClr val="black"/>
                </a:solidFill>
              </a:rPr>
              <a:t>infants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and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preschool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children</a:t>
            </a:r>
            <a:r>
              <a:rPr lang="de-DE" sz="900" dirty="0">
                <a:solidFill>
                  <a:prstClr val="black"/>
                </a:solidFill>
              </a:rPr>
              <a:t>: a </a:t>
            </a:r>
            <a:r>
              <a:rPr lang="de-DE" sz="900" dirty="0" err="1">
                <a:solidFill>
                  <a:prstClr val="black"/>
                </a:solidFill>
              </a:rPr>
              <a:t>preliminary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report</a:t>
            </a:r>
            <a:r>
              <a:rPr lang="de-DE" sz="900" dirty="0">
                <a:solidFill>
                  <a:prstClr val="black"/>
                </a:solidFill>
              </a:rPr>
              <a:t>. J </a:t>
            </a:r>
            <a:r>
              <a:rPr lang="de-DE" sz="900" dirty="0" err="1">
                <a:solidFill>
                  <a:prstClr val="black"/>
                </a:solidFill>
              </a:rPr>
              <a:t>Urol</a:t>
            </a:r>
            <a:r>
              <a:rPr lang="de-DE" sz="900" dirty="0">
                <a:solidFill>
                  <a:prstClr val="black"/>
                </a:solidFill>
              </a:rPr>
              <a:t>, 2010. 184: 2498.</a:t>
            </a:r>
            <a:r>
              <a:rPr lang="uk-UA" sz="900" dirty="0">
                <a:solidFill>
                  <a:prstClr val="black"/>
                </a:solidFill>
              </a:rPr>
              <a:t> </a:t>
            </a:r>
            <a:r>
              <a:rPr lang="de-DE" sz="900" dirty="0">
                <a:solidFill>
                  <a:prstClr val="black"/>
                </a:solidFill>
                <a:hlinkClick r:id="rId3"/>
              </a:rPr>
              <a:t>https://pubmed.ncbi.nlm.nih.gov/20961572</a:t>
            </a:r>
            <a:r>
              <a:rPr lang="uk-UA" sz="900" dirty="0">
                <a:solidFill>
                  <a:prstClr val="black"/>
                </a:solidFill>
              </a:rPr>
              <a:t> ,</a:t>
            </a:r>
            <a:r>
              <a:rPr lang="en-US" sz="900" dirty="0">
                <a:solidFill>
                  <a:prstClr val="black"/>
                </a:solidFill>
              </a:rPr>
              <a:t> </a:t>
            </a:r>
            <a:r>
              <a:rPr lang="en-US" sz="900" dirty="0" err="1">
                <a:solidFill>
                  <a:prstClr val="black"/>
                </a:solidFill>
              </a:rPr>
              <a:t>Aghamir</a:t>
            </a:r>
            <a:r>
              <a:rPr lang="en-US" sz="900" dirty="0">
                <a:solidFill>
                  <a:prstClr val="black"/>
                </a:solidFill>
              </a:rPr>
              <a:t>, S.M., et al. Feasibility of totally tubeless percutaneous </a:t>
            </a:r>
            <a:r>
              <a:rPr lang="en-US" sz="900" dirty="0" err="1">
                <a:solidFill>
                  <a:prstClr val="black"/>
                </a:solidFill>
              </a:rPr>
              <a:t>nephrolithotomy</a:t>
            </a:r>
            <a:r>
              <a:rPr lang="en-US" sz="900" dirty="0">
                <a:solidFill>
                  <a:prstClr val="black"/>
                </a:solidFill>
              </a:rPr>
              <a:t> under the age of 14 years: a randomized clinical trial. J </a:t>
            </a:r>
            <a:r>
              <a:rPr lang="en-US" sz="900" dirty="0" err="1">
                <a:solidFill>
                  <a:prstClr val="black"/>
                </a:solidFill>
              </a:rPr>
              <a:t>Endourol</a:t>
            </a:r>
            <a:r>
              <a:rPr lang="en-US" sz="900" dirty="0">
                <a:solidFill>
                  <a:prstClr val="black"/>
                </a:solidFill>
              </a:rPr>
              <a:t>, 2012. 26: 621.</a:t>
            </a:r>
            <a:r>
              <a:rPr lang="uk-UA" sz="900" dirty="0">
                <a:solidFill>
                  <a:prstClr val="black"/>
                </a:solidFill>
              </a:rPr>
              <a:t> </a:t>
            </a:r>
            <a:r>
              <a:rPr lang="en-US" sz="900" dirty="0">
                <a:solidFill>
                  <a:prstClr val="black"/>
                </a:solidFill>
                <a:hlinkClick r:id="rId4"/>
              </a:rPr>
              <a:t>https://pubmed.ncbi.nlm.nih.gov/22192104</a:t>
            </a:r>
            <a:r>
              <a:rPr lang="uk-UA" sz="900" dirty="0">
                <a:solidFill>
                  <a:prstClr val="black"/>
                </a:solidFill>
              </a:rPr>
              <a:t> , </a:t>
            </a:r>
            <a:r>
              <a:rPr lang="de-DE" sz="900" dirty="0">
                <a:solidFill>
                  <a:prstClr val="black"/>
                </a:solidFill>
              </a:rPr>
              <a:t>Gamal, W., et al. </a:t>
            </a:r>
            <a:r>
              <a:rPr lang="de-DE" sz="900" dirty="0" err="1">
                <a:solidFill>
                  <a:prstClr val="black"/>
                </a:solidFill>
              </a:rPr>
              <a:t>Supine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pediatric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percutaneous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nephrolithotomy</a:t>
            </a:r>
            <a:r>
              <a:rPr lang="de-DE" sz="900" dirty="0">
                <a:solidFill>
                  <a:prstClr val="black"/>
                </a:solidFill>
              </a:rPr>
              <a:t> (PCNL). J </a:t>
            </a:r>
            <a:r>
              <a:rPr lang="de-DE" sz="900" dirty="0" err="1">
                <a:solidFill>
                  <a:prstClr val="black"/>
                </a:solidFill>
              </a:rPr>
              <a:t>Pediatr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Urol</a:t>
            </a:r>
            <a:r>
              <a:rPr lang="de-DE" sz="900" dirty="0">
                <a:solidFill>
                  <a:prstClr val="black"/>
                </a:solidFill>
              </a:rPr>
              <a:t>, 2015. 11: 78 e1.</a:t>
            </a:r>
            <a:r>
              <a:rPr lang="uk-UA" sz="900" dirty="0">
                <a:solidFill>
                  <a:prstClr val="black"/>
                </a:solidFill>
              </a:rPr>
              <a:t> </a:t>
            </a:r>
            <a:r>
              <a:rPr lang="de-DE" sz="900" dirty="0">
                <a:solidFill>
                  <a:prstClr val="black"/>
                </a:solidFill>
                <a:hlinkClick r:id="rId7"/>
              </a:rPr>
              <a:t>https://pubmed.ncbi.nlm.nih.gov/25819602</a:t>
            </a:r>
            <a:r>
              <a:rPr lang="uk-UA" sz="900" dirty="0">
                <a:solidFill>
                  <a:prstClr val="black"/>
                </a:solidFill>
              </a:rPr>
              <a:t> ,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Bodakci</a:t>
            </a:r>
            <a:r>
              <a:rPr lang="de-DE" sz="900" dirty="0">
                <a:solidFill>
                  <a:prstClr val="black"/>
                </a:solidFill>
              </a:rPr>
              <a:t>, M.N., et al. Ultrasound-</a:t>
            </a:r>
            <a:r>
              <a:rPr lang="de-DE" sz="900" dirty="0" err="1">
                <a:solidFill>
                  <a:prstClr val="black"/>
                </a:solidFill>
              </a:rPr>
              <a:t>guided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micropercutaneous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nephrolithotomy</a:t>
            </a:r>
            <a:r>
              <a:rPr lang="de-DE" sz="900" dirty="0">
                <a:solidFill>
                  <a:prstClr val="black"/>
                </a:solidFill>
              </a:rPr>
              <a:t> in </a:t>
            </a:r>
            <a:r>
              <a:rPr lang="de-DE" sz="900" dirty="0" err="1">
                <a:solidFill>
                  <a:prstClr val="black"/>
                </a:solidFill>
              </a:rPr>
              <a:t>pediatric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patients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with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kidney</a:t>
            </a:r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sz="900" dirty="0" err="1">
                <a:solidFill>
                  <a:prstClr val="black"/>
                </a:solidFill>
              </a:rPr>
              <a:t>stones</a:t>
            </a:r>
            <a:r>
              <a:rPr lang="de-DE" sz="900" dirty="0">
                <a:solidFill>
                  <a:prstClr val="black"/>
                </a:solidFill>
              </a:rPr>
              <a:t>. </a:t>
            </a:r>
            <a:r>
              <a:rPr lang="de-DE" sz="900" dirty="0" err="1">
                <a:solidFill>
                  <a:prstClr val="black"/>
                </a:solidFill>
              </a:rPr>
              <a:t>Int</a:t>
            </a:r>
            <a:r>
              <a:rPr lang="de-DE" sz="900" dirty="0">
                <a:solidFill>
                  <a:prstClr val="black"/>
                </a:solidFill>
              </a:rPr>
              <a:t> J </a:t>
            </a:r>
            <a:r>
              <a:rPr lang="de-DE" sz="900" dirty="0" err="1">
                <a:solidFill>
                  <a:prstClr val="black"/>
                </a:solidFill>
              </a:rPr>
              <a:t>Urol</a:t>
            </a:r>
            <a:r>
              <a:rPr lang="de-DE" sz="900" dirty="0">
                <a:solidFill>
                  <a:prstClr val="black"/>
                </a:solidFill>
              </a:rPr>
              <a:t>, 2015. 22: 773.</a:t>
            </a:r>
            <a:r>
              <a:rPr lang="uk-UA" sz="900" dirty="0">
                <a:solidFill>
                  <a:prstClr val="black"/>
                </a:solidFill>
              </a:rPr>
              <a:t> </a:t>
            </a:r>
            <a:r>
              <a:rPr lang="de-DE" sz="900" dirty="0">
                <a:solidFill>
                  <a:prstClr val="black"/>
                </a:solidFill>
                <a:hlinkClick r:id="rId18"/>
              </a:rPr>
              <a:t>https://pubmed.ncbi.nlm.nih.gov/25975519</a:t>
            </a:r>
            <a:r>
              <a:rPr lang="uk-UA" sz="1000" dirty="0">
                <a:solidFill>
                  <a:prstClr val="black"/>
                </a:solidFill>
              </a:rPr>
              <a:t> </a:t>
            </a:r>
            <a:r>
              <a:rPr lang="uk-UA" sz="1100" dirty="0">
                <a:solidFill>
                  <a:prstClr val="black"/>
                </a:solidFill>
              </a:rPr>
              <a:t>].</a:t>
            </a: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28927006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692696"/>
            <a:ext cx="8712968" cy="6048672"/>
          </a:xfrm>
        </p:spPr>
        <p:txBody>
          <a:bodyPr>
            <a:noAutofit/>
          </a:bodyPr>
          <a:lstStyle/>
          <a:p>
            <a:pPr algn="just"/>
            <a:r>
              <a:rPr lang="uk-UA" sz="1400" i="1" dirty="0" err="1"/>
              <a:t>Уретерореноскопія</a:t>
            </a:r>
            <a:endParaRPr lang="uk-UA" sz="1400" i="1" dirty="0"/>
          </a:p>
          <a:p>
            <a:pPr algn="just"/>
            <a:r>
              <a:rPr lang="uk-UA" sz="1400" dirty="0"/>
              <a:t>Зростання доступності </a:t>
            </a:r>
            <a:r>
              <a:rPr lang="uk-UA" sz="1400" dirty="0" err="1"/>
              <a:t>ендоурологічного</a:t>
            </a:r>
            <a:r>
              <a:rPr lang="uk-UA" sz="1400" dirty="0"/>
              <a:t> обладнання </a:t>
            </a:r>
            <a:r>
              <a:rPr lang="uk-UA" sz="1400" dirty="0" smtClean="0"/>
              <a:t>малого </a:t>
            </a:r>
            <a:r>
              <a:rPr lang="uk-UA" sz="1400" dirty="0"/>
              <a:t>розміру зробило можливим лікування </a:t>
            </a:r>
            <a:r>
              <a:rPr lang="uk-UA" sz="1400" dirty="0" smtClean="0"/>
              <a:t>каменів </a:t>
            </a:r>
            <a:r>
              <a:rPr lang="uk-UA" sz="1400" dirty="0"/>
              <a:t>сечоводу </a:t>
            </a:r>
            <a:r>
              <a:rPr lang="uk-UA" sz="1400" dirty="0" smtClean="0"/>
              <a:t>у дітей за </a:t>
            </a:r>
            <a:r>
              <a:rPr lang="uk-UA" sz="1400" dirty="0"/>
              <a:t>допомогою ендоскопічних методів.</a:t>
            </a:r>
          </a:p>
          <a:p>
            <a:pPr algn="just"/>
            <a:endParaRPr lang="uk-UA" sz="900" dirty="0"/>
          </a:p>
          <a:p>
            <a:pPr algn="just"/>
            <a:r>
              <a:rPr lang="uk-UA" sz="1400" dirty="0"/>
              <a:t>Техніка, що використовується у дітей, подібна до тієї, що використовується у дорослих. </a:t>
            </a:r>
            <a:r>
              <a:rPr lang="uk-UA" sz="1400" dirty="0" smtClean="0"/>
              <a:t>Рекомендується </a:t>
            </a:r>
            <a:r>
              <a:rPr lang="uk-UA" sz="1400" dirty="0"/>
              <a:t>використовувати направляючі </a:t>
            </a:r>
            <a:r>
              <a:rPr lang="uk-UA" sz="1400" dirty="0" smtClean="0"/>
              <a:t>струни, </a:t>
            </a:r>
            <a:r>
              <a:rPr lang="uk-UA" sz="1400" dirty="0"/>
              <a:t>а процедуру проводити за допомогою прямого бачення. Звичайна балонна дилатація </a:t>
            </a:r>
            <a:r>
              <a:rPr lang="uk-UA" sz="1400" dirty="0" err="1" smtClean="0"/>
              <a:t>сечовідно-міхурового</a:t>
            </a:r>
            <a:r>
              <a:rPr lang="uk-UA" sz="1400" dirty="0" smtClean="0"/>
              <a:t> </a:t>
            </a:r>
            <a:r>
              <a:rPr lang="uk-UA" sz="1400" dirty="0"/>
              <a:t>з’єднання та </a:t>
            </a:r>
            <a:r>
              <a:rPr lang="uk-UA" sz="1400" dirty="0" err="1"/>
              <a:t>стентування</a:t>
            </a:r>
            <a:r>
              <a:rPr lang="uk-UA" sz="1400" dirty="0"/>
              <a:t> сечоводу викликають суперечки. Загалом розширення сечоводу проводиться рідше і лише в окремих випадках. Існує тенденція до більшого використання </a:t>
            </a:r>
            <a:r>
              <a:rPr lang="uk-UA" sz="1400" dirty="0" err="1" smtClean="0"/>
              <a:t>гідродилятації</a:t>
            </a:r>
            <a:r>
              <a:rPr lang="uk-UA" sz="1400" dirty="0"/>
              <a:t>, оскільки вона так само ефективна </a:t>
            </a:r>
            <a:r>
              <a:rPr lang="uk-UA" sz="1400" dirty="0" smtClean="0"/>
              <a:t>[</a:t>
            </a:r>
            <a:r>
              <a:rPr lang="en-US" sz="1050" dirty="0"/>
              <a:t>Wu, H.Y., et al. Surgical management of children with urolithiasis. </a:t>
            </a:r>
            <a:r>
              <a:rPr lang="en-US" sz="1050" dirty="0" err="1"/>
              <a:t>Urol</a:t>
            </a:r>
            <a:r>
              <a:rPr lang="en-US" sz="1050" dirty="0"/>
              <a:t> </a:t>
            </a:r>
            <a:r>
              <a:rPr lang="en-US" sz="1050" dirty="0" err="1"/>
              <a:t>Clin</a:t>
            </a:r>
            <a:r>
              <a:rPr lang="en-US" sz="1050" dirty="0"/>
              <a:t> North Am, 2004. 31: 589</a:t>
            </a:r>
            <a:r>
              <a:rPr lang="en-US" sz="1050" dirty="0" smtClean="0"/>
              <a:t>.</a:t>
            </a:r>
            <a:r>
              <a:rPr lang="uk-UA" sz="1050" dirty="0" smtClean="0"/>
              <a:t> </a:t>
            </a:r>
            <a:r>
              <a:rPr lang="en-US" sz="1050" dirty="0" smtClean="0">
                <a:hlinkClick r:id="rId2"/>
              </a:rPr>
              <a:t>https</a:t>
            </a:r>
            <a:r>
              <a:rPr lang="en-US" sz="1050" dirty="0">
                <a:hlinkClick r:id="rId2"/>
              </a:rPr>
              <a:t>://</a:t>
            </a:r>
            <a:r>
              <a:rPr lang="en-US" sz="1050" dirty="0" smtClean="0">
                <a:hlinkClick r:id="rId2"/>
              </a:rPr>
              <a:t>pubmed.ncbi.nlm.nih.gov/15313067</a:t>
            </a:r>
            <a:r>
              <a:rPr lang="uk-UA" sz="1050" dirty="0" smtClean="0"/>
              <a:t> ,</a:t>
            </a:r>
            <a:r>
              <a:rPr lang="en-US" sz="1050" dirty="0"/>
              <a:t> </a:t>
            </a:r>
            <a:r>
              <a:rPr lang="en-US" sz="1050" dirty="0" err="1"/>
              <a:t>Caione</a:t>
            </a:r>
            <a:r>
              <a:rPr lang="en-US" sz="1050" dirty="0"/>
              <a:t>, P., et al. Endoscopic manipulation of ureteral calculi in children by rigid operative </a:t>
            </a:r>
            <a:r>
              <a:rPr lang="en-US" sz="1050" dirty="0" err="1"/>
              <a:t>ureterorenoscopy</a:t>
            </a:r>
            <a:r>
              <a:rPr lang="en-US" sz="1050" dirty="0"/>
              <a:t>. J </a:t>
            </a:r>
            <a:r>
              <a:rPr lang="en-US" sz="1050" dirty="0" err="1"/>
              <a:t>Urol</a:t>
            </a:r>
            <a:r>
              <a:rPr lang="en-US" sz="1050" dirty="0"/>
              <a:t>, 1990. 144: 484</a:t>
            </a:r>
            <a:r>
              <a:rPr lang="en-US" sz="1050" dirty="0" smtClean="0"/>
              <a:t>.</a:t>
            </a:r>
            <a:r>
              <a:rPr lang="uk-UA" sz="1050" dirty="0" smtClean="0"/>
              <a:t> </a:t>
            </a:r>
            <a:r>
              <a:rPr lang="en-US" sz="1050" dirty="0" smtClean="0">
                <a:hlinkClick r:id="rId3"/>
              </a:rPr>
              <a:t>https</a:t>
            </a:r>
            <a:r>
              <a:rPr lang="en-US" sz="1050" dirty="0">
                <a:hlinkClick r:id="rId3"/>
              </a:rPr>
              <a:t>://</a:t>
            </a:r>
            <a:r>
              <a:rPr lang="en-US" sz="1050" dirty="0" smtClean="0">
                <a:hlinkClick r:id="rId3"/>
              </a:rPr>
              <a:t>pubmed.ncbi.nlm.nih.gov/2374225</a:t>
            </a:r>
            <a:r>
              <a:rPr lang="uk-UA" sz="1050" dirty="0" smtClean="0"/>
              <a:t> ,</a:t>
            </a:r>
            <a:r>
              <a:rPr lang="en-US" sz="1050" dirty="0"/>
              <a:t> </a:t>
            </a:r>
            <a:r>
              <a:rPr lang="en-US" sz="1050" dirty="0" err="1"/>
              <a:t>Soygur</a:t>
            </a:r>
            <a:r>
              <a:rPr lang="en-US" sz="1050" dirty="0"/>
              <a:t>, T., et al. </a:t>
            </a:r>
            <a:r>
              <a:rPr lang="en-US" sz="1050" dirty="0" err="1"/>
              <a:t>Hydrodilation</a:t>
            </a:r>
            <a:r>
              <a:rPr lang="en-US" sz="1050" dirty="0"/>
              <a:t> of the ureteral orifice in children renders </a:t>
            </a:r>
            <a:r>
              <a:rPr lang="en-US" sz="1050" dirty="0" err="1"/>
              <a:t>ureteroscopic</a:t>
            </a:r>
            <a:r>
              <a:rPr lang="en-US" sz="1050" dirty="0"/>
              <a:t> access possible without any further active dilation. J </a:t>
            </a:r>
            <a:r>
              <a:rPr lang="en-US" sz="1050" dirty="0" err="1"/>
              <a:t>Urol</a:t>
            </a:r>
            <a:r>
              <a:rPr lang="en-US" sz="1050" dirty="0"/>
              <a:t>, 2006. 176: 285</a:t>
            </a:r>
            <a:r>
              <a:rPr lang="en-US" sz="1050" dirty="0" smtClean="0"/>
              <a:t>.</a:t>
            </a:r>
            <a:r>
              <a:rPr lang="uk-UA" sz="1050" dirty="0" smtClean="0"/>
              <a:t> </a:t>
            </a:r>
            <a:r>
              <a:rPr lang="en-US" sz="1050" dirty="0" smtClean="0">
                <a:hlinkClick r:id="rId4"/>
              </a:rPr>
              <a:t>https</a:t>
            </a:r>
            <a:r>
              <a:rPr lang="en-US" sz="1050" dirty="0">
                <a:hlinkClick r:id="rId4"/>
              </a:rPr>
              <a:t>://</a:t>
            </a:r>
            <a:r>
              <a:rPr lang="en-US" sz="1050" dirty="0" smtClean="0">
                <a:hlinkClick r:id="rId4"/>
              </a:rPr>
              <a:t>pubmed.ncbi.nlm.nih.gov/16753421</a:t>
            </a:r>
            <a:r>
              <a:rPr lang="uk-UA" sz="1050" dirty="0" smtClean="0"/>
              <a:t> ,</a:t>
            </a:r>
            <a:r>
              <a:rPr lang="de-DE" sz="1050" dirty="0"/>
              <a:t> al </a:t>
            </a:r>
            <a:r>
              <a:rPr lang="de-DE" sz="1050" dirty="0" err="1"/>
              <a:t>Busaidy</a:t>
            </a:r>
            <a:r>
              <a:rPr lang="de-DE" sz="1050" dirty="0"/>
              <a:t>, S.S., et al. </a:t>
            </a:r>
            <a:r>
              <a:rPr lang="de-DE" sz="1050" dirty="0" err="1"/>
              <a:t>Paediatric</a:t>
            </a:r>
            <a:r>
              <a:rPr lang="de-DE" sz="1050" dirty="0"/>
              <a:t> </a:t>
            </a:r>
            <a:r>
              <a:rPr lang="de-DE" sz="1050" dirty="0" err="1"/>
              <a:t>ureteroscopy</a:t>
            </a:r>
            <a:r>
              <a:rPr lang="de-DE" sz="1050" dirty="0"/>
              <a:t> </a:t>
            </a:r>
            <a:r>
              <a:rPr lang="de-DE" sz="1050" dirty="0" err="1"/>
              <a:t>for</a:t>
            </a:r>
            <a:r>
              <a:rPr lang="de-DE" sz="1050" dirty="0"/>
              <a:t> </a:t>
            </a:r>
            <a:r>
              <a:rPr lang="de-DE" sz="1050" dirty="0" err="1"/>
              <a:t>ureteric</a:t>
            </a:r>
            <a:r>
              <a:rPr lang="de-DE" sz="1050" dirty="0"/>
              <a:t> </a:t>
            </a:r>
            <a:r>
              <a:rPr lang="de-DE" sz="1050" dirty="0" err="1"/>
              <a:t>calculi</a:t>
            </a:r>
            <a:r>
              <a:rPr lang="de-DE" sz="1050" dirty="0"/>
              <a:t>: a 4-year </a:t>
            </a:r>
            <a:r>
              <a:rPr lang="de-DE" sz="1050" dirty="0" err="1"/>
              <a:t>experience</a:t>
            </a:r>
            <a:r>
              <a:rPr lang="de-DE" sz="1050" dirty="0"/>
              <a:t>. </a:t>
            </a:r>
            <a:r>
              <a:rPr lang="de-DE" sz="1050" dirty="0" err="1"/>
              <a:t>Br</a:t>
            </a:r>
            <a:r>
              <a:rPr lang="de-DE" sz="1050" dirty="0"/>
              <a:t> J </a:t>
            </a:r>
            <a:r>
              <a:rPr lang="de-DE" sz="1050" dirty="0" err="1"/>
              <a:t>Urol</a:t>
            </a:r>
            <a:r>
              <a:rPr lang="de-DE" sz="1050" dirty="0"/>
              <a:t>, 1997. 80: 797</a:t>
            </a:r>
            <a:r>
              <a:rPr lang="de-DE" sz="1050" dirty="0" smtClean="0"/>
              <a:t>.</a:t>
            </a:r>
            <a:r>
              <a:rPr lang="uk-UA" sz="1050" dirty="0" smtClean="0"/>
              <a:t> </a:t>
            </a:r>
            <a:r>
              <a:rPr lang="de-DE" sz="1050" dirty="0" smtClean="0">
                <a:hlinkClick r:id="rId5"/>
              </a:rPr>
              <a:t>https</a:t>
            </a:r>
            <a:r>
              <a:rPr lang="de-DE" sz="1050" dirty="0">
                <a:hlinkClick r:id="rId5"/>
              </a:rPr>
              <a:t>://</a:t>
            </a:r>
            <a:r>
              <a:rPr lang="de-DE" sz="1050" dirty="0" smtClean="0">
                <a:hlinkClick r:id="rId5"/>
              </a:rPr>
              <a:t>pubmed.ncbi.nlm.nih.gov/9393306</a:t>
            </a:r>
            <a:r>
              <a:rPr lang="uk-UA" sz="1050" dirty="0"/>
              <a:t> </a:t>
            </a:r>
            <a:r>
              <a:rPr lang="uk-UA" sz="1050" dirty="0" smtClean="0"/>
              <a:t>, </a:t>
            </a:r>
            <a:r>
              <a:rPr lang="de-DE" sz="1050" dirty="0" smtClean="0"/>
              <a:t>Hill</a:t>
            </a:r>
            <a:r>
              <a:rPr lang="de-DE" sz="1050" dirty="0"/>
              <a:t>, D.E., et al. </a:t>
            </a:r>
            <a:r>
              <a:rPr lang="de-DE" sz="1050" dirty="0" err="1"/>
              <a:t>Ureteroscopy</a:t>
            </a:r>
            <a:r>
              <a:rPr lang="de-DE" sz="1050" dirty="0"/>
              <a:t> in </a:t>
            </a:r>
            <a:r>
              <a:rPr lang="de-DE" sz="1050" dirty="0" err="1"/>
              <a:t>children</a:t>
            </a:r>
            <a:r>
              <a:rPr lang="de-DE" sz="1050" dirty="0"/>
              <a:t>. J </a:t>
            </a:r>
            <a:r>
              <a:rPr lang="de-DE" sz="1050" dirty="0" err="1"/>
              <a:t>Urol</a:t>
            </a:r>
            <a:r>
              <a:rPr lang="de-DE" sz="1050" dirty="0"/>
              <a:t>, 1990. 144: 481</a:t>
            </a:r>
            <a:r>
              <a:rPr lang="de-DE" sz="1050" dirty="0" smtClean="0"/>
              <a:t>.</a:t>
            </a:r>
            <a:r>
              <a:rPr lang="uk-UA" sz="1050" dirty="0" smtClean="0"/>
              <a:t> </a:t>
            </a:r>
            <a:r>
              <a:rPr lang="de-DE" sz="1050" dirty="0" smtClean="0">
                <a:hlinkClick r:id="rId6"/>
              </a:rPr>
              <a:t>https</a:t>
            </a:r>
            <a:r>
              <a:rPr lang="de-DE" sz="1050" dirty="0">
                <a:hlinkClick r:id="rId6"/>
              </a:rPr>
              <a:t>://</a:t>
            </a:r>
            <a:r>
              <a:rPr lang="de-DE" sz="1050" dirty="0" smtClean="0">
                <a:hlinkClick r:id="rId6"/>
              </a:rPr>
              <a:t>pubmed.ncbi.nlm.nih.gov/2374224</a:t>
            </a:r>
            <a:r>
              <a:rPr lang="uk-UA" sz="1050" dirty="0" smtClean="0"/>
              <a:t> , </a:t>
            </a:r>
            <a:r>
              <a:rPr lang="de-DE" sz="1050" dirty="0" smtClean="0"/>
              <a:t>Richter</a:t>
            </a:r>
            <a:r>
              <a:rPr lang="de-DE" sz="1050" dirty="0"/>
              <a:t>, S., et al. Early </a:t>
            </a:r>
            <a:r>
              <a:rPr lang="de-DE" sz="1050" dirty="0" err="1"/>
              <a:t>postureteroscopy</a:t>
            </a:r>
            <a:r>
              <a:rPr lang="de-DE" sz="1050" dirty="0"/>
              <a:t> </a:t>
            </a:r>
            <a:r>
              <a:rPr lang="de-DE" sz="1050" dirty="0" err="1"/>
              <a:t>vesicoureteral</a:t>
            </a:r>
            <a:r>
              <a:rPr lang="de-DE" sz="1050" dirty="0"/>
              <a:t> </a:t>
            </a:r>
            <a:r>
              <a:rPr lang="de-DE" sz="1050" dirty="0" err="1"/>
              <a:t>reflux</a:t>
            </a:r>
            <a:r>
              <a:rPr lang="de-DE" sz="1050" dirty="0"/>
              <a:t>--a </a:t>
            </a:r>
            <a:r>
              <a:rPr lang="de-DE" sz="1050" dirty="0" err="1"/>
              <a:t>temporary</a:t>
            </a:r>
            <a:r>
              <a:rPr lang="de-DE" sz="1050" dirty="0"/>
              <a:t> </a:t>
            </a:r>
            <a:r>
              <a:rPr lang="de-DE" sz="1050" dirty="0" err="1"/>
              <a:t>and</a:t>
            </a:r>
            <a:r>
              <a:rPr lang="de-DE" sz="1050" dirty="0"/>
              <a:t> </a:t>
            </a:r>
            <a:r>
              <a:rPr lang="de-DE" sz="1050" dirty="0" err="1"/>
              <a:t>infrequent</a:t>
            </a:r>
            <a:r>
              <a:rPr lang="de-DE" sz="1050" dirty="0"/>
              <a:t> </a:t>
            </a:r>
            <a:r>
              <a:rPr lang="de-DE" sz="1050" dirty="0" err="1"/>
              <a:t>complication</a:t>
            </a:r>
            <a:r>
              <a:rPr lang="de-DE" sz="1050" dirty="0"/>
              <a:t>: </a:t>
            </a:r>
            <a:r>
              <a:rPr lang="de-DE" sz="1050" dirty="0" err="1"/>
              <a:t>prospective</a:t>
            </a:r>
            <a:r>
              <a:rPr lang="de-DE" sz="1050" dirty="0"/>
              <a:t> </a:t>
            </a:r>
            <a:r>
              <a:rPr lang="de-DE" sz="1050" dirty="0" err="1"/>
              <a:t>study</a:t>
            </a:r>
            <a:r>
              <a:rPr lang="de-DE" sz="1050" dirty="0"/>
              <a:t>. J </a:t>
            </a:r>
            <a:r>
              <a:rPr lang="de-DE" sz="1050" dirty="0" err="1"/>
              <a:t>Endourol</a:t>
            </a:r>
            <a:r>
              <a:rPr lang="de-DE" sz="1050" dirty="0"/>
              <a:t>, 1999. 13: 365</a:t>
            </a:r>
            <a:r>
              <a:rPr lang="de-DE" sz="1050" dirty="0" smtClean="0"/>
              <a:t>.</a:t>
            </a:r>
            <a:r>
              <a:rPr lang="uk-UA" sz="1050" dirty="0" smtClean="0"/>
              <a:t> </a:t>
            </a:r>
            <a:r>
              <a:rPr lang="de-DE" sz="1050" dirty="0" smtClean="0">
                <a:hlinkClick r:id="rId7"/>
              </a:rPr>
              <a:t>https</a:t>
            </a:r>
            <a:r>
              <a:rPr lang="de-DE" sz="1050" dirty="0">
                <a:hlinkClick r:id="rId7"/>
              </a:rPr>
              <a:t>://</a:t>
            </a:r>
            <a:r>
              <a:rPr lang="de-DE" sz="1050" dirty="0" smtClean="0">
                <a:hlinkClick r:id="rId7"/>
              </a:rPr>
              <a:t>pubmed.ncbi.nlm.nih.gov/10446797</a:t>
            </a:r>
            <a:r>
              <a:rPr lang="uk-UA" sz="1050" dirty="0" smtClean="0"/>
              <a:t> , </a:t>
            </a:r>
            <a:r>
              <a:rPr lang="de-DE" sz="1050" dirty="0" smtClean="0"/>
              <a:t>Schuster</a:t>
            </a:r>
            <a:r>
              <a:rPr lang="de-DE" sz="1050" dirty="0"/>
              <a:t>, T.G., et al. </a:t>
            </a:r>
            <a:r>
              <a:rPr lang="de-DE" sz="1050" dirty="0" err="1"/>
              <a:t>Ureteroscopy</a:t>
            </a:r>
            <a:r>
              <a:rPr lang="de-DE" sz="1050" dirty="0"/>
              <a:t> </a:t>
            </a:r>
            <a:r>
              <a:rPr lang="de-DE" sz="1050" dirty="0" err="1"/>
              <a:t>for</a:t>
            </a:r>
            <a:r>
              <a:rPr lang="de-DE" sz="1050" dirty="0"/>
              <a:t> </a:t>
            </a:r>
            <a:r>
              <a:rPr lang="de-DE" sz="1050" dirty="0" err="1"/>
              <a:t>the</a:t>
            </a:r>
            <a:r>
              <a:rPr lang="de-DE" sz="1050" dirty="0"/>
              <a:t> </a:t>
            </a:r>
            <a:r>
              <a:rPr lang="de-DE" sz="1050" dirty="0" err="1"/>
              <a:t>treatment</a:t>
            </a:r>
            <a:r>
              <a:rPr lang="de-DE" sz="1050" dirty="0"/>
              <a:t> </a:t>
            </a:r>
            <a:r>
              <a:rPr lang="de-DE" sz="1050" dirty="0" err="1"/>
              <a:t>of</a:t>
            </a:r>
            <a:r>
              <a:rPr lang="de-DE" sz="1050" dirty="0"/>
              <a:t> </a:t>
            </a:r>
            <a:r>
              <a:rPr lang="de-DE" sz="1050" dirty="0" err="1"/>
              <a:t>urolithiasis</a:t>
            </a:r>
            <a:r>
              <a:rPr lang="de-DE" sz="1050" dirty="0"/>
              <a:t> in </a:t>
            </a:r>
            <a:r>
              <a:rPr lang="de-DE" sz="1050" dirty="0" err="1"/>
              <a:t>children</a:t>
            </a:r>
            <a:r>
              <a:rPr lang="de-DE" sz="1050" dirty="0"/>
              <a:t>. J </a:t>
            </a:r>
            <a:r>
              <a:rPr lang="de-DE" sz="1050" dirty="0" err="1"/>
              <a:t>Urol</a:t>
            </a:r>
            <a:r>
              <a:rPr lang="de-DE" sz="1050" dirty="0"/>
              <a:t>, 2002. 167: 1813</a:t>
            </a:r>
            <a:r>
              <a:rPr lang="de-DE" sz="1050" dirty="0" smtClean="0"/>
              <a:t>.</a:t>
            </a:r>
            <a:r>
              <a:rPr lang="uk-UA" sz="1050" dirty="0" smtClean="0"/>
              <a:t> </a:t>
            </a:r>
            <a:r>
              <a:rPr lang="de-DE" sz="1050" dirty="0" smtClean="0">
                <a:hlinkClick r:id="rId8"/>
              </a:rPr>
              <a:t>https</a:t>
            </a:r>
            <a:r>
              <a:rPr lang="de-DE" sz="1050" dirty="0">
                <a:hlinkClick r:id="rId8"/>
              </a:rPr>
              <a:t>://</a:t>
            </a:r>
            <a:r>
              <a:rPr lang="de-DE" sz="1050" dirty="0" smtClean="0">
                <a:hlinkClick r:id="rId8"/>
              </a:rPr>
              <a:t>pubmed.ncbi.nlm.nih.gov/11912438</a:t>
            </a:r>
            <a:r>
              <a:rPr lang="uk-UA" sz="1050" dirty="0" smtClean="0"/>
              <a:t> </a:t>
            </a:r>
            <a:r>
              <a:rPr lang="uk-UA" sz="1400" dirty="0" smtClean="0"/>
              <a:t>] (рівень доказовості: </a:t>
            </a:r>
            <a:r>
              <a:rPr lang="uk-UA" sz="1400" dirty="0"/>
              <a:t>3).</a:t>
            </a:r>
          </a:p>
          <a:p>
            <a:pPr algn="just"/>
            <a:endParaRPr lang="uk-UA" sz="900" dirty="0"/>
          </a:p>
          <a:p>
            <a:pPr algn="just"/>
            <a:r>
              <a:rPr lang="uk-UA" sz="1400" dirty="0"/>
              <a:t>Різні методи літотрипсії, включаючи ультразвукову, пневматичну та лазерну літотрипсію, виявилися безпечними та ефективними. Завдяки меншому розміру зондів лазерну енергію легше використовувати в менших інструментах і корисніше для педіатричних випадків </a:t>
            </a:r>
            <a:r>
              <a:rPr lang="uk-UA" sz="1400" dirty="0" smtClean="0"/>
              <a:t>[</a:t>
            </a:r>
            <a:r>
              <a:rPr lang="de-DE" sz="1050" dirty="0" err="1"/>
              <a:t>Bassiri</a:t>
            </a:r>
            <a:r>
              <a:rPr lang="de-DE" sz="1050" dirty="0"/>
              <a:t>, A., et al. </a:t>
            </a:r>
            <a:r>
              <a:rPr lang="de-DE" sz="1050" dirty="0" err="1"/>
              <a:t>Transureteral</a:t>
            </a:r>
            <a:r>
              <a:rPr lang="de-DE" sz="1050" dirty="0"/>
              <a:t> </a:t>
            </a:r>
            <a:r>
              <a:rPr lang="de-DE" sz="1050" dirty="0" err="1"/>
              <a:t>lithotripsy</a:t>
            </a:r>
            <a:r>
              <a:rPr lang="de-DE" sz="1050" dirty="0"/>
              <a:t> in </a:t>
            </a:r>
            <a:r>
              <a:rPr lang="de-DE" sz="1050" dirty="0" err="1"/>
              <a:t>pediatric</a:t>
            </a:r>
            <a:r>
              <a:rPr lang="de-DE" sz="1050" dirty="0"/>
              <a:t> </a:t>
            </a:r>
            <a:r>
              <a:rPr lang="de-DE" sz="1050" dirty="0" err="1"/>
              <a:t>practice</a:t>
            </a:r>
            <a:r>
              <a:rPr lang="de-DE" sz="1050" dirty="0"/>
              <a:t>. J </a:t>
            </a:r>
            <a:r>
              <a:rPr lang="de-DE" sz="1050" dirty="0" err="1"/>
              <a:t>Endourol</a:t>
            </a:r>
            <a:r>
              <a:rPr lang="de-DE" sz="1050" dirty="0"/>
              <a:t>, 2002. 16: 257</a:t>
            </a:r>
            <a:r>
              <a:rPr lang="de-DE" sz="1050" dirty="0" smtClean="0"/>
              <a:t>.</a:t>
            </a:r>
            <a:r>
              <a:rPr lang="uk-UA" sz="1050" dirty="0" smtClean="0"/>
              <a:t> </a:t>
            </a:r>
            <a:r>
              <a:rPr lang="de-DE" sz="1050" dirty="0" smtClean="0">
                <a:hlinkClick r:id="rId9"/>
              </a:rPr>
              <a:t>https</a:t>
            </a:r>
            <a:r>
              <a:rPr lang="de-DE" sz="1050" dirty="0">
                <a:hlinkClick r:id="rId9"/>
              </a:rPr>
              <a:t>://</a:t>
            </a:r>
            <a:r>
              <a:rPr lang="de-DE" sz="1050" dirty="0" smtClean="0">
                <a:hlinkClick r:id="rId9"/>
              </a:rPr>
              <a:t>pubmed.ncbi.nlm.nih.gov/12042111</a:t>
            </a:r>
            <a:r>
              <a:rPr lang="uk-UA" sz="1050" dirty="0" smtClean="0"/>
              <a:t> , </a:t>
            </a:r>
            <a:r>
              <a:rPr lang="de-DE" sz="1050" dirty="0" err="1" smtClean="0"/>
              <a:t>Caione</a:t>
            </a:r>
            <a:r>
              <a:rPr lang="de-DE" sz="1050" dirty="0"/>
              <a:t>, P., et al. </a:t>
            </a:r>
            <a:r>
              <a:rPr lang="de-DE" sz="1050" dirty="0" err="1"/>
              <a:t>Endoscopic</a:t>
            </a:r>
            <a:r>
              <a:rPr lang="de-DE" sz="1050" dirty="0"/>
              <a:t> </a:t>
            </a:r>
            <a:r>
              <a:rPr lang="de-DE" sz="1050" dirty="0" err="1"/>
              <a:t>manipulation</a:t>
            </a:r>
            <a:r>
              <a:rPr lang="de-DE" sz="1050" dirty="0"/>
              <a:t> </a:t>
            </a:r>
            <a:r>
              <a:rPr lang="de-DE" sz="1050" dirty="0" err="1"/>
              <a:t>of</a:t>
            </a:r>
            <a:r>
              <a:rPr lang="de-DE" sz="1050" dirty="0"/>
              <a:t> </a:t>
            </a:r>
            <a:r>
              <a:rPr lang="de-DE" sz="1050" dirty="0" err="1"/>
              <a:t>ureteral</a:t>
            </a:r>
            <a:r>
              <a:rPr lang="de-DE" sz="1050" dirty="0"/>
              <a:t> </a:t>
            </a:r>
            <a:r>
              <a:rPr lang="de-DE" sz="1050" dirty="0" err="1"/>
              <a:t>calculi</a:t>
            </a:r>
            <a:r>
              <a:rPr lang="de-DE" sz="1050" dirty="0"/>
              <a:t> in </a:t>
            </a:r>
            <a:r>
              <a:rPr lang="de-DE" sz="1050" dirty="0" err="1"/>
              <a:t>children</a:t>
            </a:r>
            <a:r>
              <a:rPr lang="de-DE" sz="1050" dirty="0"/>
              <a:t> </a:t>
            </a:r>
            <a:r>
              <a:rPr lang="de-DE" sz="1050" dirty="0" err="1"/>
              <a:t>by</a:t>
            </a:r>
            <a:r>
              <a:rPr lang="de-DE" sz="1050" dirty="0"/>
              <a:t> rigid operative </a:t>
            </a:r>
            <a:r>
              <a:rPr lang="de-DE" sz="1050" dirty="0" err="1"/>
              <a:t>ureterorenoscopy</a:t>
            </a:r>
            <a:r>
              <a:rPr lang="de-DE" sz="1050" dirty="0"/>
              <a:t>. J </a:t>
            </a:r>
            <a:r>
              <a:rPr lang="de-DE" sz="1050" dirty="0" err="1"/>
              <a:t>Urol</a:t>
            </a:r>
            <a:r>
              <a:rPr lang="de-DE" sz="1050" dirty="0"/>
              <a:t>, 1990. 144: 484</a:t>
            </a:r>
            <a:r>
              <a:rPr lang="de-DE" sz="1050" dirty="0" smtClean="0"/>
              <a:t>.</a:t>
            </a:r>
            <a:r>
              <a:rPr lang="uk-UA" sz="1050" dirty="0" smtClean="0"/>
              <a:t> </a:t>
            </a:r>
            <a:r>
              <a:rPr lang="de-DE" sz="1050" dirty="0" smtClean="0">
                <a:hlinkClick r:id="rId3"/>
              </a:rPr>
              <a:t>https</a:t>
            </a:r>
            <a:r>
              <a:rPr lang="de-DE" sz="1050" dirty="0">
                <a:hlinkClick r:id="rId3"/>
              </a:rPr>
              <a:t>://</a:t>
            </a:r>
            <a:r>
              <a:rPr lang="de-DE" sz="1050" dirty="0" smtClean="0">
                <a:hlinkClick r:id="rId3"/>
              </a:rPr>
              <a:t>pubmed.ncbi.nlm.nih.gov/2374225</a:t>
            </a:r>
            <a:r>
              <a:rPr lang="uk-UA" sz="1050" dirty="0" smtClean="0"/>
              <a:t> , </a:t>
            </a:r>
            <a:r>
              <a:rPr lang="de-DE" sz="1050" dirty="0" smtClean="0"/>
              <a:t>De </a:t>
            </a:r>
            <a:r>
              <a:rPr lang="de-DE" sz="1050" dirty="0" err="1"/>
              <a:t>Dominicis</a:t>
            </a:r>
            <a:r>
              <a:rPr lang="de-DE" sz="1050" dirty="0"/>
              <a:t>, M., et al. Retrograde </a:t>
            </a:r>
            <a:r>
              <a:rPr lang="de-DE" sz="1050" dirty="0" err="1"/>
              <a:t>ureteroscopy</a:t>
            </a:r>
            <a:r>
              <a:rPr lang="de-DE" sz="1050" dirty="0"/>
              <a:t> </a:t>
            </a:r>
            <a:r>
              <a:rPr lang="de-DE" sz="1050" dirty="0" err="1"/>
              <a:t>for</a:t>
            </a:r>
            <a:r>
              <a:rPr lang="de-DE" sz="1050" dirty="0"/>
              <a:t> distal </a:t>
            </a:r>
            <a:r>
              <a:rPr lang="de-DE" sz="1050" dirty="0" err="1"/>
              <a:t>ureteric</a:t>
            </a:r>
            <a:r>
              <a:rPr lang="de-DE" sz="1050" dirty="0"/>
              <a:t> </a:t>
            </a:r>
            <a:r>
              <a:rPr lang="de-DE" sz="1050" dirty="0" err="1"/>
              <a:t>stone</a:t>
            </a:r>
            <a:r>
              <a:rPr lang="de-DE" sz="1050" dirty="0"/>
              <a:t> </a:t>
            </a:r>
            <a:r>
              <a:rPr lang="de-DE" sz="1050" dirty="0" err="1"/>
              <a:t>removal</a:t>
            </a:r>
            <a:r>
              <a:rPr lang="de-DE" sz="1050" dirty="0"/>
              <a:t> in </a:t>
            </a:r>
            <a:r>
              <a:rPr lang="de-DE" sz="1050" dirty="0" err="1"/>
              <a:t>children</a:t>
            </a:r>
            <a:r>
              <a:rPr lang="de-DE" sz="1050" dirty="0"/>
              <a:t>. BJU </a:t>
            </a:r>
            <a:r>
              <a:rPr lang="de-DE" sz="1050" dirty="0" err="1"/>
              <a:t>Int</a:t>
            </a:r>
            <a:r>
              <a:rPr lang="de-DE" sz="1050" dirty="0"/>
              <a:t>, 2005. 95: 1049</a:t>
            </a:r>
            <a:r>
              <a:rPr lang="de-DE" sz="1050" dirty="0" smtClean="0"/>
              <a:t>.</a:t>
            </a:r>
            <a:r>
              <a:rPr lang="uk-UA" sz="1050" dirty="0" smtClean="0"/>
              <a:t> </a:t>
            </a:r>
            <a:r>
              <a:rPr lang="de-DE" sz="1050" dirty="0" smtClean="0">
                <a:hlinkClick r:id="rId10"/>
              </a:rPr>
              <a:t>https</a:t>
            </a:r>
            <a:r>
              <a:rPr lang="de-DE" sz="1050" dirty="0">
                <a:hlinkClick r:id="rId10"/>
              </a:rPr>
              <a:t>://</a:t>
            </a:r>
            <a:r>
              <a:rPr lang="de-DE" sz="1050" dirty="0" smtClean="0">
                <a:hlinkClick r:id="rId10"/>
              </a:rPr>
              <a:t>pubmed.ncbi.nlm.nih.gov/15839930</a:t>
            </a:r>
            <a:r>
              <a:rPr lang="uk-UA" sz="1050" dirty="0" smtClean="0"/>
              <a:t> , </a:t>
            </a:r>
            <a:r>
              <a:rPr lang="de-DE" sz="1050" dirty="0" err="1" smtClean="0"/>
              <a:t>Desai</a:t>
            </a:r>
            <a:r>
              <a:rPr lang="de-DE" sz="1050" dirty="0"/>
              <a:t>, M.R., et al. </a:t>
            </a:r>
            <a:r>
              <a:rPr lang="de-DE" sz="1050" dirty="0" err="1"/>
              <a:t>Percutaneous</a:t>
            </a:r>
            <a:r>
              <a:rPr lang="de-DE" sz="1050" dirty="0"/>
              <a:t> </a:t>
            </a:r>
            <a:r>
              <a:rPr lang="de-DE" sz="1050" dirty="0" err="1"/>
              <a:t>nephrolithotomy</a:t>
            </a:r>
            <a:r>
              <a:rPr lang="de-DE" sz="1050" dirty="0"/>
              <a:t> </a:t>
            </a:r>
            <a:r>
              <a:rPr lang="de-DE" sz="1050" dirty="0" err="1"/>
              <a:t>for</a:t>
            </a:r>
            <a:r>
              <a:rPr lang="de-DE" sz="1050" dirty="0"/>
              <a:t> </a:t>
            </a:r>
            <a:r>
              <a:rPr lang="de-DE" sz="1050" dirty="0" err="1"/>
              <a:t>complex</a:t>
            </a:r>
            <a:r>
              <a:rPr lang="de-DE" sz="1050" dirty="0"/>
              <a:t> </a:t>
            </a:r>
            <a:r>
              <a:rPr lang="de-DE" sz="1050" dirty="0" err="1"/>
              <a:t>pediatric</a:t>
            </a:r>
            <a:r>
              <a:rPr lang="de-DE" sz="1050" dirty="0"/>
              <a:t> renal </a:t>
            </a:r>
            <a:r>
              <a:rPr lang="de-DE" sz="1050" dirty="0" err="1"/>
              <a:t>calculus</a:t>
            </a:r>
            <a:r>
              <a:rPr lang="de-DE" sz="1050" dirty="0"/>
              <a:t> </a:t>
            </a:r>
            <a:r>
              <a:rPr lang="de-DE" sz="1050" dirty="0" err="1"/>
              <a:t>disease</a:t>
            </a:r>
            <a:r>
              <a:rPr lang="de-DE" sz="1050" dirty="0"/>
              <a:t>. J </a:t>
            </a:r>
            <a:r>
              <a:rPr lang="de-DE" sz="1050" dirty="0" err="1"/>
              <a:t>Endourol</a:t>
            </a:r>
            <a:r>
              <a:rPr lang="de-DE" sz="1050" dirty="0"/>
              <a:t>, 2004. 18: 23</a:t>
            </a:r>
            <a:r>
              <a:rPr lang="de-DE" sz="1050" dirty="0" smtClean="0"/>
              <a:t>.</a:t>
            </a:r>
            <a:r>
              <a:rPr lang="uk-UA" sz="1050" dirty="0" smtClean="0"/>
              <a:t> </a:t>
            </a:r>
            <a:r>
              <a:rPr lang="de-DE" sz="1050" dirty="0" smtClean="0">
                <a:hlinkClick r:id="rId11"/>
              </a:rPr>
              <a:t>https</a:t>
            </a:r>
            <a:r>
              <a:rPr lang="de-DE" sz="1050" dirty="0">
                <a:hlinkClick r:id="rId11"/>
              </a:rPr>
              <a:t>://</a:t>
            </a:r>
            <a:r>
              <a:rPr lang="de-DE" sz="1050" dirty="0" smtClean="0">
                <a:hlinkClick r:id="rId11"/>
              </a:rPr>
              <a:t>pubmed.ncbi.nlm.nih.gov/15006048</a:t>
            </a:r>
            <a:r>
              <a:rPr lang="uk-UA" sz="1050" dirty="0" smtClean="0"/>
              <a:t> , </a:t>
            </a:r>
            <a:r>
              <a:rPr lang="de-DE" sz="1050" dirty="0" smtClean="0"/>
              <a:t>Dogan</a:t>
            </a:r>
            <a:r>
              <a:rPr lang="de-DE" sz="1050" dirty="0"/>
              <a:t>, H.S., et al. </a:t>
            </a:r>
            <a:r>
              <a:rPr lang="de-DE" sz="1050" dirty="0" err="1"/>
              <a:t>Use</a:t>
            </a:r>
            <a:r>
              <a:rPr lang="de-DE" sz="1050" dirty="0"/>
              <a:t> </a:t>
            </a:r>
            <a:r>
              <a:rPr lang="de-DE" sz="1050" dirty="0" err="1"/>
              <a:t>of</a:t>
            </a:r>
            <a:r>
              <a:rPr lang="de-DE" sz="1050" dirty="0"/>
              <a:t> </a:t>
            </a:r>
            <a:r>
              <a:rPr lang="de-DE" sz="1050" dirty="0" err="1"/>
              <a:t>the</a:t>
            </a:r>
            <a:r>
              <a:rPr lang="de-DE" sz="1050" dirty="0"/>
              <a:t> </a:t>
            </a:r>
            <a:r>
              <a:rPr lang="de-DE" sz="1050" dirty="0" err="1"/>
              <a:t>holmium:YAG</a:t>
            </a:r>
            <a:r>
              <a:rPr lang="de-DE" sz="1050" dirty="0"/>
              <a:t> </a:t>
            </a:r>
            <a:r>
              <a:rPr lang="de-DE" sz="1050" dirty="0" err="1"/>
              <a:t>laser</a:t>
            </a:r>
            <a:r>
              <a:rPr lang="de-DE" sz="1050" dirty="0"/>
              <a:t> </a:t>
            </a:r>
            <a:r>
              <a:rPr lang="de-DE" sz="1050" dirty="0" err="1"/>
              <a:t>for</a:t>
            </a:r>
            <a:r>
              <a:rPr lang="de-DE" sz="1050" dirty="0"/>
              <a:t> </a:t>
            </a:r>
            <a:r>
              <a:rPr lang="de-DE" sz="1050" dirty="0" err="1"/>
              <a:t>ureterolithotripsy</a:t>
            </a:r>
            <a:r>
              <a:rPr lang="de-DE" sz="1050" dirty="0"/>
              <a:t> in </a:t>
            </a:r>
            <a:r>
              <a:rPr lang="de-DE" sz="1050" dirty="0" err="1"/>
              <a:t>children</a:t>
            </a:r>
            <a:r>
              <a:rPr lang="de-DE" sz="1050" dirty="0"/>
              <a:t>. BJU </a:t>
            </a:r>
            <a:r>
              <a:rPr lang="de-DE" sz="1050" dirty="0" err="1"/>
              <a:t>Int</a:t>
            </a:r>
            <a:r>
              <a:rPr lang="de-DE" sz="1050" dirty="0"/>
              <a:t>, 2004. 94: 131</a:t>
            </a:r>
            <a:r>
              <a:rPr lang="de-DE" sz="1050" dirty="0" smtClean="0"/>
              <a:t>.</a:t>
            </a:r>
            <a:r>
              <a:rPr lang="uk-UA" sz="1050" dirty="0" smtClean="0"/>
              <a:t> </a:t>
            </a:r>
            <a:r>
              <a:rPr lang="de-DE" sz="1050" dirty="0" smtClean="0">
                <a:hlinkClick r:id="rId12"/>
              </a:rPr>
              <a:t>https</a:t>
            </a:r>
            <a:r>
              <a:rPr lang="de-DE" sz="1050" dirty="0">
                <a:hlinkClick r:id="rId12"/>
              </a:rPr>
              <a:t>://</a:t>
            </a:r>
            <a:r>
              <a:rPr lang="de-DE" sz="1050" dirty="0" smtClean="0">
                <a:hlinkClick r:id="rId12"/>
              </a:rPr>
              <a:t>pubmed.ncbi.nlm.nih.gov/15217447</a:t>
            </a:r>
            <a:r>
              <a:rPr lang="uk-UA" sz="1050" dirty="0" smtClean="0"/>
              <a:t> , </a:t>
            </a:r>
            <a:r>
              <a:rPr lang="de-DE" sz="1050" dirty="0" smtClean="0"/>
              <a:t>Raza</a:t>
            </a:r>
            <a:r>
              <a:rPr lang="de-DE" sz="1050" dirty="0"/>
              <a:t>, A., et al. </a:t>
            </a:r>
            <a:r>
              <a:rPr lang="de-DE" sz="1050" dirty="0" err="1"/>
              <a:t>Ureteroscopy</a:t>
            </a:r>
            <a:r>
              <a:rPr lang="de-DE" sz="1050" dirty="0"/>
              <a:t> in </a:t>
            </a:r>
            <a:r>
              <a:rPr lang="de-DE" sz="1050" dirty="0" err="1"/>
              <a:t>the</a:t>
            </a:r>
            <a:r>
              <a:rPr lang="de-DE" sz="1050" dirty="0"/>
              <a:t> </a:t>
            </a:r>
            <a:r>
              <a:rPr lang="de-DE" sz="1050" dirty="0" err="1"/>
              <a:t>management</a:t>
            </a:r>
            <a:r>
              <a:rPr lang="de-DE" sz="1050" dirty="0"/>
              <a:t> </a:t>
            </a:r>
            <a:r>
              <a:rPr lang="de-DE" sz="1050" dirty="0" err="1"/>
              <a:t>of</a:t>
            </a:r>
            <a:r>
              <a:rPr lang="de-DE" sz="1050" dirty="0"/>
              <a:t> </a:t>
            </a:r>
            <a:r>
              <a:rPr lang="de-DE" sz="1050" dirty="0" err="1"/>
              <a:t>pediatric</a:t>
            </a:r>
            <a:r>
              <a:rPr lang="de-DE" sz="1050" dirty="0"/>
              <a:t> </a:t>
            </a:r>
            <a:r>
              <a:rPr lang="de-DE" sz="1050" dirty="0" err="1"/>
              <a:t>urinary</a:t>
            </a:r>
            <a:r>
              <a:rPr lang="de-DE" sz="1050" dirty="0"/>
              <a:t> </a:t>
            </a:r>
            <a:r>
              <a:rPr lang="de-DE" sz="1050" dirty="0" err="1"/>
              <a:t>tract</a:t>
            </a:r>
            <a:r>
              <a:rPr lang="de-DE" sz="1050" dirty="0"/>
              <a:t> </a:t>
            </a:r>
            <a:r>
              <a:rPr lang="de-DE" sz="1050" dirty="0" err="1"/>
              <a:t>calculi</a:t>
            </a:r>
            <a:r>
              <a:rPr lang="de-DE" sz="1050" dirty="0"/>
              <a:t>. J </a:t>
            </a:r>
            <a:r>
              <a:rPr lang="de-DE" sz="1050" dirty="0" err="1"/>
              <a:t>Endourol</a:t>
            </a:r>
            <a:r>
              <a:rPr lang="de-DE" sz="1050" dirty="0"/>
              <a:t>, 2005. 19: 151</a:t>
            </a:r>
            <a:r>
              <a:rPr lang="de-DE" sz="1050" dirty="0" smtClean="0"/>
              <a:t>.</a:t>
            </a:r>
            <a:r>
              <a:rPr lang="uk-UA" sz="1050" dirty="0" smtClean="0"/>
              <a:t> </a:t>
            </a:r>
            <a:r>
              <a:rPr lang="de-DE" sz="1050" dirty="0" smtClean="0">
                <a:hlinkClick r:id="rId13"/>
              </a:rPr>
              <a:t>https</a:t>
            </a:r>
            <a:r>
              <a:rPr lang="de-DE" sz="1050" dirty="0">
                <a:hlinkClick r:id="rId13"/>
              </a:rPr>
              <a:t>://</a:t>
            </a:r>
            <a:r>
              <a:rPr lang="de-DE" sz="1050" dirty="0" smtClean="0">
                <a:hlinkClick r:id="rId13"/>
              </a:rPr>
              <a:t>pubmed.ncbi.nlm.nih.gov/15798409</a:t>
            </a:r>
            <a:r>
              <a:rPr lang="uk-UA" sz="1050" dirty="0" smtClean="0"/>
              <a:t> , </a:t>
            </a:r>
            <a:r>
              <a:rPr lang="de-DE" sz="1050" dirty="0" err="1" smtClean="0"/>
              <a:t>Satar</a:t>
            </a:r>
            <a:r>
              <a:rPr lang="de-DE" sz="1050" dirty="0"/>
              <a:t>, N., et al. Rigid </a:t>
            </a:r>
            <a:r>
              <a:rPr lang="de-DE" sz="1050" dirty="0" err="1"/>
              <a:t>ureteroscopy</a:t>
            </a:r>
            <a:r>
              <a:rPr lang="de-DE" sz="1050" dirty="0"/>
              <a:t> </a:t>
            </a:r>
            <a:r>
              <a:rPr lang="de-DE" sz="1050" dirty="0" err="1"/>
              <a:t>for</a:t>
            </a:r>
            <a:r>
              <a:rPr lang="de-DE" sz="1050" dirty="0"/>
              <a:t> </a:t>
            </a:r>
            <a:r>
              <a:rPr lang="de-DE" sz="1050" dirty="0" err="1"/>
              <a:t>the</a:t>
            </a:r>
            <a:r>
              <a:rPr lang="de-DE" sz="1050" dirty="0"/>
              <a:t> </a:t>
            </a:r>
            <a:r>
              <a:rPr lang="de-DE" sz="1050" dirty="0" err="1"/>
              <a:t>treatment</a:t>
            </a:r>
            <a:r>
              <a:rPr lang="de-DE" sz="1050" dirty="0"/>
              <a:t> </a:t>
            </a:r>
            <a:r>
              <a:rPr lang="de-DE" sz="1050" dirty="0" err="1"/>
              <a:t>of</a:t>
            </a:r>
            <a:r>
              <a:rPr lang="de-DE" sz="1050" dirty="0"/>
              <a:t> </a:t>
            </a:r>
            <a:r>
              <a:rPr lang="de-DE" sz="1050" dirty="0" err="1"/>
              <a:t>ureteral</a:t>
            </a:r>
            <a:r>
              <a:rPr lang="de-DE" sz="1050" dirty="0"/>
              <a:t> </a:t>
            </a:r>
            <a:r>
              <a:rPr lang="de-DE" sz="1050" dirty="0" err="1"/>
              <a:t>calculi</a:t>
            </a:r>
            <a:r>
              <a:rPr lang="de-DE" sz="1050" dirty="0"/>
              <a:t> in </a:t>
            </a:r>
            <a:r>
              <a:rPr lang="de-DE" sz="1050" dirty="0" err="1"/>
              <a:t>children</a:t>
            </a:r>
            <a:r>
              <a:rPr lang="de-DE" sz="1050" dirty="0"/>
              <a:t>. J </a:t>
            </a:r>
            <a:r>
              <a:rPr lang="de-DE" sz="1050" dirty="0" err="1"/>
              <a:t>Urol</a:t>
            </a:r>
            <a:r>
              <a:rPr lang="de-DE" sz="1050" dirty="0"/>
              <a:t>, 2004. 172: 298</a:t>
            </a:r>
            <a:r>
              <a:rPr lang="de-DE" sz="1050" dirty="0" smtClean="0"/>
              <a:t>.</a:t>
            </a:r>
            <a:r>
              <a:rPr lang="uk-UA" sz="1050" dirty="0" smtClean="0"/>
              <a:t> </a:t>
            </a:r>
            <a:r>
              <a:rPr lang="de-DE" sz="1050" dirty="0" smtClean="0">
                <a:hlinkClick r:id="rId14"/>
              </a:rPr>
              <a:t>https</a:t>
            </a:r>
            <a:r>
              <a:rPr lang="de-DE" sz="1050" dirty="0">
                <a:hlinkClick r:id="rId14"/>
              </a:rPr>
              <a:t>://</a:t>
            </a:r>
            <a:r>
              <a:rPr lang="de-DE" sz="1050" dirty="0" smtClean="0">
                <a:hlinkClick r:id="rId14"/>
              </a:rPr>
              <a:t>pubmed.ncbi.nlm.nih.gov/15201799</a:t>
            </a:r>
            <a:r>
              <a:rPr lang="uk-UA" sz="1050" dirty="0" smtClean="0"/>
              <a:t> , </a:t>
            </a:r>
            <a:r>
              <a:rPr lang="de-DE" sz="1050" dirty="0" err="1" smtClean="0"/>
              <a:t>Soygur</a:t>
            </a:r>
            <a:r>
              <a:rPr lang="de-DE" sz="1050" dirty="0"/>
              <a:t>, T., et al. Hydrodilation </a:t>
            </a:r>
            <a:r>
              <a:rPr lang="de-DE" sz="1050" dirty="0" err="1"/>
              <a:t>of</a:t>
            </a:r>
            <a:r>
              <a:rPr lang="de-DE" sz="1050" dirty="0"/>
              <a:t> </a:t>
            </a:r>
            <a:r>
              <a:rPr lang="de-DE" sz="1050" dirty="0" err="1"/>
              <a:t>the</a:t>
            </a:r>
            <a:r>
              <a:rPr lang="de-DE" sz="1050" dirty="0"/>
              <a:t> </a:t>
            </a:r>
            <a:r>
              <a:rPr lang="de-DE" sz="1050" dirty="0" err="1"/>
              <a:t>ureteral</a:t>
            </a:r>
            <a:r>
              <a:rPr lang="de-DE" sz="1050" dirty="0"/>
              <a:t> </a:t>
            </a:r>
            <a:r>
              <a:rPr lang="de-DE" sz="1050" dirty="0" err="1"/>
              <a:t>orifice</a:t>
            </a:r>
            <a:r>
              <a:rPr lang="de-DE" sz="1050" dirty="0"/>
              <a:t> in </a:t>
            </a:r>
            <a:r>
              <a:rPr lang="de-DE" sz="1050" dirty="0" err="1"/>
              <a:t>children</a:t>
            </a:r>
            <a:r>
              <a:rPr lang="de-DE" sz="1050" dirty="0"/>
              <a:t> </a:t>
            </a:r>
            <a:r>
              <a:rPr lang="de-DE" sz="1050" dirty="0" err="1"/>
              <a:t>renders</a:t>
            </a:r>
            <a:r>
              <a:rPr lang="de-DE" sz="1050" dirty="0"/>
              <a:t> </a:t>
            </a:r>
            <a:r>
              <a:rPr lang="de-DE" sz="1050" dirty="0" err="1"/>
              <a:t>ureteroscopic</a:t>
            </a:r>
            <a:r>
              <a:rPr lang="de-DE" sz="1050" dirty="0"/>
              <a:t> </a:t>
            </a:r>
            <a:r>
              <a:rPr lang="de-DE" sz="1050" dirty="0" err="1"/>
              <a:t>access</a:t>
            </a:r>
            <a:r>
              <a:rPr lang="de-DE" sz="1050" dirty="0"/>
              <a:t> </a:t>
            </a:r>
            <a:r>
              <a:rPr lang="de-DE" sz="1050" dirty="0" err="1"/>
              <a:t>possible</a:t>
            </a:r>
            <a:r>
              <a:rPr lang="de-DE" sz="1050" dirty="0"/>
              <a:t> </a:t>
            </a:r>
            <a:r>
              <a:rPr lang="de-DE" sz="1050" dirty="0" err="1"/>
              <a:t>without</a:t>
            </a:r>
            <a:r>
              <a:rPr lang="de-DE" sz="1050" dirty="0"/>
              <a:t> </a:t>
            </a:r>
            <a:r>
              <a:rPr lang="de-DE" sz="1050" dirty="0" err="1"/>
              <a:t>any</a:t>
            </a:r>
            <a:r>
              <a:rPr lang="de-DE" sz="1050" dirty="0"/>
              <a:t> </a:t>
            </a:r>
            <a:r>
              <a:rPr lang="de-DE" sz="1050" dirty="0" err="1"/>
              <a:t>further</a:t>
            </a:r>
            <a:r>
              <a:rPr lang="de-DE" sz="1050" dirty="0"/>
              <a:t> </a:t>
            </a:r>
            <a:r>
              <a:rPr lang="de-DE" sz="1050" dirty="0" err="1"/>
              <a:t>active</a:t>
            </a:r>
            <a:r>
              <a:rPr lang="de-DE" sz="1050" dirty="0"/>
              <a:t> </a:t>
            </a:r>
            <a:r>
              <a:rPr lang="de-DE" sz="1050" dirty="0" err="1"/>
              <a:t>dilation</a:t>
            </a:r>
            <a:r>
              <a:rPr lang="de-DE" sz="1050" dirty="0"/>
              <a:t>. J </a:t>
            </a:r>
            <a:r>
              <a:rPr lang="de-DE" sz="1050" dirty="0" err="1"/>
              <a:t>Urol</a:t>
            </a:r>
            <a:r>
              <a:rPr lang="de-DE" sz="1050" dirty="0"/>
              <a:t>, 2006. 176: 285</a:t>
            </a:r>
            <a:r>
              <a:rPr lang="de-DE" sz="1050" dirty="0" smtClean="0"/>
              <a:t>.</a:t>
            </a:r>
            <a:r>
              <a:rPr lang="uk-UA" sz="1050" dirty="0" smtClean="0"/>
              <a:t> </a:t>
            </a:r>
            <a:r>
              <a:rPr lang="de-DE" sz="1050" dirty="0" smtClean="0">
                <a:hlinkClick r:id="rId4"/>
              </a:rPr>
              <a:t>https</a:t>
            </a:r>
            <a:r>
              <a:rPr lang="de-DE" sz="1050" dirty="0">
                <a:hlinkClick r:id="rId4"/>
              </a:rPr>
              <a:t>://</a:t>
            </a:r>
            <a:r>
              <a:rPr lang="de-DE" sz="1050" dirty="0" smtClean="0">
                <a:hlinkClick r:id="rId4"/>
              </a:rPr>
              <a:t>pubmed.ncbi.nlm.nih.gov/16753421</a:t>
            </a:r>
            <a:r>
              <a:rPr lang="uk-UA" sz="1050" dirty="0" smtClean="0"/>
              <a:t> , </a:t>
            </a:r>
            <a:r>
              <a:rPr lang="de-DE" sz="1050" dirty="0" smtClean="0"/>
              <a:t>Thomas</a:t>
            </a:r>
            <a:r>
              <a:rPr lang="de-DE" sz="1050" dirty="0"/>
              <a:t>, J.C., et al. </a:t>
            </a:r>
            <a:r>
              <a:rPr lang="de-DE" sz="1050" dirty="0" err="1"/>
              <a:t>Pediatric</a:t>
            </a:r>
            <a:r>
              <a:rPr lang="de-DE" sz="1050" dirty="0"/>
              <a:t> </a:t>
            </a:r>
            <a:r>
              <a:rPr lang="de-DE" sz="1050" dirty="0" err="1"/>
              <a:t>ureteroscopic</a:t>
            </a:r>
            <a:r>
              <a:rPr lang="de-DE" sz="1050" dirty="0"/>
              <a:t> </a:t>
            </a:r>
            <a:r>
              <a:rPr lang="de-DE" sz="1050" dirty="0" err="1"/>
              <a:t>stone</a:t>
            </a:r>
            <a:r>
              <a:rPr lang="de-DE" sz="1050" dirty="0"/>
              <a:t> </a:t>
            </a:r>
            <a:r>
              <a:rPr lang="de-DE" sz="1050" dirty="0" err="1"/>
              <a:t>management</a:t>
            </a:r>
            <a:r>
              <a:rPr lang="de-DE" sz="1050" dirty="0"/>
              <a:t>. J </a:t>
            </a:r>
            <a:r>
              <a:rPr lang="de-DE" sz="1050" dirty="0" err="1"/>
              <a:t>Urol</a:t>
            </a:r>
            <a:r>
              <a:rPr lang="de-DE" sz="1050" dirty="0"/>
              <a:t>, 2005. 174: 1072</a:t>
            </a:r>
            <a:r>
              <a:rPr lang="de-DE" sz="1050" dirty="0" smtClean="0"/>
              <a:t>.</a:t>
            </a:r>
            <a:r>
              <a:rPr lang="uk-UA" sz="1050" dirty="0" smtClean="0"/>
              <a:t> </a:t>
            </a:r>
            <a:r>
              <a:rPr lang="de-DE" sz="1050" dirty="0" smtClean="0">
                <a:hlinkClick r:id="rId15"/>
              </a:rPr>
              <a:t>https</a:t>
            </a:r>
            <a:r>
              <a:rPr lang="de-DE" sz="1050" dirty="0">
                <a:hlinkClick r:id="rId15"/>
              </a:rPr>
              <a:t>://</a:t>
            </a:r>
            <a:r>
              <a:rPr lang="de-DE" sz="1050" dirty="0" smtClean="0">
                <a:hlinkClick r:id="rId15"/>
              </a:rPr>
              <a:t>pubmed.ncbi.nlm.nih.gov/16094060</a:t>
            </a:r>
            <a:r>
              <a:rPr lang="uk-UA" sz="1050" dirty="0" smtClean="0"/>
              <a:t> , </a:t>
            </a:r>
            <a:r>
              <a:rPr lang="de-DE" sz="1050" dirty="0" smtClean="0"/>
              <a:t>Van </a:t>
            </a:r>
            <a:r>
              <a:rPr lang="de-DE" sz="1050" dirty="0"/>
              <a:t>Savage, J.G., et al. Treatment </a:t>
            </a:r>
            <a:r>
              <a:rPr lang="de-DE" sz="1050" dirty="0" err="1"/>
              <a:t>of</a:t>
            </a:r>
            <a:r>
              <a:rPr lang="de-DE" sz="1050" dirty="0"/>
              <a:t> distal </a:t>
            </a:r>
            <a:r>
              <a:rPr lang="de-DE" sz="1050" dirty="0" err="1"/>
              <a:t>ureteral</a:t>
            </a:r>
            <a:r>
              <a:rPr lang="de-DE" sz="1050" dirty="0"/>
              <a:t> </a:t>
            </a:r>
            <a:r>
              <a:rPr lang="de-DE" sz="1050" dirty="0" err="1"/>
              <a:t>stones</a:t>
            </a:r>
            <a:r>
              <a:rPr lang="de-DE" sz="1050" dirty="0"/>
              <a:t> in </a:t>
            </a:r>
            <a:r>
              <a:rPr lang="de-DE" sz="1050" dirty="0" err="1"/>
              <a:t>children</a:t>
            </a:r>
            <a:r>
              <a:rPr lang="de-DE" sz="1050" dirty="0"/>
              <a:t>: </a:t>
            </a:r>
            <a:r>
              <a:rPr lang="de-DE" sz="1050" dirty="0" err="1"/>
              <a:t>similarities</a:t>
            </a:r>
            <a:r>
              <a:rPr lang="de-DE" sz="1050" dirty="0"/>
              <a:t> </a:t>
            </a:r>
            <a:r>
              <a:rPr lang="de-DE" sz="1050" dirty="0" err="1"/>
              <a:t>to</a:t>
            </a:r>
            <a:r>
              <a:rPr lang="de-DE" sz="1050" dirty="0"/>
              <a:t> </a:t>
            </a:r>
            <a:r>
              <a:rPr lang="de-DE" sz="1050" dirty="0" err="1"/>
              <a:t>the</a:t>
            </a:r>
            <a:r>
              <a:rPr lang="de-DE" sz="1050" dirty="0"/>
              <a:t> </a:t>
            </a:r>
            <a:r>
              <a:rPr lang="de-DE" sz="1050" dirty="0" err="1"/>
              <a:t>american</a:t>
            </a:r>
            <a:r>
              <a:rPr lang="de-DE" sz="1050" dirty="0"/>
              <a:t> </a:t>
            </a:r>
            <a:r>
              <a:rPr lang="de-DE" sz="1050" dirty="0" err="1"/>
              <a:t>urological</a:t>
            </a:r>
            <a:r>
              <a:rPr lang="de-DE" sz="1050" dirty="0"/>
              <a:t> </a:t>
            </a:r>
            <a:r>
              <a:rPr lang="de-DE" sz="1050" dirty="0" err="1"/>
              <a:t>association</a:t>
            </a:r>
            <a:r>
              <a:rPr lang="de-DE" sz="1050" dirty="0"/>
              <a:t> </a:t>
            </a:r>
            <a:r>
              <a:rPr lang="de-DE" sz="1050" dirty="0" err="1"/>
              <a:t>guidelines</a:t>
            </a:r>
            <a:r>
              <a:rPr lang="de-DE" sz="1050" dirty="0"/>
              <a:t> in </a:t>
            </a:r>
            <a:r>
              <a:rPr lang="de-DE" sz="1050" dirty="0" err="1"/>
              <a:t>adults</a:t>
            </a:r>
            <a:r>
              <a:rPr lang="de-DE" sz="1050" dirty="0"/>
              <a:t>. J </a:t>
            </a:r>
            <a:r>
              <a:rPr lang="de-DE" sz="1050" dirty="0" err="1"/>
              <a:t>Urol</a:t>
            </a:r>
            <a:r>
              <a:rPr lang="de-DE" sz="1050" dirty="0"/>
              <a:t>, 2000. 164: 1089</a:t>
            </a:r>
            <a:r>
              <a:rPr lang="de-DE" sz="1050" dirty="0" smtClean="0"/>
              <a:t>.</a:t>
            </a:r>
            <a:r>
              <a:rPr lang="uk-UA" sz="1050" dirty="0" smtClean="0"/>
              <a:t> </a:t>
            </a:r>
            <a:r>
              <a:rPr lang="de-DE" sz="1050" dirty="0" smtClean="0">
                <a:hlinkClick r:id="rId16"/>
              </a:rPr>
              <a:t>https</a:t>
            </a:r>
            <a:r>
              <a:rPr lang="de-DE" sz="1050" dirty="0">
                <a:hlinkClick r:id="rId16"/>
              </a:rPr>
              <a:t>://</a:t>
            </a:r>
            <a:r>
              <a:rPr lang="de-DE" sz="1050" dirty="0" smtClean="0">
                <a:hlinkClick r:id="rId16"/>
              </a:rPr>
              <a:t>pubmed.ncbi.nlm.nih.gov/10958749</a:t>
            </a:r>
            <a:r>
              <a:rPr lang="uk-UA" sz="1050" dirty="0" smtClean="0"/>
              <a:t> </a:t>
            </a:r>
            <a:r>
              <a:rPr lang="uk-UA" sz="1400" dirty="0" smtClean="0"/>
              <a:t>].</a:t>
            </a:r>
            <a:endParaRPr lang="uk-UA" sz="1400" dirty="0"/>
          </a:p>
        </p:txBody>
      </p:sp>
    </p:spTree>
    <p:extLst>
      <p:ext uri="{BB962C8B-B14F-4D97-AF65-F5344CB8AC3E}">
        <p14:creationId xmlns:p14="http://schemas.microsoft.com/office/powerpoint/2010/main" val="14291598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Autofit/>
          </a:bodyPr>
          <a:lstStyle/>
          <a:p>
            <a:pPr algn="just"/>
            <a:r>
              <a:rPr lang="uk-UA" sz="1600" dirty="0"/>
              <a:t>Усі дослідження, в яких повідомлялося про використання ендоскопії </a:t>
            </a:r>
            <a:r>
              <a:rPr lang="uk-UA" sz="1600" dirty="0" smtClean="0"/>
              <a:t>в лікуванні каменів </a:t>
            </a:r>
            <a:r>
              <a:rPr lang="uk-UA" sz="1600" dirty="0"/>
              <a:t>у сечоводі у дітей, чітко продемонстрували, що немає значного ризику </a:t>
            </a:r>
            <a:r>
              <a:rPr lang="uk-UA" sz="1600" dirty="0" smtClean="0"/>
              <a:t>розвитку стриктур </a:t>
            </a:r>
            <a:r>
              <a:rPr lang="uk-UA" sz="1600" dirty="0"/>
              <a:t>сечоводу або </a:t>
            </a:r>
            <a:r>
              <a:rPr lang="uk-UA" sz="1600" dirty="0" err="1"/>
              <a:t>рефлюксу</a:t>
            </a:r>
            <a:r>
              <a:rPr lang="uk-UA" sz="1600" dirty="0"/>
              <a:t> при такому способі терапії </a:t>
            </a:r>
            <a:r>
              <a:rPr lang="uk-UA" sz="1600" dirty="0" smtClean="0"/>
              <a:t>(рівень доказовості: </a:t>
            </a:r>
            <a:r>
              <a:rPr lang="uk-UA" sz="1600" dirty="0"/>
              <a:t>1). Ризик післяопераційного гідронефрозу залежить від наявності </a:t>
            </a:r>
            <a:r>
              <a:rPr lang="uk-UA" sz="1600" dirty="0" smtClean="0"/>
              <a:t>ускладненого </a:t>
            </a:r>
            <a:r>
              <a:rPr lang="uk-UA" sz="1600" dirty="0"/>
              <a:t>каменю та пошкодження сечоводу під час операції </a:t>
            </a:r>
            <a:r>
              <a:rPr lang="uk-UA" sz="1600" dirty="0" smtClean="0"/>
              <a:t>[</a:t>
            </a:r>
            <a:r>
              <a:rPr lang="en-US" sz="1100" dirty="0" err="1"/>
              <a:t>Gokce</a:t>
            </a:r>
            <a:r>
              <a:rPr lang="en-US" sz="1100" dirty="0"/>
              <a:t>, M.I., et al. Evaluation of Postoperative </a:t>
            </a:r>
            <a:r>
              <a:rPr lang="en-US" sz="1100" dirty="0" err="1"/>
              <a:t>Hydronephrosis</a:t>
            </a:r>
            <a:r>
              <a:rPr lang="en-US" sz="1100" dirty="0"/>
              <a:t> Following </a:t>
            </a:r>
            <a:r>
              <a:rPr lang="en-US" sz="1100" dirty="0" err="1"/>
              <a:t>Ureteroscopy</a:t>
            </a:r>
            <a:r>
              <a:rPr lang="en-US" sz="1100" dirty="0"/>
              <a:t> in Pediatric Population: Incidence and Predictors. Urology, 2016. 93: 164</a:t>
            </a:r>
            <a:r>
              <a:rPr lang="en-US" sz="1100" dirty="0" smtClean="0"/>
              <a:t>.</a:t>
            </a:r>
            <a:r>
              <a:rPr lang="uk-UA" sz="1100" dirty="0" smtClean="0"/>
              <a:t> </a:t>
            </a:r>
            <a:r>
              <a:rPr lang="en-US" sz="1100" dirty="0" smtClean="0">
                <a:hlinkClick r:id="rId2"/>
              </a:rPr>
              <a:t>https</a:t>
            </a:r>
            <a:r>
              <a:rPr lang="en-US" sz="1100" dirty="0">
                <a:hlinkClick r:id="rId2"/>
              </a:rPr>
              <a:t>://</a:t>
            </a:r>
            <a:r>
              <a:rPr lang="en-US" sz="1100" dirty="0" smtClean="0">
                <a:hlinkClick r:id="rId2"/>
              </a:rPr>
              <a:t>pubmed.ncbi.nlm.nih.gov/26972147</a:t>
            </a:r>
            <a:r>
              <a:rPr lang="uk-UA" sz="1100" dirty="0" smtClean="0"/>
              <a:t> </a:t>
            </a:r>
            <a:r>
              <a:rPr lang="uk-UA" sz="1600" dirty="0" smtClean="0"/>
              <a:t>]. </a:t>
            </a:r>
            <a:r>
              <a:rPr lang="uk-UA" sz="1600" dirty="0" err="1" smtClean="0"/>
              <a:t>Багатоцентрове</a:t>
            </a:r>
            <a:r>
              <a:rPr lang="uk-UA" sz="1600" dirty="0" smtClean="0"/>
              <a:t> </a:t>
            </a:r>
            <a:r>
              <a:rPr lang="uk-UA" sz="1600" dirty="0"/>
              <a:t>дослідження використання напівжорсткої </a:t>
            </a:r>
            <a:r>
              <a:rPr lang="uk-UA" sz="1600" dirty="0" err="1"/>
              <a:t>уретероскопії</a:t>
            </a:r>
            <a:r>
              <a:rPr lang="uk-UA" sz="1600" dirty="0"/>
              <a:t> для лікування конкрементів сечоводу у дітей показало, що процедура ефективна </a:t>
            </a:r>
            <a:r>
              <a:rPr lang="uk-UA" sz="1600" dirty="0" smtClean="0"/>
              <a:t>у </a:t>
            </a:r>
            <a:r>
              <a:rPr lang="uk-UA" sz="1600" dirty="0"/>
              <a:t>90% </a:t>
            </a:r>
            <a:r>
              <a:rPr lang="uk-UA" sz="1600" dirty="0" smtClean="0"/>
              <a:t>випадків. </a:t>
            </a:r>
            <a:r>
              <a:rPr lang="uk-UA" sz="1600" dirty="0"/>
              <a:t>Дослідження також зосередилося на факторах, що впливають на частоту ускладнень. Автори виявили, що, хоча час операції, вік, стаж закладу, розширення </a:t>
            </a:r>
            <a:r>
              <a:rPr lang="uk-UA" sz="1600" dirty="0" smtClean="0"/>
              <a:t>вічка сечоводу, </a:t>
            </a:r>
            <a:r>
              <a:rPr lang="uk-UA" sz="1600" dirty="0" err="1"/>
              <a:t>стентування</a:t>
            </a:r>
            <a:r>
              <a:rPr lang="uk-UA" sz="1600" dirty="0"/>
              <a:t> та навантаження на </a:t>
            </a:r>
            <a:r>
              <a:rPr lang="uk-UA" sz="1600" dirty="0" err="1"/>
              <a:t>камені</a:t>
            </a:r>
            <a:r>
              <a:rPr lang="uk-UA" sz="1600" dirty="0"/>
              <a:t> були значущими при </a:t>
            </a:r>
            <a:r>
              <a:rPr lang="uk-UA" sz="1600" dirty="0" err="1"/>
              <a:t>однофакторному</a:t>
            </a:r>
            <a:r>
              <a:rPr lang="uk-UA" sz="1600" dirty="0"/>
              <a:t> аналізі, багатофакторний аналіз показав, що час операції був єдиним значущим параметром, який впливає на частоту ускладнень </a:t>
            </a:r>
            <a:r>
              <a:rPr lang="uk-UA" sz="1600" dirty="0" smtClean="0"/>
              <a:t>[</a:t>
            </a:r>
            <a:r>
              <a:rPr lang="de-DE" sz="1100" dirty="0"/>
              <a:t>Dogan, H.S., et al. </a:t>
            </a:r>
            <a:r>
              <a:rPr lang="de-DE" sz="1100" dirty="0" err="1"/>
              <a:t>Factors</a:t>
            </a:r>
            <a:r>
              <a:rPr lang="de-DE" sz="1100" dirty="0"/>
              <a:t> </a:t>
            </a:r>
            <a:r>
              <a:rPr lang="de-DE" sz="1100" dirty="0" err="1"/>
              <a:t>affecting</a:t>
            </a:r>
            <a:r>
              <a:rPr lang="de-DE" sz="1100" dirty="0"/>
              <a:t> </a:t>
            </a:r>
            <a:r>
              <a:rPr lang="de-DE" sz="1100" dirty="0" err="1"/>
              <a:t>complication</a:t>
            </a:r>
            <a:r>
              <a:rPr lang="de-DE" sz="1100" dirty="0"/>
              <a:t> </a:t>
            </a:r>
            <a:r>
              <a:rPr lang="de-DE" sz="1100" dirty="0" err="1"/>
              <a:t>rates</a:t>
            </a:r>
            <a:r>
              <a:rPr lang="de-DE" sz="1100" dirty="0"/>
              <a:t> </a:t>
            </a:r>
            <a:r>
              <a:rPr lang="de-DE" sz="1100" dirty="0" err="1"/>
              <a:t>of</a:t>
            </a:r>
            <a:r>
              <a:rPr lang="de-DE" sz="1100" dirty="0"/>
              <a:t> </a:t>
            </a:r>
            <a:r>
              <a:rPr lang="de-DE" sz="1100" dirty="0" err="1"/>
              <a:t>ureteroscopic</a:t>
            </a:r>
            <a:r>
              <a:rPr lang="de-DE" sz="1100" dirty="0"/>
              <a:t> </a:t>
            </a:r>
            <a:r>
              <a:rPr lang="de-DE" sz="1100" dirty="0" err="1"/>
              <a:t>lithotripsy</a:t>
            </a:r>
            <a:r>
              <a:rPr lang="de-DE" sz="1100" dirty="0"/>
              <a:t> in </a:t>
            </a:r>
            <a:r>
              <a:rPr lang="de-DE" sz="1100" dirty="0" err="1"/>
              <a:t>children</a:t>
            </a:r>
            <a:r>
              <a:rPr lang="de-DE" sz="1100" dirty="0"/>
              <a:t>: </a:t>
            </a:r>
            <a:r>
              <a:rPr lang="de-DE" sz="1100" dirty="0" err="1"/>
              <a:t>results</a:t>
            </a:r>
            <a:r>
              <a:rPr lang="de-DE" sz="1100" dirty="0"/>
              <a:t> </a:t>
            </a:r>
            <a:r>
              <a:rPr lang="de-DE" sz="1100" dirty="0" err="1"/>
              <a:t>of</a:t>
            </a:r>
            <a:r>
              <a:rPr lang="de-DE" sz="1100" dirty="0"/>
              <a:t> multi-</a:t>
            </a:r>
            <a:r>
              <a:rPr lang="de-DE" sz="1100" dirty="0" err="1"/>
              <a:t>institutional</a:t>
            </a:r>
            <a:r>
              <a:rPr lang="de-DE" sz="1100" dirty="0"/>
              <a:t> </a:t>
            </a:r>
            <a:r>
              <a:rPr lang="de-DE" sz="1100" dirty="0" err="1"/>
              <a:t>retrospective</a:t>
            </a:r>
            <a:r>
              <a:rPr lang="de-DE" sz="1100" dirty="0"/>
              <a:t> </a:t>
            </a:r>
            <a:r>
              <a:rPr lang="de-DE" sz="1100" dirty="0" err="1"/>
              <a:t>analysis</a:t>
            </a:r>
            <a:r>
              <a:rPr lang="de-DE" sz="1100" dirty="0"/>
              <a:t> </a:t>
            </a:r>
            <a:r>
              <a:rPr lang="de-DE" sz="1100" dirty="0" err="1"/>
              <a:t>by</a:t>
            </a:r>
            <a:r>
              <a:rPr lang="de-DE" sz="1100" dirty="0"/>
              <a:t> </a:t>
            </a:r>
            <a:r>
              <a:rPr lang="de-DE" sz="1100" dirty="0" err="1"/>
              <a:t>Pediatric</a:t>
            </a:r>
            <a:r>
              <a:rPr lang="de-DE" sz="1100" dirty="0"/>
              <a:t> Stone </a:t>
            </a:r>
            <a:r>
              <a:rPr lang="de-DE" sz="1100" dirty="0" err="1"/>
              <a:t>Disease</a:t>
            </a:r>
            <a:r>
              <a:rPr lang="de-DE" sz="1100" dirty="0"/>
              <a:t> Study Group </a:t>
            </a:r>
            <a:r>
              <a:rPr lang="de-DE" sz="1100" dirty="0" err="1"/>
              <a:t>of</a:t>
            </a:r>
            <a:r>
              <a:rPr lang="de-DE" sz="1100" dirty="0"/>
              <a:t> </a:t>
            </a:r>
            <a:r>
              <a:rPr lang="de-DE" sz="1100" dirty="0" err="1"/>
              <a:t>Turkish</a:t>
            </a:r>
            <a:r>
              <a:rPr lang="de-DE" sz="1100" dirty="0"/>
              <a:t> </a:t>
            </a:r>
            <a:r>
              <a:rPr lang="de-DE" sz="1100" dirty="0" err="1"/>
              <a:t>Pediatric</a:t>
            </a:r>
            <a:r>
              <a:rPr lang="de-DE" sz="1100" dirty="0"/>
              <a:t> </a:t>
            </a:r>
            <a:r>
              <a:rPr lang="de-DE" sz="1100" dirty="0" err="1"/>
              <a:t>Urology</a:t>
            </a:r>
            <a:r>
              <a:rPr lang="de-DE" sz="1100" dirty="0"/>
              <a:t> Society. J </a:t>
            </a:r>
            <a:r>
              <a:rPr lang="de-DE" sz="1100" dirty="0" err="1"/>
              <a:t>Urol</a:t>
            </a:r>
            <a:r>
              <a:rPr lang="de-DE" sz="1100" dirty="0"/>
              <a:t>, 2011. 186: 1035</a:t>
            </a:r>
            <a:r>
              <a:rPr lang="de-DE" sz="1100" dirty="0" smtClean="0"/>
              <a:t>.</a:t>
            </a:r>
            <a:r>
              <a:rPr lang="uk-UA" sz="1100" dirty="0" smtClean="0"/>
              <a:t> </a:t>
            </a:r>
            <a:r>
              <a:rPr lang="de-DE" sz="1100" dirty="0" smtClean="0">
                <a:hlinkClick r:id="rId3"/>
              </a:rPr>
              <a:t>https</a:t>
            </a:r>
            <a:r>
              <a:rPr lang="de-DE" sz="1100" dirty="0">
                <a:hlinkClick r:id="rId3"/>
              </a:rPr>
              <a:t>://</a:t>
            </a:r>
            <a:r>
              <a:rPr lang="de-DE" sz="1100" dirty="0" smtClean="0">
                <a:hlinkClick r:id="rId3"/>
              </a:rPr>
              <a:t>pubmed.ncbi.nlm.nih.gov/21784482</a:t>
            </a:r>
            <a:r>
              <a:rPr lang="uk-UA" sz="1100" dirty="0" smtClean="0"/>
              <a:t> </a:t>
            </a:r>
            <a:r>
              <a:rPr lang="uk-UA" sz="1600" dirty="0" smtClean="0"/>
              <a:t>]. Разом з тим, напівжорстка </a:t>
            </a:r>
            <a:r>
              <a:rPr lang="uk-UA" sz="1600" dirty="0" err="1"/>
              <a:t>уретероскопія</a:t>
            </a:r>
            <a:r>
              <a:rPr lang="uk-UA" sz="1600" dirty="0"/>
              <a:t> для каменів проксимального відділу сечоводу не є хорошим першим варіантом через більш високу частоту ускладнень і невдач </a:t>
            </a:r>
            <a:r>
              <a:rPr lang="uk-UA" sz="1600" dirty="0" smtClean="0"/>
              <a:t>[</a:t>
            </a:r>
            <a:r>
              <a:rPr lang="en-US" sz="1100" dirty="0" err="1"/>
              <a:t>Citamak</a:t>
            </a:r>
            <a:r>
              <a:rPr lang="en-US" sz="1100" dirty="0"/>
              <a:t>, B., et al. Semi-Rigid </a:t>
            </a:r>
            <a:r>
              <a:rPr lang="en-US" sz="1100" dirty="0" err="1"/>
              <a:t>Ureteroscopy</a:t>
            </a:r>
            <a:r>
              <a:rPr lang="en-US" sz="1100" dirty="0"/>
              <a:t> Should Not Be the First Option for Proximal Ureteral Stones in Children. J </a:t>
            </a:r>
            <a:r>
              <a:rPr lang="en-US" sz="1100" dirty="0" err="1"/>
              <a:t>Endourol</a:t>
            </a:r>
            <a:r>
              <a:rPr lang="en-US" sz="1100" dirty="0"/>
              <a:t>, 2018. 32: 1028</a:t>
            </a:r>
            <a:r>
              <a:rPr lang="en-US" sz="1100" dirty="0" smtClean="0"/>
              <a:t>.</a:t>
            </a:r>
            <a:r>
              <a:rPr lang="uk-UA" sz="1100" dirty="0" smtClean="0"/>
              <a:t> </a:t>
            </a:r>
            <a:r>
              <a:rPr lang="en-US" sz="1100" dirty="0" smtClean="0">
                <a:hlinkClick r:id="rId4"/>
              </a:rPr>
              <a:t>https</a:t>
            </a:r>
            <a:r>
              <a:rPr lang="en-US" sz="1100" dirty="0">
                <a:hlinkClick r:id="rId4"/>
              </a:rPr>
              <a:t>://</a:t>
            </a:r>
            <a:r>
              <a:rPr lang="en-US" sz="1100" dirty="0" smtClean="0">
                <a:hlinkClick r:id="rId4"/>
              </a:rPr>
              <a:t>pubmed.ncbi.nlm.nih.gov/30226405</a:t>
            </a:r>
            <a:r>
              <a:rPr lang="uk-UA" sz="1100" dirty="0" smtClean="0"/>
              <a:t> </a:t>
            </a:r>
            <a:r>
              <a:rPr lang="uk-UA" sz="1600" dirty="0" smtClean="0"/>
              <a:t>].</a:t>
            </a:r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99055259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363272" cy="5904656"/>
          </a:xfrm>
        </p:spPr>
        <p:txBody>
          <a:bodyPr>
            <a:noAutofit/>
          </a:bodyPr>
          <a:lstStyle/>
          <a:p>
            <a:pPr algn="just"/>
            <a:r>
              <a:rPr lang="uk-UA" sz="1200" dirty="0"/>
              <a:t>Останній огляд літератури містить все більшу кількість серій випадків щодо використання гнучких </a:t>
            </a:r>
            <a:r>
              <a:rPr lang="uk-UA" sz="1200" dirty="0" err="1"/>
              <a:t>уретероскопічних</a:t>
            </a:r>
            <a:r>
              <a:rPr lang="uk-UA" sz="1200" dirty="0"/>
              <a:t> </a:t>
            </a:r>
            <a:r>
              <a:rPr lang="uk-UA" sz="1200" dirty="0" err="1"/>
              <a:t>втручань</a:t>
            </a:r>
            <a:r>
              <a:rPr lang="uk-UA" sz="1200" dirty="0"/>
              <a:t> у дітей. За допомогою цього підходу можна лікувати як </a:t>
            </a:r>
            <a:r>
              <a:rPr lang="uk-UA" sz="1200" dirty="0" err="1"/>
              <a:t>внутрішньониркові</a:t>
            </a:r>
            <a:r>
              <a:rPr lang="uk-UA" sz="1200" dirty="0"/>
              <a:t>, так і сечовідні </a:t>
            </a:r>
            <a:r>
              <a:rPr lang="uk-UA" sz="1200" dirty="0" err="1"/>
              <a:t>камені</a:t>
            </a:r>
            <a:r>
              <a:rPr lang="uk-UA" sz="1200" dirty="0"/>
              <a:t> </a:t>
            </a:r>
            <a:r>
              <a:rPr lang="uk-UA" sz="1200" dirty="0" smtClean="0"/>
              <a:t>[</a:t>
            </a:r>
            <a:r>
              <a:rPr lang="de-DE" sz="1000" dirty="0"/>
              <a:t>Abu </a:t>
            </a:r>
            <a:r>
              <a:rPr lang="de-DE" sz="1000" dirty="0" err="1"/>
              <a:t>Ghazaleh</a:t>
            </a:r>
            <a:r>
              <a:rPr lang="de-DE" sz="1000" dirty="0"/>
              <a:t>, L.A., et al. Retrograde </a:t>
            </a:r>
            <a:r>
              <a:rPr lang="de-DE" sz="1000" dirty="0" err="1"/>
              <a:t>intrarenal</a:t>
            </a:r>
            <a:r>
              <a:rPr lang="de-DE" sz="1000" dirty="0"/>
              <a:t> </a:t>
            </a:r>
            <a:r>
              <a:rPr lang="de-DE" sz="1000" dirty="0" err="1"/>
              <a:t>lithotripsy</a:t>
            </a:r>
            <a:r>
              <a:rPr lang="de-DE" sz="1000" dirty="0"/>
              <a:t> </a:t>
            </a:r>
            <a:r>
              <a:rPr lang="de-DE" sz="1000" dirty="0" err="1"/>
              <a:t>for</a:t>
            </a:r>
            <a:r>
              <a:rPr lang="de-DE" sz="1000" dirty="0"/>
              <a:t> </a:t>
            </a:r>
            <a:r>
              <a:rPr lang="de-DE" sz="1000" dirty="0" err="1"/>
              <a:t>small</a:t>
            </a:r>
            <a:r>
              <a:rPr lang="de-DE" sz="1000" dirty="0"/>
              <a:t> renal </a:t>
            </a:r>
            <a:r>
              <a:rPr lang="de-DE" sz="1000" dirty="0" err="1"/>
              <a:t>stones</a:t>
            </a:r>
            <a:r>
              <a:rPr lang="de-DE" sz="1000" dirty="0"/>
              <a:t> in </a:t>
            </a:r>
            <a:r>
              <a:rPr lang="de-DE" sz="1000" dirty="0" err="1"/>
              <a:t>prepubertal</a:t>
            </a:r>
            <a:r>
              <a:rPr lang="de-DE" sz="1000" dirty="0"/>
              <a:t> </a:t>
            </a:r>
            <a:r>
              <a:rPr lang="de-DE" sz="1000" dirty="0" err="1"/>
              <a:t>children</a:t>
            </a:r>
            <a:r>
              <a:rPr lang="de-DE" sz="1000" dirty="0"/>
              <a:t>. Saudi J </a:t>
            </a:r>
            <a:r>
              <a:rPr lang="de-DE" sz="1000" dirty="0" err="1"/>
              <a:t>Kidney</a:t>
            </a:r>
            <a:r>
              <a:rPr lang="de-DE" sz="1000" dirty="0"/>
              <a:t> Dis </a:t>
            </a:r>
            <a:r>
              <a:rPr lang="de-DE" sz="1000" dirty="0" err="1"/>
              <a:t>Transpl</a:t>
            </a:r>
            <a:r>
              <a:rPr lang="de-DE" sz="1000" dirty="0"/>
              <a:t>, 2011. 22: 492</a:t>
            </a:r>
            <a:r>
              <a:rPr lang="de-DE" sz="1000" dirty="0" smtClean="0"/>
              <a:t>.</a:t>
            </a:r>
            <a:r>
              <a:rPr lang="uk-UA" sz="1000" dirty="0" smtClean="0"/>
              <a:t> </a:t>
            </a:r>
            <a:r>
              <a:rPr lang="de-DE" sz="1000" dirty="0" smtClean="0">
                <a:hlinkClick r:id="rId2"/>
              </a:rPr>
              <a:t>https</a:t>
            </a:r>
            <a:r>
              <a:rPr lang="de-DE" sz="1000" dirty="0">
                <a:hlinkClick r:id="rId2"/>
              </a:rPr>
              <a:t>://</a:t>
            </a:r>
            <a:r>
              <a:rPr lang="de-DE" sz="1000" dirty="0" smtClean="0">
                <a:hlinkClick r:id="rId2"/>
              </a:rPr>
              <a:t>pubmed.ncbi.nlm.nih.gov/21566306</a:t>
            </a:r>
            <a:r>
              <a:rPr lang="uk-UA" sz="1000" dirty="0" smtClean="0"/>
              <a:t> , </a:t>
            </a:r>
            <a:r>
              <a:rPr lang="de-DE" sz="1000" dirty="0" err="1" smtClean="0"/>
              <a:t>Corcoran</a:t>
            </a:r>
            <a:r>
              <a:rPr lang="de-DE" sz="1000" dirty="0"/>
              <a:t>, A.T., et al. </a:t>
            </a:r>
            <a:r>
              <a:rPr lang="de-DE" sz="1000" dirty="0" err="1"/>
              <a:t>When</a:t>
            </a:r>
            <a:r>
              <a:rPr lang="de-DE" sz="1000" dirty="0"/>
              <a:t> </a:t>
            </a:r>
            <a:r>
              <a:rPr lang="de-DE" sz="1000" dirty="0" err="1"/>
              <a:t>is</a:t>
            </a:r>
            <a:r>
              <a:rPr lang="de-DE" sz="1000" dirty="0"/>
              <a:t> </a:t>
            </a:r>
            <a:r>
              <a:rPr lang="de-DE" sz="1000" dirty="0" err="1"/>
              <a:t>prior</a:t>
            </a:r>
            <a:r>
              <a:rPr lang="de-DE" sz="1000" dirty="0"/>
              <a:t> </a:t>
            </a:r>
            <a:r>
              <a:rPr lang="de-DE" sz="1000" dirty="0" err="1"/>
              <a:t>ureteral</a:t>
            </a:r>
            <a:r>
              <a:rPr lang="de-DE" sz="1000" dirty="0"/>
              <a:t> </a:t>
            </a:r>
            <a:r>
              <a:rPr lang="de-DE" sz="1000" dirty="0" err="1"/>
              <a:t>stent</a:t>
            </a:r>
            <a:r>
              <a:rPr lang="de-DE" sz="1000" dirty="0"/>
              <a:t> </a:t>
            </a:r>
            <a:r>
              <a:rPr lang="de-DE" sz="1000" dirty="0" err="1"/>
              <a:t>placement</a:t>
            </a:r>
            <a:r>
              <a:rPr lang="de-DE" sz="1000" dirty="0"/>
              <a:t> </a:t>
            </a:r>
            <a:r>
              <a:rPr lang="de-DE" sz="1000" dirty="0" err="1"/>
              <a:t>necessary</a:t>
            </a:r>
            <a:r>
              <a:rPr lang="de-DE" sz="1000" dirty="0"/>
              <a:t> </a:t>
            </a:r>
            <a:r>
              <a:rPr lang="de-DE" sz="1000" dirty="0" err="1"/>
              <a:t>to</a:t>
            </a:r>
            <a:r>
              <a:rPr lang="de-DE" sz="1000" dirty="0"/>
              <a:t> </a:t>
            </a:r>
            <a:r>
              <a:rPr lang="de-DE" sz="1000" dirty="0" err="1"/>
              <a:t>access</a:t>
            </a:r>
            <a:r>
              <a:rPr lang="de-DE" sz="1000" dirty="0"/>
              <a:t> </a:t>
            </a:r>
            <a:r>
              <a:rPr lang="de-DE" sz="1000" dirty="0" err="1"/>
              <a:t>the</a:t>
            </a:r>
            <a:r>
              <a:rPr lang="de-DE" sz="1000" dirty="0"/>
              <a:t> </a:t>
            </a:r>
            <a:r>
              <a:rPr lang="de-DE" sz="1000" dirty="0" err="1"/>
              <a:t>upper</a:t>
            </a:r>
            <a:r>
              <a:rPr lang="de-DE" sz="1000" dirty="0"/>
              <a:t> </a:t>
            </a:r>
            <a:r>
              <a:rPr lang="de-DE" sz="1000" dirty="0" err="1"/>
              <a:t>urinary</a:t>
            </a:r>
            <a:r>
              <a:rPr lang="de-DE" sz="1000" dirty="0"/>
              <a:t> </a:t>
            </a:r>
            <a:r>
              <a:rPr lang="de-DE" sz="1000" dirty="0" err="1"/>
              <a:t>tract</a:t>
            </a:r>
            <a:r>
              <a:rPr lang="de-DE" sz="1000" dirty="0"/>
              <a:t> in </a:t>
            </a:r>
            <a:r>
              <a:rPr lang="de-DE" sz="1000" dirty="0" err="1"/>
              <a:t>prepubertal</a:t>
            </a:r>
            <a:r>
              <a:rPr lang="de-DE" sz="1000" dirty="0"/>
              <a:t> </a:t>
            </a:r>
            <a:r>
              <a:rPr lang="de-DE" sz="1000" dirty="0" err="1"/>
              <a:t>children</a:t>
            </a:r>
            <a:r>
              <a:rPr lang="de-DE" sz="1000" dirty="0"/>
              <a:t>? J </a:t>
            </a:r>
            <a:r>
              <a:rPr lang="de-DE" sz="1000" dirty="0" err="1"/>
              <a:t>Urol</a:t>
            </a:r>
            <a:r>
              <a:rPr lang="de-DE" sz="1000" dirty="0"/>
              <a:t>, 2008. 180: 1861</a:t>
            </a:r>
            <a:r>
              <a:rPr lang="de-DE" sz="1000" dirty="0" smtClean="0"/>
              <a:t>.</a:t>
            </a:r>
            <a:r>
              <a:rPr lang="uk-UA" sz="1000" dirty="0" smtClean="0"/>
              <a:t> </a:t>
            </a:r>
            <a:r>
              <a:rPr lang="de-DE" sz="1000" dirty="0" smtClean="0">
                <a:hlinkClick r:id="rId3"/>
              </a:rPr>
              <a:t>https</a:t>
            </a:r>
            <a:r>
              <a:rPr lang="de-DE" sz="1000" dirty="0">
                <a:hlinkClick r:id="rId3"/>
              </a:rPr>
              <a:t>://</a:t>
            </a:r>
            <a:r>
              <a:rPr lang="de-DE" sz="1000" dirty="0" smtClean="0">
                <a:hlinkClick r:id="rId3"/>
              </a:rPr>
              <a:t>pubmed.ncbi.nlm.nih.gov/18721946</a:t>
            </a:r>
            <a:r>
              <a:rPr lang="uk-UA" sz="1000" dirty="0" smtClean="0"/>
              <a:t> , </a:t>
            </a:r>
            <a:r>
              <a:rPr lang="de-DE" sz="1000" dirty="0" smtClean="0"/>
              <a:t>Dave</a:t>
            </a:r>
            <a:r>
              <a:rPr lang="de-DE" sz="1000" dirty="0"/>
              <a:t>, S., et al. Single-</a:t>
            </a:r>
            <a:r>
              <a:rPr lang="de-DE" sz="1000" dirty="0" err="1"/>
              <a:t>institutional</a:t>
            </a:r>
            <a:r>
              <a:rPr lang="de-DE" sz="1000" dirty="0"/>
              <a:t> </a:t>
            </a:r>
            <a:r>
              <a:rPr lang="de-DE" sz="1000" dirty="0" err="1"/>
              <a:t>study</a:t>
            </a:r>
            <a:r>
              <a:rPr lang="de-DE" sz="1000" dirty="0"/>
              <a:t> on </a:t>
            </a:r>
            <a:r>
              <a:rPr lang="de-DE" sz="1000" dirty="0" err="1"/>
              <a:t>role</a:t>
            </a:r>
            <a:r>
              <a:rPr lang="de-DE" sz="1000" dirty="0"/>
              <a:t> </a:t>
            </a:r>
            <a:r>
              <a:rPr lang="de-DE" sz="1000" dirty="0" err="1"/>
              <a:t>of</a:t>
            </a:r>
            <a:r>
              <a:rPr lang="de-DE" sz="1000" dirty="0"/>
              <a:t> </a:t>
            </a:r>
            <a:r>
              <a:rPr lang="de-DE" sz="1000" dirty="0" err="1"/>
              <a:t>ureteroscopy</a:t>
            </a:r>
            <a:r>
              <a:rPr lang="de-DE" sz="1000" dirty="0"/>
              <a:t> </a:t>
            </a:r>
            <a:r>
              <a:rPr lang="de-DE" sz="1000" dirty="0" err="1"/>
              <a:t>and</a:t>
            </a:r>
            <a:r>
              <a:rPr lang="de-DE" sz="1000" dirty="0"/>
              <a:t> retrograde </a:t>
            </a:r>
            <a:r>
              <a:rPr lang="de-DE" sz="1000" dirty="0" err="1"/>
              <a:t>intrarenal</a:t>
            </a:r>
            <a:r>
              <a:rPr lang="de-DE" sz="1000" dirty="0"/>
              <a:t> </a:t>
            </a:r>
            <a:r>
              <a:rPr lang="de-DE" sz="1000" dirty="0" err="1"/>
              <a:t>surgery</a:t>
            </a:r>
            <a:r>
              <a:rPr lang="de-DE" sz="1000" dirty="0"/>
              <a:t> in </a:t>
            </a:r>
            <a:r>
              <a:rPr lang="de-DE" sz="1000" dirty="0" err="1"/>
              <a:t>treatment</a:t>
            </a:r>
            <a:r>
              <a:rPr lang="de-DE" sz="1000" dirty="0"/>
              <a:t> </a:t>
            </a:r>
            <a:r>
              <a:rPr lang="de-DE" sz="1000" dirty="0" err="1"/>
              <a:t>of</a:t>
            </a:r>
            <a:r>
              <a:rPr lang="de-DE" sz="1000" dirty="0"/>
              <a:t> </a:t>
            </a:r>
            <a:r>
              <a:rPr lang="de-DE" sz="1000" dirty="0" err="1"/>
              <a:t>pediatric</a:t>
            </a:r>
            <a:r>
              <a:rPr lang="de-DE" sz="1000" dirty="0"/>
              <a:t> renal </a:t>
            </a:r>
            <a:r>
              <a:rPr lang="de-DE" sz="1000" dirty="0" err="1"/>
              <a:t>calculi</a:t>
            </a:r>
            <a:r>
              <a:rPr lang="de-DE" sz="1000" dirty="0"/>
              <a:t>. </a:t>
            </a:r>
            <a:r>
              <a:rPr lang="de-DE" sz="1000" dirty="0" err="1"/>
              <a:t>Urology</a:t>
            </a:r>
            <a:r>
              <a:rPr lang="de-DE" sz="1000" dirty="0"/>
              <a:t>, 2008. 72: 1018</a:t>
            </a:r>
            <a:r>
              <a:rPr lang="de-DE" sz="1000" dirty="0" smtClean="0"/>
              <a:t>.</a:t>
            </a:r>
            <a:r>
              <a:rPr lang="uk-UA" sz="1000" dirty="0" smtClean="0"/>
              <a:t> </a:t>
            </a:r>
            <a:r>
              <a:rPr lang="de-DE" sz="1000" dirty="0" smtClean="0">
                <a:hlinkClick r:id="rId4"/>
              </a:rPr>
              <a:t>https</a:t>
            </a:r>
            <a:r>
              <a:rPr lang="de-DE" sz="1000" dirty="0">
                <a:hlinkClick r:id="rId4"/>
              </a:rPr>
              <a:t>://</a:t>
            </a:r>
            <a:r>
              <a:rPr lang="de-DE" sz="1000" dirty="0" smtClean="0">
                <a:hlinkClick r:id="rId4"/>
              </a:rPr>
              <a:t>pubmed.ncbi.nlm.nih.gov/18585764</a:t>
            </a:r>
            <a:r>
              <a:rPr lang="uk-UA" sz="1000" dirty="0" smtClean="0"/>
              <a:t> , </a:t>
            </a:r>
            <a:r>
              <a:rPr lang="de-DE" sz="1000" dirty="0" smtClean="0"/>
              <a:t>Kim</a:t>
            </a:r>
            <a:r>
              <a:rPr lang="de-DE" sz="1000" dirty="0"/>
              <a:t>, S.S., et al. </a:t>
            </a:r>
            <a:r>
              <a:rPr lang="de-DE" sz="1000" dirty="0" err="1"/>
              <a:t>Pediatric</a:t>
            </a:r>
            <a:r>
              <a:rPr lang="de-DE" sz="1000" dirty="0"/>
              <a:t> flexible </a:t>
            </a:r>
            <a:r>
              <a:rPr lang="de-DE" sz="1000" dirty="0" err="1"/>
              <a:t>ureteroscopic</a:t>
            </a:r>
            <a:r>
              <a:rPr lang="de-DE" sz="1000" dirty="0"/>
              <a:t> </a:t>
            </a:r>
            <a:r>
              <a:rPr lang="de-DE" sz="1000" dirty="0" err="1"/>
              <a:t>lithotripsy</a:t>
            </a:r>
            <a:r>
              <a:rPr lang="de-DE" sz="1000" dirty="0"/>
              <a:t>: </a:t>
            </a:r>
            <a:r>
              <a:rPr lang="de-DE" sz="1000" dirty="0" err="1"/>
              <a:t>the</a:t>
            </a:r>
            <a:r>
              <a:rPr lang="de-DE" sz="1000" dirty="0"/>
              <a:t> </a:t>
            </a:r>
            <a:r>
              <a:rPr lang="de-DE" sz="1000" dirty="0" err="1"/>
              <a:t>children’s</a:t>
            </a:r>
            <a:r>
              <a:rPr lang="de-DE" sz="1000" dirty="0"/>
              <a:t> </a:t>
            </a:r>
            <a:r>
              <a:rPr lang="de-DE" sz="1000" dirty="0" err="1"/>
              <a:t>hospital</a:t>
            </a:r>
            <a:r>
              <a:rPr lang="de-DE" sz="1000" dirty="0"/>
              <a:t> </a:t>
            </a:r>
            <a:r>
              <a:rPr lang="de-DE" sz="1000" dirty="0" err="1"/>
              <a:t>of</a:t>
            </a:r>
            <a:r>
              <a:rPr lang="de-DE" sz="1000" dirty="0"/>
              <a:t> Philadelphia </a:t>
            </a:r>
            <a:r>
              <a:rPr lang="de-DE" sz="1000" dirty="0" err="1"/>
              <a:t>experience</a:t>
            </a:r>
            <a:r>
              <a:rPr lang="de-DE" sz="1000" dirty="0"/>
              <a:t>. J </a:t>
            </a:r>
            <a:r>
              <a:rPr lang="de-DE" sz="1000" dirty="0" err="1"/>
              <a:t>Urol</a:t>
            </a:r>
            <a:r>
              <a:rPr lang="de-DE" sz="1000" dirty="0"/>
              <a:t>, 2008. 180: 2616</a:t>
            </a:r>
            <a:r>
              <a:rPr lang="de-DE" sz="1000" dirty="0" smtClean="0"/>
              <a:t>.</a:t>
            </a:r>
            <a:r>
              <a:rPr lang="uk-UA" sz="1000" dirty="0" smtClean="0"/>
              <a:t> </a:t>
            </a:r>
            <a:r>
              <a:rPr lang="de-DE" sz="1000" dirty="0" smtClean="0">
                <a:hlinkClick r:id="rId5"/>
              </a:rPr>
              <a:t>https</a:t>
            </a:r>
            <a:r>
              <a:rPr lang="de-DE" sz="1000" dirty="0">
                <a:hlinkClick r:id="rId5"/>
              </a:rPr>
              <a:t>://</a:t>
            </a:r>
            <a:r>
              <a:rPr lang="de-DE" sz="1000" dirty="0" smtClean="0">
                <a:hlinkClick r:id="rId5"/>
              </a:rPr>
              <a:t>pubmed.ncbi.nlm.nih.gov/18950810</a:t>
            </a:r>
            <a:r>
              <a:rPr lang="uk-UA" sz="1000" dirty="0" smtClean="0"/>
              <a:t> , </a:t>
            </a:r>
            <a:r>
              <a:rPr lang="de-DE" sz="1000" dirty="0" smtClean="0"/>
              <a:t>Tanaka</a:t>
            </a:r>
            <a:r>
              <a:rPr lang="de-DE" sz="1000" dirty="0"/>
              <a:t>, S.T., et al. </a:t>
            </a:r>
            <a:r>
              <a:rPr lang="de-DE" sz="1000" dirty="0" err="1"/>
              <a:t>Pediatric</a:t>
            </a:r>
            <a:r>
              <a:rPr lang="de-DE" sz="1000" dirty="0"/>
              <a:t> </a:t>
            </a:r>
            <a:r>
              <a:rPr lang="de-DE" sz="1000" dirty="0" err="1"/>
              <a:t>ureteroscopic</a:t>
            </a:r>
            <a:r>
              <a:rPr lang="de-DE" sz="1000" dirty="0"/>
              <a:t> </a:t>
            </a:r>
            <a:r>
              <a:rPr lang="de-DE" sz="1000" dirty="0" err="1"/>
              <a:t>management</a:t>
            </a:r>
            <a:r>
              <a:rPr lang="de-DE" sz="1000" dirty="0"/>
              <a:t> </a:t>
            </a:r>
            <a:r>
              <a:rPr lang="de-DE" sz="1000" dirty="0" err="1"/>
              <a:t>of</a:t>
            </a:r>
            <a:r>
              <a:rPr lang="de-DE" sz="1000" dirty="0"/>
              <a:t> </a:t>
            </a:r>
            <a:r>
              <a:rPr lang="de-DE" sz="1000" dirty="0" err="1"/>
              <a:t>intrarenal</a:t>
            </a:r>
            <a:r>
              <a:rPr lang="de-DE" sz="1000" dirty="0"/>
              <a:t> </a:t>
            </a:r>
            <a:r>
              <a:rPr lang="de-DE" sz="1000" dirty="0" err="1"/>
              <a:t>calculi</a:t>
            </a:r>
            <a:r>
              <a:rPr lang="de-DE" sz="1000" dirty="0"/>
              <a:t>. J </a:t>
            </a:r>
            <a:r>
              <a:rPr lang="de-DE" sz="1000" dirty="0" err="1"/>
              <a:t>Urol</a:t>
            </a:r>
            <a:r>
              <a:rPr lang="de-DE" sz="1000" dirty="0"/>
              <a:t>, 2008. 180: </a:t>
            </a:r>
            <a:r>
              <a:rPr lang="de-DE" sz="1000" dirty="0" smtClean="0"/>
              <a:t>2150.</a:t>
            </a:r>
            <a:r>
              <a:rPr lang="uk-UA" sz="1000" dirty="0" smtClean="0"/>
              <a:t> </a:t>
            </a:r>
            <a:r>
              <a:rPr lang="de-DE" sz="1000" dirty="0" smtClean="0">
                <a:hlinkClick r:id="rId6"/>
              </a:rPr>
              <a:t>https</a:t>
            </a:r>
            <a:r>
              <a:rPr lang="de-DE" sz="1000" dirty="0">
                <a:hlinkClick r:id="rId6"/>
              </a:rPr>
              <a:t>://</a:t>
            </a:r>
            <a:r>
              <a:rPr lang="de-DE" sz="1000" dirty="0" smtClean="0">
                <a:hlinkClick r:id="rId6"/>
              </a:rPr>
              <a:t>pubmed.ncbi.nlm.nih.gov/18804225</a:t>
            </a:r>
            <a:r>
              <a:rPr lang="uk-UA" sz="1000" dirty="0" smtClean="0"/>
              <a:t> , </a:t>
            </a:r>
            <a:r>
              <a:rPr lang="de-DE" sz="1000" dirty="0" smtClean="0"/>
              <a:t>Li</a:t>
            </a:r>
            <a:r>
              <a:rPr lang="de-DE" sz="1000" dirty="0"/>
              <a:t>, J., et al. </a:t>
            </a:r>
            <a:r>
              <a:rPr lang="de-DE" sz="1000" dirty="0" err="1"/>
              <a:t>Application</a:t>
            </a:r>
            <a:r>
              <a:rPr lang="de-DE" sz="1000" dirty="0"/>
              <a:t> </a:t>
            </a:r>
            <a:r>
              <a:rPr lang="de-DE" sz="1000" dirty="0" err="1"/>
              <a:t>of</a:t>
            </a:r>
            <a:r>
              <a:rPr lang="de-DE" sz="1000" dirty="0"/>
              <a:t> flexible </a:t>
            </a:r>
            <a:r>
              <a:rPr lang="de-DE" sz="1000" dirty="0" err="1"/>
              <a:t>ureteroscopy</a:t>
            </a:r>
            <a:r>
              <a:rPr lang="de-DE" sz="1000" dirty="0"/>
              <a:t> </a:t>
            </a:r>
            <a:r>
              <a:rPr lang="de-DE" sz="1000" dirty="0" err="1"/>
              <a:t>combined</a:t>
            </a:r>
            <a:r>
              <a:rPr lang="de-DE" sz="1000" dirty="0"/>
              <a:t> </a:t>
            </a:r>
            <a:r>
              <a:rPr lang="de-DE" sz="1000" dirty="0" err="1"/>
              <a:t>with</a:t>
            </a:r>
            <a:r>
              <a:rPr lang="de-DE" sz="1000" dirty="0"/>
              <a:t> </a:t>
            </a:r>
            <a:r>
              <a:rPr lang="de-DE" sz="1000" dirty="0" err="1"/>
              <a:t>holmium</a:t>
            </a:r>
            <a:r>
              <a:rPr lang="de-DE" sz="1000" dirty="0"/>
              <a:t> </a:t>
            </a:r>
            <a:r>
              <a:rPr lang="de-DE" sz="1000" dirty="0" err="1"/>
              <a:t>laser</a:t>
            </a:r>
            <a:r>
              <a:rPr lang="de-DE" sz="1000" dirty="0"/>
              <a:t> </a:t>
            </a:r>
            <a:r>
              <a:rPr lang="de-DE" sz="1000" dirty="0" err="1"/>
              <a:t>lithotripsy</a:t>
            </a:r>
            <a:r>
              <a:rPr lang="de-DE" sz="1000" dirty="0"/>
              <a:t> </a:t>
            </a:r>
            <a:r>
              <a:rPr lang="de-DE" sz="1000" dirty="0" err="1"/>
              <a:t>and</a:t>
            </a:r>
            <a:r>
              <a:rPr lang="de-DE" sz="1000" dirty="0"/>
              <a:t> </a:t>
            </a:r>
            <a:r>
              <a:rPr lang="de-DE" sz="1000" dirty="0" err="1"/>
              <a:t>their</a:t>
            </a:r>
            <a:r>
              <a:rPr lang="de-DE" sz="1000" dirty="0"/>
              <a:t> </a:t>
            </a:r>
            <a:r>
              <a:rPr lang="de-DE" sz="1000" dirty="0" err="1"/>
              <a:t>therapeutic</a:t>
            </a:r>
            <a:r>
              <a:rPr lang="de-DE" sz="1000" dirty="0"/>
              <a:t> </a:t>
            </a:r>
            <a:r>
              <a:rPr lang="de-DE" sz="1000" dirty="0" err="1"/>
              <a:t>efficacy</a:t>
            </a:r>
            <a:r>
              <a:rPr lang="de-DE" sz="1000" dirty="0"/>
              <a:t> in </a:t>
            </a:r>
            <a:r>
              <a:rPr lang="de-DE" sz="1000" dirty="0" err="1"/>
              <a:t>the</a:t>
            </a:r>
            <a:r>
              <a:rPr lang="de-DE" sz="1000" dirty="0"/>
              <a:t> </a:t>
            </a:r>
            <a:r>
              <a:rPr lang="de-DE" sz="1000" dirty="0" err="1"/>
              <a:t>treatment</a:t>
            </a:r>
            <a:r>
              <a:rPr lang="de-DE" sz="1000" dirty="0"/>
              <a:t> </a:t>
            </a:r>
            <a:r>
              <a:rPr lang="de-DE" sz="1000" dirty="0" err="1"/>
              <a:t>of</a:t>
            </a:r>
            <a:r>
              <a:rPr lang="de-DE" sz="1000" dirty="0"/>
              <a:t> </a:t>
            </a:r>
            <a:r>
              <a:rPr lang="de-DE" sz="1000" dirty="0" err="1"/>
              <a:t>upper</a:t>
            </a:r>
            <a:r>
              <a:rPr lang="de-DE" sz="1000" dirty="0"/>
              <a:t> </a:t>
            </a:r>
            <a:r>
              <a:rPr lang="de-DE" sz="1000" dirty="0" err="1"/>
              <a:t>urinary</a:t>
            </a:r>
            <a:r>
              <a:rPr lang="de-DE" sz="1000" dirty="0"/>
              <a:t> </a:t>
            </a:r>
            <a:r>
              <a:rPr lang="de-DE" sz="1000" dirty="0" err="1"/>
              <a:t>stones</a:t>
            </a:r>
            <a:r>
              <a:rPr lang="de-DE" sz="1000" dirty="0"/>
              <a:t> in </a:t>
            </a:r>
            <a:r>
              <a:rPr lang="de-DE" sz="1000" dirty="0" err="1"/>
              <a:t>children</a:t>
            </a:r>
            <a:r>
              <a:rPr lang="de-DE" sz="1000" dirty="0"/>
              <a:t> </a:t>
            </a:r>
            <a:r>
              <a:rPr lang="de-DE" sz="1000" dirty="0" err="1"/>
              <a:t>and</a:t>
            </a:r>
            <a:r>
              <a:rPr lang="de-DE" sz="1000" dirty="0"/>
              <a:t> </a:t>
            </a:r>
            <a:r>
              <a:rPr lang="de-DE" sz="1000" dirty="0" err="1"/>
              <a:t>infants</a:t>
            </a:r>
            <a:r>
              <a:rPr lang="de-DE" sz="1000" dirty="0"/>
              <a:t>. </a:t>
            </a:r>
            <a:r>
              <a:rPr lang="de-DE" sz="1000" dirty="0" err="1"/>
              <a:t>Urol</a:t>
            </a:r>
            <a:r>
              <a:rPr lang="de-DE" sz="1000" dirty="0"/>
              <a:t> J, 2019. 16: 343</a:t>
            </a:r>
            <a:r>
              <a:rPr lang="de-DE" sz="1000" dirty="0" smtClean="0"/>
              <a:t>.</a:t>
            </a:r>
            <a:r>
              <a:rPr lang="uk-UA" sz="1000" dirty="0" smtClean="0"/>
              <a:t> </a:t>
            </a:r>
            <a:r>
              <a:rPr lang="de-DE" sz="1000" dirty="0" smtClean="0">
                <a:hlinkClick r:id="rId7"/>
              </a:rPr>
              <a:t>https</a:t>
            </a:r>
            <a:r>
              <a:rPr lang="de-DE" sz="1000" dirty="0">
                <a:hlinkClick r:id="rId7"/>
              </a:rPr>
              <a:t>://</a:t>
            </a:r>
            <a:r>
              <a:rPr lang="de-DE" sz="1000" dirty="0" smtClean="0">
                <a:hlinkClick r:id="rId7"/>
              </a:rPr>
              <a:t>pubmed.ncbi.nlm.nih.gov/30784036</a:t>
            </a:r>
            <a:r>
              <a:rPr lang="uk-UA" sz="1200" dirty="0" smtClean="0"/>
              <a:t> ]. </a:t>
            </a:r>
            <a:r>
              <a:rPr lang="uk-UA" sz="1200" dirty="0"/>
              <a:t>У цих </a:t>
            </a:r>
            <a:r>
              <a:rPr lang="uk-UA" sz="1200" dirty="0" smtClean="0"/>
              <a:t>роботах </a:t>
            </a:r>
            <a:r>
              <a:rPr lang="uk-UA" sz="1200" dirty="0"/>
              <a:t>автори зазвичай не використовували активне розширення </a:t>
            </a:r>
            <a:r>
              <a:rPr lang="uk-UA" sz="1200" dirty="0" smtClean="0"/>
              <a:t>вічка сечоводу, </a:t>
            </a:r>
            <a:r>
              <a:rPr lang="uk-UA" sz="1200" dirty="0"/>
              <a:t>а намагалися використовувати </a:t>
            </a:r>
            <a:r>
              <a:rPr lang="uk-UA" sz="1200" dirty="0" smtClean="0"/>
              <a:t>футляр </a:t>
            </a:r>
            <a:r>
              <a:rPr lang="uk-UA" sz="1200" dirty="0"/>
              <a:t>сечоводу, де це можливо. Однак важливою проблемою була неможливість отримати ретроградний доступ до сечоводу приблизно в половині випадків </a:t>
            </a:r>
            <a:r>
              <a:rPr lang="uk-UA" sz="1200" dirty="0" smtClean="0"/>
              <a:t>[</a:t>
            </a:r>
            <a:r>
              <a:rPr lang="en-US" sz="1000" dirty="0"/>
              <a:t>Corcoran, A.T., et al. When is prior ureteral stent placement necessary to access the upper urinary tract in </a:t>
            </a:r>
            <a:r>
              <a:rPr lang="en-US" sz="1000" dirty="0" err="1"/>
              <a:t>prepubertal</a:t>
            </a:r>
            <a:r>
              <a:rPr lang="en-US" sz="1000" dirty="0"/>
              <a:t> children? J </a:t>
            </a:r>
            <a:r>
              <a:rPr lang="en-US" sz="1000" dirty="0" err="1"/>
              <a:t>Urol</a:t>
            </a:r>
            <a:r>
              <a:rPr lang="en-US" sz="1000" dirty="0"/>
              <a:t>, 2008. 180: 1861</a:t>
            </a:r>
            <a:r>
              <a:rPr lang="en-US" sz="1000" dirty="0" smtClean="0"/>
              <a:t>.</a:t>
            </a:r>
            <a:r>
              <a:rPr lang="uk-UA" sz="1000" dirty="0" smtClean="0"/>
              <a:t> </a:t>
            </a:r>
            <a:r>
              <a:rPr lang="en-US" sz="1000" dirty="0" smtClean="0">
                <a:hlinkClick r:id="rId3"/>
              </a:rPr>
              <a:t>https</a:t>
            </a:r>
            <a:r>
              <a:rPr lang="en-US" sz="1000" dirty="0">
                <a:hlinkClick r:id="rId3"/>
              </a:rPr>
              <a:t>://</a:t>
            </a:r>
            <a:r>
              <a:rPr lang="en-US" sz="1000" dirty="0" smtClean="0">
                <a:hlinkClick r:id="rId3"/>
              </a:rPr>
              <a:t>pubmed.ncbi.nlm.nih.gov/18721946</a:t>
            </a:r>
            <a:r>
              <a:rPr lang="uk-UA" sz="1000" dirty="0" smtClean="0"/>
              <a:t> ,</a:t>
            </a:r>
            <a:r>
              <a:rPr lang="en-US" sz="1000" dirty="0"/>
              <a:t> Kim, S.S., et al. Pediatric flexible </a:t>
            </a:r>
            <a:r>
              <a:rPr lang="en-US" sz="1000" dirty="0" err="1"/>
              <a:t>ureteroscopic</a:t>
            </a:r>
            <a:r>
              <a:rPr lang="en-US" sz="1000" dirty="0"/>
              <a:t> lithotripsy: the children’s hospital of Philadelphia experience. J </a:t>
            </a:r>
            <a:r>
              <a:rPr lang="en-US" sz="1000" dirty="0" err="1"/>
              <a:t>Urol</a:t>
            </a:r>
            <a:r>
              <a:rPr lang="en-US" sz="1000" dirty="0"/>
              <a:t>, 2008. 180: 2616</a:t>
            </a:r>
            <a:r>
              <a:rPr lang="en-US" sz="1000" dirty="0" smtClean="0"/>
              <a:t>.</a:t>
            </a:r>
            <a:r>
              <a:rPr lang="uk-UA" sz="1000" dirty="0" smtClean="0"/>
              <a:t> </a:t>
            </a:r>
            <a:r>
              <a:rPr lang="en-US" sz="1000" dirty="0" smtClean="0">
                <a:hlinkClick r:id="rId5"/>
              </a:rPr>
              <a:t>https</a:t>
            </a:r>
            <a:r>
              <a:rPr lang="en-US" sz="1000" dirty="0">
                <a:hlinkClick r:id="rId5"/>
              </a:rPr>
              <a:t>://</a:t>
            </a:r>
            <a:r>
              <a:rPr lang="en-US" sz="1000" dirty="0" smtClean="0">
                <a:hlinkClick r:id="rId5"/>
              </a:rPr>
              <a:t>pubmed.ncbi.nlm.nih.gov/18950810</a:t>
            </a:r>
            <a:r>
              <a:rPr lang="uk-UA" sz="1000" dirty="0" smtClean="0"/>
              <a:t> </a:t>
            </a:r>
            <a:r>
              <a:rPr lang="uk-UA" sz="1200" dirty="0" smtClean="0"/>
              <a:t>]. </a:t>
            </a:r>
            <a:r>
              <a:rPr lang="uk-UA" sz="1200" dirty="0"/>
              <a:t>Цю проблему можна подолати шляхом </a:t>
            </a:r>
            <a:r>
              <a:rPr lang="uk-UA" sz="1200" dirty="0" err="1"/>
              <a:t>стентування</a:t>
            </a:r>
            <a:r>
              <a:rPr lang="uk-UA" sz="1200" dirty="0"/>
              <a:t> та залишення </a:t>
            </a:r>
            <a:r>
              <a:rPr lang="uk-UA" sz="1200" dirty="0" err="1"/>
              <a:t>стента</a:t>
            </a:r>
            <a:r>
              <a:rPr lang="uk-UA" sz="1200" dirty="0"/>
              <a:t> для пасивного розширення </a:t>
            </a:r>
            <a:r>
              <a:rPr lang="uk-UA" sz="1200" dirty="0" smtClean="0"/>
              <a:t>вічка, </a:t>
            </a:r>
            <a:r>
              <a:rPr lang="uk-UA" sz="1200" dirty="0"/>
              <a:t>а також виконання </a:t>
            </a:r>
            <a:r>
              <a:rPr lang="uk-UA" sz="1200" dirty="0" smtClean="0"/>
              <a:t>процедури </a:t>
            </a:r>
            <a:r>
              <a:rPr lang="uk-UA" sz="1200" dirty="0"/>
              <a:t>під час другого сеансу. Показники </a:t>
            </a:r>
            <a:r>
              <a:rPr lang="uk-UA" sz="1200" dirty="0" smtClean="0"/>
              <a:t>ефективності варіювали </a:t>
            </a:r>
            <a:r>
              <a:rPr lang="uk-UA" sz="1200" dirty="0"/>
              <a:t>від 60 до 100%, з незначною кількістю ускладнень </a:t>
            </a:r>
            <a:r>
              <a:rPr lang="uk-UA" sz="1200" dirty="0" smtClean="0"/>
              <a:t>[</a:t>
            </a:r>
            <a:r>
              <a:rPr lang="de-DE" sz="1200" dirty="0"/>
              <a:t>A</a:t>
            </a:r>
            <a:r>
              <a:rPr lang="de-DE" sz="1000" dirty="0"/>
              <a:t>bu </a:t>
            </a:r>
            <a:r>
              <a:rPr lang="de-DE" sz="1000" dirty="0" err="1"/>
              <a:t>Ghazaleh</a:t>
            </a:r>
            <a:r>
              <a:rPr lang="de-DE" sz="1000" dirty="0"/>
              <a:t>, L.A., et al. Retrograde </a:t>
            </a:r>
            <a:r>
              <a:rPr lang="de-DE" sz="1000" dirty="0" err="1"/>
              <a:t>intrarenal</a:t>
            </a:r>
            <a:r>
              <a:rPr lang="de-DE" sz="1000" dirty="0"/>
              <a:t> </a:t>
            </a:r>
            <a:r>
              <a:rPr lang="de-DE" sz="1000" dirty="0" err="1"/>
              <a:t>lithotripsy</a:t>
            </a:r>
            <a:r>
              <a:rPr lang="de-DE" sz="1000" dirty="0"/>
              <a:t> </a:t>
            </a:r>
            <a:r>
              <a:rPr lang="de-DE" sz="1000" dirty="0" err="1"/>
              <a:t>for</a:t>
            </a:r>
            <a:r>
              <a:rPr lang="de-DE" sz="1000" dirty="0"/>
              <a:t> </a:t>
            </a:r>
            <a:r>
              <a:rPr lang="de-DE" sz="1000" dirty="0" err="1"/>
              <a:t>small</a:t>
            </a:r>
            <a:r>
              <a:rPr lang="de-DE" sz="1000" dirty="0"/>
              <a:t> renal </a:t>
            </a:r>
            <a:r>
              <a:rPr lang="de-DE" sz="1000" dirty="0" err="1"/>
              <a:t>stones</a:t>
            </a:r>
            <a:r>
              <a:rPr lang="de-DE" sz="1000" dirty="0"/>
              <a:t> in </a:t>
            </a:r>
            <a:r>
              <a:rPr lang="de-DE" sz="1000" dirty="0" err="1"/>
              <a:t>prepubertal</a:t>
            </a:r>
            <a:r>
              <a:rPr lang="de-DE" sz="1000" dirty="0"/>
              <a:t> </a:t>
            </a:r>
            <a:r>
              <a:rPr lang="de-DE" sz="1000" dirty="0" err="1"/>
              <a:t>children</a:t>
            </a:r>
            <a:r>
              <a:rPr lang="de-DE" sz="1000" dirty="0"/>
              <a:t>. Saudi J </a:t>
            </a:r>
            <a:r>
              <a:rPr lang="de-DE" sz="1000" dirty="0" err="1"/>
              <a:t>Kidney</a:t>
            </a:r>
            <a:r>
              <a:rPr lang="de-DE" sz="1000" dirty="0"/>
              <a:t> Dis </a:t>
            </a:r>
            <a:r>
              <a:rPr lang="de-DE" sz="1000" dirty="0" err="1"/>
              <a:t>Transpl</a:t>
            </a:r>
            <a:r>
              <a:rPr lang="de-DE" sz="1000" dirty="0"/>
              <a:t>, 2011. 22: 492</a:t>
            </a:r>
            <a:r>
              <a:rPr lang="de-DE" sz="1000" dirty="0" smtClean="0"/>
              <a:t>.</a:t>
            </a:r>
            <a:r>
              <a:rPr lang="uk-UA" sz="1000" dirty="0" smtClean="0"/>
              <a:t> </a:t>
            </a:r>
            <a:r>
              <a:rPr lang="de-DE" sz="1000" dirty="0" smtClean="0">
                <a:hlinkClick r:id="rId2"/>
              </a:rPr>
              <a:t>https</a:t>
            </a:r>
            <a:r>
              <a:rPr lang="de-DE" sz="1000" dirty="0">
                <a:hlinkClick r:id="rId2"/>
              </a:rPr>
              <a:t>://</a:t>
            </a:r>
            <a:r>
              <a:rPr lang="de-DE" sz="1000" dirty="0" smtClean="0">
                <a:hlinkClick r:id="rId2"/>
              </a:rPr>
              <a:t>pubmed.ncbi.nlm.nih.gov/21566306</a:t>
            </a:r>
            <a:r>
              <a:rPr lang="uk-UA" sz="1000" dirty="0" smtClean="0"/>
              <a:t> ,</a:t>
            </a:r>
            <a:r>
              <a:rPr lang="de-DE" sz="1000" dirty="0"/>
              <a:t> Dave, S., et al. Single-</a:t>
            </a:r>
            <a:r>
              <a:rPr lang="de-DE" sz="1000" dirty="0" err="1"/>
              <a:t>institutional</a:t>
            </a:r>
            <a:r>
              <a:rPr lang="de-DE" sz="1000" dirty="0"/>
              <a:t> </a:t>
            </a:r>
            <a:r>
              <a:rPr lang="de-DE" sz="1000" dirty="0" err="1"/>
              <a:t>study</a:t>
            </a:r>
            <a:r>
              <a:rPr lang="de-DE" sz="1000" dirty="0"/>
              <a:t> on </a:t>
            </a:r>
            <a:r>
              <a:rPr lang="de-DE" sz="1000" dirty="0" err="1"/>
              <a:t>role</a:t>
            </a:r>
            <a:r>
              <a:rPr lang="de-DE" sz="1000" dirty="0"/>
              <a:t> </a:t>
            </a:r>
            <a:r>
              <a:rPr lang="de-DE" sz="1000" dirty="0" err="1"/>
              <a:t>of</a:t>
            </a:r>
            <a:r>
              <a:rPr lang="de-DE" sz="1000" dirty="0"/>
              <a:t> </a:t>
            </a:r>
            <a:r>
              <a:rPr lang="de-DE" sz="1000" dirty="0" err="1"/>
              <a:t>ureteroscopy</a:t>
            </a:r>
            <a:r>
              <a:rPr lang="de-DE" sz="1000" dirty="0"/>
              <a:t> </a:t>
            </a:r>
            <a:r>
              <a:rPr lang="de-DE" sz="1000" dirty="0" err="1"/>
              <a:t>and</a:t>
            </a:r>
            <a:r>
              <a:rPr lang="de-DE" sz="1000" dirty="0"/>
              <a:t> retrograde </a:t>
            </a:r>
            <a:r>
              <a:rPr lang="de-DE" sz="1000" dirty="0" err="1"/>
              <a:t>intrarenal</a:t>
            </a:r>
            <a:r>
              <a:rPr lang="de-DE" sz="1000" dirty="0"/>
              <a:t> </a:t>
            </a:r>
            <a:r>
              <a:rPr lang="de-DE" sz="1000" dirty="0" err="1"/>
              <a:t>surgery</a:t>
            </a:r>
            <a:r>
              <a:rPr lang="de-DE" sz="1000" dirty="0"/>
              <a:t> in </a:t>
            </a:r>
            <a:r>
              <a:rPr lang="de-DE" sz="1000" dirty="0" err="1"/>
              <a:t>treatment</a:t>
            </a:r>
            <a:r>
              <a:rPr lang="de-DE" sz="1000" dirty="0"/>
              <a:t> </a:t>
            </a:r>
            <a:r>
              <a:rPr lang="de-DE" sz="1000" dirty="0" err="1"/>
              <a:t>of</a:t>
            </a:r>
            <a:r>
              <a:rPr lang="de-DE" sz="1000" dirty="0"/>
              <a:t> </a:t>
            </a:r>
            <a:r>
              <a:rPr lang="de-DE" sz="1000" dirty="0" err="1"/>
              <a:t>pediatric</a:t>
            </a:r>
            <a:r>
              <a:rPr lang="de-DE" sz="1000" dirty="0"/>
              <a:t> renal </a:t>
            </a:r>
            <a:r>
              <a:rPr lang="de-DE" sz="1000" dirty="0" err="1"/>
              <a:t>calculi</a:t>
            </a:r>
            <a:r>
              <a:rPr lang="de-DE" sz="1000" dirty="0"/>
              <a:t>. </a:t>
            </a:r>
            <a:r>
              <a:rPr lang="de-DE" sz="1000" dirty="0" err="1"/>
              <a:t>Urology</a:t>
            </a:r>
            <a:r>
              <a:rPr lang="de-DE" sz="1000" dirty="0"/>
              <a:t>, 2008. 72: 1018</a:t>
            </a:r>
            <a:r>
              <a:rPr lang="de-DE" sz="1000" dirty="0" smtClean="0"/>
              <a:t>.</a:t>
            </a:r>
            <a:r>
              <a:rPr lang="uk-UA" sz="1000" dirty="0" smtClean="0"/>
              <a:t> </a:t>
            </a:r>
            <a:r>
              <a:rPr lang="de-DE" sz="1000" dirty="0" smtClean="0">
                <a:hlinkClick r:id="rId4"/>
              </a:rPr>
              <a:t>https</a:t>
            </a:r>
            <a:r>
              <a:rPr lang="de-DE" sz="1000" dirty="0">
                <a:hlinkClick r:id="rId4"/>
              </a:rPr>
              <a:t>://</a:t>
            </a:r>
            <a:r>
              <a:rPr lang="de-DE" sz="1000" dirty="0" smtClean="0">
                <a:hlinkClick r:id="rId4"/>
              </a:rPr>
              <a:t>pubmed.ncbi.nlm.nih.gov/18585764</a:t>
            </a:r>
            <a:r>
              <a:rPr lang="uk-UA" sz="1000" dirty="0" smtClean="0"/>
              <a:t> , </a:t>
            </a:r>
            <a:r>
              <a:rPr lang="de-DE" sz="1000" dirty="0" smtClean="0"/>
              <a:t>Kim</a:t>
            </a:r>
            <a:r>
              <a:rPr lang="de-DE" sz="1000" dirty="0"/>
              <a:t>, S.S., et al. </a:t>
            </a:r>
            <a:r>
              <a:rPr lang="de-DE" sz="1000" dirty="0" err="1"/>
              <a:t>Pediatric</a:t>
            </a:r>
            <a:r>
              <a:rPr lang="de-DE" sz="1000" dirty="0"/>
              <a:t> flexible </a:t>
            </a:r>
            <a:r>
              <a:rPr lang="de-DE" sz="1000" dirty="0" err="1"/>
              <a:t>ureteroscopic</a:t>
            </a:r>
            <a:r>
              <a:rPr lang="de-DE" sz="1000" dirty="0"/>
              <a:t> </a:t>
            </a:r>
            <a:r>
              <a:rPr lang="de-DE" sz="1000" dirty="0" err="1"/>
              <a:t>lithotripsy</a:t>
            </a:r>
            <a:r>
              <a:rPr lang="de-DE" sz="1000" dirty="0"/>
              <a:t>: </a:t>
            </a:r>
            <a:r>
              <a:rPr lang="de-DE" sz="1000" dirty="0" err="1"/>
              <a:t>the</a:t>
            </a:r>
            <a:r>
              <a:rPr lang="de-DE" sz="1000" dirty="0"/>
              <a:t> </a:t>
            </a:r>
            <a:r>
              <a:rPr lang="de-DE" sz="1000" dirty="0" err="1"/>
              <a:t>children’s</a:t>
            </a:r>
            <a:r>
              <a:rPr lang="de-DE" sz="1000" dirty="0"/>
              <a:t> </a:t>
            </a:r>
            <a:r>
              <a:rPr lang="de-DE" sz="1000" dirty="0" err="1"/>
              <a:t>hospital</a:t>
            </a:r>
            <a:r>
              <a:rPr lang="de-DE" sz="1000" dirty="0"/>
              <a:t> </a:t>
            </a:r>
            <a:r>
              <a:rPr lang="de-DE" sz="1000" dirty="0" err="1"/>
              <a:t>of</a:t>
            </a:r>
            <a:r>
              <a:rPr lang="de-DE" sz="1000" dirty="0"/>
              <a:t> Philadelphia </a:t>
            </a:r>
            <a:r>
              <a:rPr lang="de-DE" sz="1000" dirty="0" err="1"/>
              <a:t>experience</a:t>
            </a:r>
            <a:r>
              <a:rPr lang="de-DE" sz="1000" dirty="0"/>
              <a:t>. J </a:t>
            </a:r>
            <a:r>
              <a:rPr lang="de-DE" sz="1000" dirty="0" err="1"/>
              <a:t>Urol</a:t>
            </a:r>
            <a:r>
              <a:rPr lang="de-DE" sz="1000" dirty="0"/>
              <a:t>, 2008. 180: 2616</a:t>
            </a:r>
            <a:r>
              <a:rPr lang="de-DE" sz="1000" dirty="0" smtClean="0"/>
              <a:t>.</a:t>
            </a:r>
            <a:r>
              <a:rPr lang="uk-UA" sz="1000" dirty="0" smtClean="0"/>
              <a:t> </a:t>
            </a:r>
            <a:r>
              <a:rPr lang="de-DE" sz="1000" dirty="0" smtClean="0">
                <a:hlinkClick r:id="rId5"/>
              </a:rPr>
              <a:t>https</a:t>
            </a:r>
            <a:r>
              <a:rPr lang="de-DE" sz="1000" dirty="0">
                <a:hlinkClick r:id="rId5"/>
              </a:rPr>
              <a:t>://</a:t>
            </a:r>
            <a:r>
              <a:rPr lang="de-DE" sz="1000" dirty="0" smtClean="0">
                <a:hlinkClick r:id="rId5"/>
              </a:rPr>
              <a:t>pubmed.ncbi.nlm.nih.gov/18950810</a:t>
            </a:r>
            <a:r>
              <a:rPr lang="uk-UA" sz="1000" dirty="0" smtClean="0"/>
              <a:t> , </a:t>
            </a:r>
            <a:r>
              <a:rPr lang="de-DE" sz="1000" dirty="0" smtClean="0"/>
              <a:t>Tanaka</a:t>
            </a:r>
            <a:r>
              <a:rPr lang="de-DE" sz="1000" dirty="0"/>
              <a:t>, S.T., et al. </a:t>
            </a:r>
            <a:r>
              <a:rPr lang="de-DE" sz="1000" dirty="0" err="1"/>
              <a:t>Pediatric</a:t>
            </a:r>
            <a:r>
              <a:rPr lang="de-DE" sz="1000" dirty="0"/>
              <a:t> </a:t>
            </a:r>
            <a:r>
              <a:rPr lang="de-DE" sz="1000" dirty="0" err="1"/>
              <a:t>ureteroscopic</a:t>
            </a:r>
            <a:r>
              <a:rPr lang="de-DE" sz="1000" dirty="0"/>
              <a:t> </a:t>
            </a:r>
            <a:r>
              <a:rPr lang="de-DE" sz="1000" dirty="0" err="1"/>
              <a:t>management</a:t>
            </a:r>
            <a:r>
              <a:rPr lang="de-DE" sz="1000" dirty="0"/>
              <a:t> </a:t>
            </a:r>
            <a:r>
              <a:rPr lang="de-DE" sz="1000" dirty="0" err="1"/>
              <a:t>of</a:t>
            </a:r>
            <a:r>
              <a:rPr lang="de-DE" sz="1000" dirty="0"/>
              <a:t> </a:t>
            </a:r>
            <a:r>
              <a:rPr lang="de-DE" sz="1000" dirty="0" err="1"/>
              <a:t>intrarenal</a:t>
            </a:r>
            <a:r>
              <a:rPr lang="de-DE" sz="1000" dirty="0"/>
              <a:t> </a:t>
            </a:r>
            <a:r>
              <a:rPr lang="de-DE" sz="1000" dirty="0" err="1"/>
              <a:t>calculi</a:t>
            </a:r>
            <a:r>
              <a:rPr lang="de-DE" sz="1000" dirty="0"/>
              <a:t>. J </a:t>
            </a:r>
            <a:r>
              <a:rPr lang="de-DE" sz="1000" dirty="0" err="1"/>
              <a:t>Urol</a:t>
            </a:r>
            <a:r>
              <a:rPr lang="de-DE" sz="1000" dirty="0"/>
              <a:t>, 2008. 180: 2150</a:t>
            </a:r>
            <a:r>
              <a:rPr lang="de-DE" sz="1000" dirty="0" smtClean="0"/>
              <a:t>.</a:t>
            </a:r>
            <a:r>
              <a:rPr lang="uk-UA" sz="1000" dirty="0" smtClean="0"/>
              <a:t> </a:t>
            </a:r>
            <a:r>
              <a:rPr lang="de-DE" sz="1000" dirty="0" smtClean="0">
                <a:hlinkClick r:id="rId6"/>
              </a:rPr>
              <a:t>https</a:t>
            </a:r>
            <a:r>
              <a:rPr lang="de-DE" sz="1000" dirty="0">
                <a:hlinkClick r:id="rId6"/>
              </a:rPr>
              <a:t>://</a:t>
            </a:r>
            <a:r>
              <a:rPr lang="de-DE" sz="1000" dirty="0" smtClean="0">
                <a:hlinkClick r:id="rId6"/>
              </a:rPr>
              <a:t>pubmed.ncbi.nlm.nih.gov/18804225</a:t>
            </a:r>
            <a:r>
              <a:rPr lang="uk-UA" sz="1000" dirty="0" smtClean="0"/>
              <a:t> , </a:t>
            </a:r>
            <a:r>
              <a:rPr lang="en-US" sz="1000" dirty="0" err="1"/>
              <a:t>Erkurt</a:t>
            </a:r>
            <a:r>
              <a:rPr lang="en-US" sz="1000" dirty="0"/>
              <a:t>, B., et al. Treatment of renal stones with flexible </a:t>
            </a:r>
            <a:r>
              <a:rPr lang="en-US" sz="1000" dirty="0" err="1"/>
              <a:t>ureteroscopy</a:t>
            </a:r>
            <a:r>
              <a:rPr lang="en-US" sz="1000" dirty="0"/>
              <a:t> in preschool age children. Urolithiasis, 2014. 42: 241</a:t>
            </a:r>
            <a:r>
              <a:rPr lang="en-US" sz="1000" dirty="0" smtClean="0"/>
              <a:t>.</a:t>
            </a:r>
            <a:r>
              <a:rPr lang="uk-UA" sz="1000" dirty="0" smtClean="0"/>
              <a:t> </a:t>
            </a:r>
            <a:r>
              <a:rPr lang="en-US" sz="1000" dirty="0" smtClean="0">
                <a:hlinkClick r:id="rId8"/>
              </a:rPr>
              <a:t>https</a:t>
            </a:r>
            <a:r>
              <a:rPr lang="en-US" sz="1000" dirty="0">
                <a:hlinkClick r:id="rId8"/>
              </a:rPr>
              <a:t>://</a:t>
            </a:r>
            <a:r>
              <a:rPr lang="en-US" sz="1000" dirty="0" smtClean="0">
                <a:hlinkClick r:id="rId8"/>
              </a:rPr>
              <a:t>pubmed.ncbi.nlm.nih.gov/24374900</a:t>
            </a:r>
            <a:r>
              <a:rPr lang="uk-UA" sz="1200" dirty="0" smtClean="0"/>
              <a:t>  ]. </a:t>
            </a:r>
            <a:r>
              <a:rPr lang="uk-UA" sz="1200" dirty="0"/>
              <a:t>Необхідність додаткових процедур була пов'язана з розміром каменю </a:t>
            </a:r>
            <a:r>
              <a:rPr lang="uk-UA" sz="1200" dirty="0" smtClean="0"/>
              <a:t>[</a:t>
            </a:r>
            <a:r>
              <a:rPr lang="de-DE" sz="1200" dirty="0"/>
              <a:t>T</a:t>
            </a:r>
            <a:r>
              <a:rPr lang="de-DE" sz="1000" dirty="0"/>
              <a:t>anaka, S.T., et al. </a:t>
            </a:r>
            <a:r>
              <a:rPr lang="de-DE" sz="1000" dirty="0" err="1"/>
              <a:t>Pediatric</a:t>
            </a:r>
            <a:r>
              <a:rPr lang="de-DE" sz="1000" dirty="0"/>
              <a:t> </a:t>
            </a:r>
            <a:r>
              <a:rPr lang="de-DE" sz="1000" dirty="0" err="1"/>
              <a:t>ureteroscopic</a:t>
            </a:r>
            <a:r>
              <a:rPr lang="de-DE" sz="1000" dirty="0"/>
              <a:t> </a:t>
            </a:r>
            <a:r>
              <a:rPr lang="de-DE" sz="1000" dirty="0" err="1"/>
              <a:t>management</a:t>
            </a:r>
            <a:r>
              <a:rPr lang="de-DE" sz="1000" dirty="0"/>
              <a:t> </a:t>
            </a:r>
            <a:r>
              <a:rPr lang="de-DE" sz="1000" dirty="0" err="1"/>
              <a:t>of</a:t>
            </a:r>
            <a:r>
              <a:rPr lang="de-DE" sz="1000" dirty="0"/>
              <a:t> </a:t>
            </a:r>
            <a:r>
              <a:rPr lang="de-DE" sz="1000" dirty="0" err="1"/>
              <a:t>intrarenal</a:t>
            </a:r>
            <a:r>
              <a:rPr lang="de-DE" sz="1000" dirty="0"/>
              <a:t> </a:t>
            </a:r>
            <a:r>
              <a:rPr lang="de-DE" sz="1000" dirty="0" err="1"/>
              <a:t>calculi</a:t>
            </a:r>
            <a:r>
              <a:rPr lang="de-DE" sz="1000" dirty="0"/>
              <a:t>. J </a:t>
            </a:r>
            <a:r>
              <a:rPr lang="de-DE" sz="1000" dirty="0" err="1"/>
              <a:t>Urol</a:t>
            </a:r>
            <a:r>
              <a:rPr lang="de-DE" sz="1000" dirty="0"/>
              <a:t>, 2008. 180: 2150</a:t>
            </a:r>
            <a:r>
              <a:rPr lang="de-DE" sz="1000" dirty="0" smtClean="0"/>
              <a:t>.</a:t>
            </a:r>
            <a:r>
              <a:rPr lang="uk-UA" sz="1000" dirty="0" smtClean="0"/>
              <a:t> </a:t>
            </a:r>
            <a:r>
              <a:rPr lang="de-DE" sz="1000" dirty="0" smtClean="0">
                <a:hlinkClick r:id="rId6"/>
              </a:rPr>
              <a:t>https</a:t>
            </a:r>
            <a:r>
              <a:rPr lang="de-DE" sz="1000" dirty="0">
                <a:hlinkClick r:id="rId6"/>
              </a:rPr>
              <a:t>://</a:t>
            </a:r>
            <a:r>
              <a:rPr lang="de-DE" sz="1000" dirty="0" smtClean="0">
                <a:hlinkClick r:id="rId6"/>
              </a:rPr>
              <a:t>pubmed.ncbi.nlm.nih.gov/18804225</a:t>
            </a:r>
            <a:r>
              <a:rPr lang="uk-UA" sz="1200" dirty="0" smtClean="0"/>
              <a:t> ]. </a:t>
            </a:r>
            <a:r>
              <a:rPr lang="uk-UA" sz="1200" dirty="0"/>
              <a:t>Порівняльне дослідження показало, що ретроградна </a:t>
            </a:r>
            <a:r>
              <a:rPr lang="uk-UA" sz="1200" dirty="0" err="1"/>
              <a:t>внутрішньониркова</a:t>
            </a:r>
            <a:r>
              <a:rPr lang="uk-UA" sz="1200" dirty="0"/>
              <a:t> хірургія (</a:t>
            </a:r>
            <a:r>
              <a:rPr lang="de-DE" sz="1200" dirty="0"/>
              <a:t>RIRS) </a:t>
            </a:r>
            <a:r>
              <a:rPr lang="uk-UA" sz="1200" dirty="0"/>
              <a:t>мала подібну частоту усунення каменів у порівнянні з </a:t>
            </a:r>
            <a:r>
              <a:rPr lang="de-DE" sz="1200" dirty="0"/>
              <a:t>ESWL </a:t>
            </a:r>
            <a:r>
              <a:rPr lang="uk-UA" sz="1200" dirty="0"/>
              <a:t>через три місяці, з меншою кількістю сеансів </a:t>
            </a:r>
            <a:r>
              <a:rPr lang="uk-UA" sz="1200" dirty="0" smtClean="0"/>
              <a:t>[</a:t>
            </a:r>
            <a:r>
              <a:rPr lang="de-DE" sz="1000" dirty="0" err="1"/>
              <a:t>Mokhless</a:t>
            </a:r>
            <a:r>
              <a:rPr lang="de-DE" sz="1000" dirty="0"/>
              <a:t>, I.A., et al. Retrograde </a:t>
            </a:r>
            <a:r>
              <a:rPr lang="de-DE" sz="1000" dirty="0" err="1"/>
              <a:t>intrarenal</a:t>
            </a:r>
            <a:r>
              <a:rPr lang="de-DE" sz="1000" dirty="0"/>
              <a:t> </a:t>
            </a:r>
            <a:r>
              <a:rPr lang="de-DE" sz="1000" dirty="0" err="1"/>
              <a:t>surgery</a:t>
            </a:r>
            <a:r>
              <a:rPr lang="de-DE" sz="1000" dirty="0"/>
              <a:t> </a:t>
            </a:r>
            <a:r>
              <a:rPr lang="de-DE" sz="1000" dirty="0" err="1"/>
              <a:t>monotherapy</a:t>
            </a:r>
            <a:r>
              <a:rPr lang="de-DE" sz="1000" dirty="0"/>
              <a:t> versus </a:t>
            </a:r>
            <a:r>
              <a:rPr lang="de-DE" sz="1000" dirty="0" err="1"/>
              <a:t>shock</a:t>
            </a:r>
            <a:r>
              <a:rPr lang="de-DE" sz="1000" dirty="0"/>
              <a:t> </a:t>
            </a:r>
            <a:r>
              <a:rPr lang="de-DE" sz="1000" dirty="0" err="1"/>
              <a:t>wave</a:t>
            </a:r>
            <a:r>
              <a:rPr lang="de-DE" sz="1000" dirty="0"/>
              <a:t> </a:t>
            </a:r>
            <a:r>
              <a:rPr lang="de-DE" sz="1000" dirty="0" err="1"/>
              <a:t>lithotripsy</a:t>
            </a:r>
            <a:r>
              <a:rPr lang="de-DE" sz="1000" dirty="0"/>
              <a:t> </a:t>
            </a:r>
            <a:r>
              <a:rPr lang="de-DE" sz="1000" dirty="0" err="1"/>
              <a:t>for</a:t>
            </a:r>
            <a:r>
              <a:rPr lang="de-DE" sz="1000" dirty="0"/>
              <a:t> </a:t>
            </a:r>
            <a:r>
              <a:rPr lang="de-DE" sz="1000" dirty="0" err="1"/>
              <a:t>stones</a:t>
            </a:r>
            <a:r>
              <a:rPr lang="de-DE" sz="1000" dirty="0"/>
              <a:t> 10 </a:t>
            </a:r>
            <a:r>
              <a:rPr lang="de-DE" sz="1000" dirty="0" err="1"/>
              <a:t>to</a:t>
            </a:r>
            <a:r>
              <a:rPr lang="de-DE" sz="1000" dirty="0"/>
              <a:t> 20 mm in </a:t>
            </a:r>
            <a:r>
              <a:rPr lang="de-DE" sz="1000" dirty="0" err="1"/>
              <a:t>preschool</a:t>
            </a:r>
            <a:r>
              <a:rPr lang="de-DE" sz="1000" dirty="0"/>
              <a:t> </a:t>
            </a:r>
            <a:r>
              <a:rPr lang="de-DE" sz="1000" dirty="0" err="1"/>
              <a:t>children</a:t>
            </a:r>
            <a:r>
              <a:rPr lang="de-DE" sz="1000" dirty="0"/>
              <a:t>: a </a:t>
            </a:r>
            <a:r>
              <a:rPr lang="de-DE" sz="1000" dirty="0" err="1"/>
              <a:t>prospective</a:t>
            </a:r>
            <a:r>
              <a:rPr lang="de-DE" sz="1000" dirty="0"/>
              <a:t>, </a:t>
            </a:r>
            <a:r>
              <a:rPr lang="de-DE" sz="1000" dirty="0" err="1"/>
              <a:t>randomized</a:t>
            </a:r>
            <a:r>
              <a:rPr lang="de-DE" sz="1000" dirty="0"/>
              <a:t> </a:t>
            </a:r>
            <a:r>
              <a:rPr lang="de-DE" sz="1000" dirty="0" err="1"/>
              <a:t>study</a:t>
            </a:r>
            <a:r>
              <a:rPr lang="de-DE" sz="1000" dirty="0"/>
              <a:t>. J </a:t>
            </a:r>
            <a:r>
              <a:rPr lang="de-DE" sz="1000" dirty="0" err="1"/>
              <a:t>Urol</a:t>
            </a:r>
            <a:r>
              <a:rPr lang="de-DE" sz="1000" dirty="0"/>
              <a:t>, 2014. 191: 1496</a:t>
            </a:r>
            <a:r>
              <a:rPr lang="de-DE" sz="1000" dirty="0" smtClean="0"/>
              <a:t>.</a:t>
            </a:r>
            <a:r>
              <a:rPr lang="uk-UA" sz="1000" dirty="0" smtClean="0"/>
              <a:t> </a:t>
            </a:r>
            <a:r>
              <a:rPr lang="de-DE" sz="1000" dirty="0" smtClean="0">
                <a:hlinkClick r:id="rId9"/>
              </a:rPr>
              <a:t>https</a:t>
            </a:r>
            <a:r>
              <a:rPr lang="de-DE" sz="1000" dirty="0">
                <a:hlinkClick r:id="rId9"/>
              </a:rPr>
              <a:t>://</a:t>
            </a:r>
            <a:r>
              <a:rPr lang="de-DE" sz="1000" dirty="0" smtClean="0">
                <a:hlinkClick r:id="rId9"/>
              </a:rPr>
              <a:t>pubmed.ncbi.nlm.nih.gov/24679882</a:t>
            </a:r>
            <a:r>
              <a:rPr lang="uk-UA" sz="1200" dirty="0" smtClean="0"/>
              <a:t> ], </a:t>
            </a:r>
            <a:r>
              <a:rPr lang="uk-UA" sz="1200" dirty="0"/>
              <a:t>однак для каменів розміром більше 2 см </a:t>
            </a:r>
            <a:r>
              <a:rPr lang="uk-UA" sz="1200" dirty="0" err="1"/>
              <a:t>монотерапія</a:t>
            </a:r>
            <a:r>
              <a:rPr lang="uk-UA" sz="1200" dirty="0"/>
              <a:t> </a:t>
            </a:r>
            <a:r>
              <a:rPr lang="de-DE" sz="1200" dirty="0"/>
              <a:t>RIRS </a:t>
            </a:r>
            <a:r>
              <a:rPr lang="uk-UA" sz="1200" dirty="0"/>
              <a:t>має нижчу частоту усунення каменів, ніж міні-</a:t>
            </a:r>
            <a:r>
              <a:rPr lang="de-DE" sz="1200" dirty="0"/>
              <a:t>PCNL </a:t>
            </a:r>
            <a:r>
              <a:rPr lang="uk-UA" sz="1200" dirty="0"/>
              <a:t>із перевагами зниження радіаційного опромінення, меншої кількості ускладнень та більш короткого перебування в стаціонарі </a:t>
            </a:r>
            <a:r>
              <a:rPr lang="uk-UA" sz="1200" dirty="0" smtClean="0"/>
              <a:t>[</a:t>
            </a:r>
            <a:r>
              <a:rPr lang="de-DE" sz="1000" dirty="0"/>
              <a:t>Saad, K.S., et al. </a:t>
            </a:r>
            <a:r>
              <a:rPr lang="de-DE" sz="1000" dirty="0" err="1"/>
              <a:t>Percutaneous</a:t>
            </a:r>
            <a:r>
              <a:rPr lang="de-DE" sz="1000" dirty="0"/>
              <a:t> </a:t>
            </a:r>
            <a:r>
              <a:rPr lang="de-DE" sz="1000" dirty="0" err="1"/>
              <a:t>Nephrolithotomy</a:t>
            </a:r>
            <a:r>
              <a:rPr lang="de-DE" sz="1000" dirty="0"/>
              <a:t> </a:t>
            </a:r>
            <a:r>
              <a:rPr lang="de-DE" sz="1000" dirty="0" err="1"/>
              <a:t>vs</a:t>
            </a:r>
            <a:r>
              <a:rPr lang="de-DE" sz="1000" dirty="0"/>
              <a:t> Retrograde </a:t>
            </a:r>
            <a:r>
              <a:rPr lang="de-DE" sz="1000" dirty="0" err="1"/>
              <a:t>Intrarenal</a:t>
            </a:r>
            <a:r>
              <a:rPr lang="de-DE" sz="1000" dirty="0"/>
              <a:t> </a:t>
            </a:r>
            <a:r>
              <a:rPr lang="de-DE" sz="1000" dirty="0" err="1"/>
              <a:t>Surgery</a:t>
            </a:r>
            <a:r>
              <a:rPr lang="de-DE" sz="1000" dirty="0"/>
              <a:t> </a:t>
            </a:r>
            <a:r>
              <a:rPr lang="de-DE" sz="1000" dirty="0" err="1"/>
              <a:t>for</a:t>
            </a:r>
            <a:r>
              <a:rPr lang="de-DE" sz="1000" dirty="0"/>
              <a:t> Large Renal Stones in </a:t>
            </a:r>
            <a:r>
              <a:rPr lang="de-DE" sz="1000" dirty="0" err="1"/>
              <a:t>Pediatric</a:t>
            </a:r>
            <a:r>
              <a:rPr lang="de-DE" sz="1000" dirty="0"/>
              <a:t> </a:t>
            </a:r>
            <a:r>
              <a:rPr lang="de-DE" sz="1000" dirty="0" err="1"/>
              <a:t>Patients</a:t>
            </a:r>
            <a:r>
              <a:rPr lang="de-DE" sz="1000" dirty="0"/>
              <a:t>: A </a:t>
            </a:r>
            <a:r>
              <a:rPr lang="de-DE" sz="1000" dirty="0" err="1"/>
              <a:t>Randomized</a:t>
            </a:r>
            <a:r>
              <a:rPr lang="de-DE" sz="1000" dirty="0"/>
              <a:t> </a:t>
            </a:r>
            <a:r>
              <a:rPr lang="de-DE" sz="1000" dirty="0" err="1"/>
              <a:t>Controlled</a:t>
            </a:r>
            <a:r>
              <a:rPr lang="de-DE" sz="1000" dirty="0"/>
              <a:t> Trial. J </a:t>
            </a:r>
            <a:r>
              <a:rPr lang="de-DE" sz="1000" dirty="0" err="1"/>
              <a:t>Urol</a:t>
            </a:r>
            <a:r>
              <a:rPr lang="de-DE" sz="1000" dirty="0"/>
              <a:t>, 2015. 194: 1716</a:t>
            </a:r>
            <a:r>
              <a:rPr lang="de-DE" sz="1000" dirty="0" smtClean="0"/>
              <a:t>.</a:t>
            </a:r>
            <a:r>
              <a:rPr lang="uk-UA" sz="1000" dirty="0" smtClean="0"/>
              <a:t> </a:t>
            </a:r>
            <a:r>
              <a:rPr lang="de-DE" sz="1000" dirty="0" smtClean="0">
                <a:hlinkClick r:id="rId10"/>
              </a:rPr>
              <a:t>https</a:t>
            </a:r>
            <a:r>
              <a:rPr lang="de-DE" sz="1000" dirty="0">
                <a:hlinkClick r:id="rId10"/>
              </a:rPr>
              <a:t>://</a:t>
            </a:r>
            <a:r>
              <a:rPr lang="de-DE" sz="1000" dirty="0" smtClean="0">
                <a:hlinkClick r:id="rId10"/>
              </a:rPr>
              <a:t>pubmed.ncbi.nlm.nih.gov/26165587</a:t>
            </a:r>
            <a:r>
              <a:rPr lang="uk-UA" sz="1200" dirty="0" smtClean="0"/>
              <a:t> ] (рівень доказовості: </a:t>
            </a:r>
            <a:r>
              <a:rPr lang="uk-UA" sz="1200" dirty="0"/>
              <a:t>3).</a:t>
            </a:r>
          </a:p>
        </p:txBody>
      </p:sp>
    </p:spTree>
    <p:extLst>
      <p:ext uri="{BB962C8B-B14F-4D97-AF65-F5344CB8AC3E}">
        <p14:creationId xmlns:p14="http://schemas.microsoft.com/office/powerpoint/2010/main" val="24413483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Autofit/>
          </a:bodyPr>
          <a:lstStyle/>
          <a:p>
            <a:pPr algn="just"/>
            <a:r>
              <a:rPr lang="uk-UA" sz="2000" dirty="0" smtClean="0"/>
              <a:t>Разом з тим, </a:t>
            </a:r>
            <a:r>
              <a:rPr lang="uk-UA" sz="2000" dirty="0"/>
              <a:t>для каменів від 10 до 20 мм </a:t>
            </a:r>
            <a:r>
              <a:rPr lang="de-DE" sz="2000" dirty="0"/>
              <a:t>RIRS </a:t>
            </a:r>
            <a:r>
              <a:rPr lang="uk-UA" sz="2000" dirty="0"/>
              <a:t>має </a:t>
            </a:r>
            <a:r>
              <a:rPr lang="uk-UA" sz="2000" dirty="0" smtClean="0"/>
              <a:t>подібну ефективність </a:t>
            </a:r>
            <a:r>
              <a:rPr lang="uk-UA" sz="2000" dirty="0"/>
              <a:t>і частоту ускладнень, а також менший термін перебування в стаціонарі та низький радіаційний вплив порівняно з мікро-</a:t>
            </a:r>
            <a:r>
              <a:rPr lang="de-DE" sz="2000" dirty="0"/>
              <a:t>PNL [</a:t>
            </a:r>
            <a:r>
              <a:rPr lang="de-DE" sz="1100" dirty="0"/>
              <a:t>Bas, O., et al. </a:t>
            </a:r>
            <a:r>
              <a:rPr lang="de-DE" sz="1100" dirty="0" err="1"/>
              <a:t>Comparison</a:t>
            </a:r>
            <a:r>
              <a:rPr lang="de-DE" sz="1100" dirty="0"/>
              <a:t> </a:t>
            </a:r>
            <a:r>
              <a:rPr lang="de-DE" sz="1100" dirty="0" err="1"/>
              <a:t>of</a:t>
            </a:r>
            <a:r>
              <a:rPr lang="de-DE" sz="1100" dirty="0"/>
              <a:t> Retrograde </a:t>
            </a:r>
            <a:r>
              <a:rPr lang="de-DE" sz="1100" dirty="0" err="1"/>
              <a:t>Intrarenal</a:t>
            </a:r>
            <a:r>
              <a:rPr lang="de-DE" sz="1100" dirty="0"/>
              <a:t> </a:t>
            </a:r>
            <a:r>
              <a:rPr lang="de-DE" sz="1100" dirty="0" err="1"/>
              <a:t>Surgery</a:t>
            </a:r>
            <a:r>
              <a:rPr lang="de-DE" sz="1100" dirty="0"/>
              <a:t> </a:t>
            </a:r>
            <a:r>
              <a:rPr lang="de-DE" sz="1100" dirty="0" err="1"/>
              <a:t>and</a:t>
            </a:r>
            <a:r>
              <a:rPr lang="de-DE" sz="1100" dirty="0"/>
              <a:t> Micro-</a:t>
            </a:r>
            <a:r>
              <a:rPr lang="de-DE" sz="1100" dirty="0" err="1"/>
              <a:t>Percutaneous</a:t>
            </a:r>
            <a:r>
              <a:rPr lang="de-DE" sz="1100" dirty="0"/>
              <a:t> </a:t>
            </a:r>
            <a:r>
              <a:rPr lang="de-DE" sz="1100" dirty="0" err="1"/>
              <a:t>Nephrolithotomy</a:t>
            </a:r>
            <a:r>
              <a:rPr lang="de-DE" sz="1100" dirty="0"/>
              <a:t> in </a:t>
            </a:r>
            <a:r>
              <a:rPr lang="de-DE" sz="1100" dirty="0" err="1"/>
              <a:t>Moderately</a:t>
            </a:r>
            <a:r>
              <a:rPr lang="de-DE" sz="1100" dirty="0"/>
              <a:t> </a:t>
            </a:r>
            <a:r>
              <a:rPr lang="de-DE" sz="1100" dirty="0" err="1"/>
              <a:t>Sized</a:t>
            </a:r>
            <a:r>
              <a:rPr lang="de-DE" sz="1100" dirty="0"/>
              <a:t> </a:t>
            </a:r>
            <a:r>
              <a:rPr lang="de-DE" sz="1100" dirty="0" err="1"/>
              <a:t>Pediatric</a:t>
            </a:r>
            <a:r>
              <a:rPr lang="de-DE" sz="1100" dirty="0"/>
              <a:t> </a:t>
            </a:r>
            <a:r>
              <a:rPr lang="de-DE" sz="1100" dirty="0" err="1"/>
              <a:t>Kidney</a:t>
            </a:r>
            <a:r>
              <a:rPr lang="de-DE" sz="1100" dirty="0"/>
              <a:t> Stones. J </a:t>
            </a:r>
            <a:r>
              <a:rPr lang="de-DE" sz="1100" dirty="0" err="1"/>
              <a:t>Endourol</a:t>
            </a:r>
            <a:r>
              <a:rPr lang="de-DE" sz="1100" dirty="0"/>
              <a:t>, 2016. 30: 765</a:t>
            </a:r>
            <a:r>
              <a:rPr lang="de-DE" sz="1100" dirty="0" smtClean="0"/>
              <a:t>.</a:t>
            </a:r>
            <a:r>
              <a:rPr lang="uk-UA" sz="1100" dirty="0" smtClean="0"/>
              <a:t> </a:t>
            </a:r>
            <a:r>
              <a:rPr lang="de-DE" sz="1100" dirty="0" smtClean="0">
                <a:hlinkClick r:id="rId2"/>
              </a:rPr>
              <a:t>https</a:t>
            </a:r>
            <a:r>
              <a:rPr lang="de-DE" sz="1100" dirty="0">
                <a:hlinkClick r:id="rId2"/>
              </a:rPr>
              <a:t>://</a:t>
            </a:r>
            <a:r>
              <a:rPr lang="de-DE" sz="1100" dirty="0" smtClean="0">
                <a:hlinkClick r:id="rId2"/>
              </a:rPr>
              <a:t>pubmed.ncbi.nlm.nih.gov/26983791</a:t>
            </a:r>
            <a:r>
              <a:rPr lang="uk-UA" sz="1100" dirty="0" smtClean="0"/>
              <a:t> </a:t>
            </a:r>
            <a:r>
              <a:rPr lang="de-DE" sz="2000" dirty="0" smtClean="0"/>
              <a:t>] (</a:t>
            </a:r>
            <a:r>
              <a:rPr lang="uk-UA" sz="2000" dirty="0" smtClean="0"/>
              <a:t>рівень доказовості: </a:t>
            </a:r>
            <a:r>
              <a:rPr lang="uk-UA" sz="2000" dirty="0"/>
              <a:t>3). Нещодавній систематичний огляд показав, що порівняно з двома іншими методами лікування </a:t>
            </a:r>
            <a:r>
              <a:rPr lang="de-DE" sz="2000" dirty="0"/>
              <a:t>PCNL </a:t>
            </a:r>
            <a:r>
              <a:rPr lang="uk-UA" sz="2000" dirty="0"/>
              <a:t>мав довший операційний час, час </a:t>
            </a:r>
            <a:r>
              <a:rPr lang="uk-UA" sz="2000" dirty="0" smtClean="0"/>
              <a:t>рентгенографії </a:t>
            </a:r>
            <a:r>
              <a:rPr lang="uk-UA" sz="2000" dirty="0"/>
              <a:t>та перебування в стаціонарі. Ударно-хвильова літотрипсія мала менший термін перебування в </a:t>
            </a:r>
            <a:r>
              <a:rPr lang="uk-UA" sz="2000" dirty="0" smtClean="0"/>
              <a:t>стаціонарі та </a:t>
            </a:r>
            <a:r>
              <a:rPr lang="uk-UA" sz="2000" dirty="0"/>
              <a:t>більшу частоту повторного лікування </a:t>
            </a:r>
            <a:r>
              <a:rPr lang="uk-UA" sz="2000" dirty="0" smtClean="0"/>
              <a:t>порівняно </a:t>
            </a:r>
            <a:r>
              <a:rPr lang="uk-UA" sz="2000" dirty="0"/>
              <a:t>з двома іншими методами лікування. Також було показано, що </a:t>
            </a:r>
            <a:r>
              <a:rPr lang="de-DE" sz="2000" dirty="0"/>
              <a:t>PCNL </a:t>
            </a:r>
            <a:r>
              <a:rPr lang="uk-UA" sz="2000" dirty="0"/>
              <a:t>демонстрував вищий коефіцієнт ефективності, ніж два інших методу лікування, а </a:t>
            </a:r>
            <a:r>
              <a:rPr lang="de-DE" sz="2000" dirty="0"/>
              <a:t>RIRS </a:t>
            </a:r>
            <a:r>
              <a:rPr lang="uk-UA" sz="2000" dirty="0"/>
              <a:t>мав нижчу ефективність, ніж </a:t>
            </a:r>
            <a:r>
              <a:rPr lang="de-DE" sz="2000" dirty="0"/>
              <a:t>SWL </a:t>
            </a:r>
            <a:r>
              <a:rPr lang="uk-UA" sz="2000" dirty="0"/>
              <a:t>та </a:t>
            </a:r>
            <a:r>
              <a:rPr lang="de-DE" sz="2000" dirty="0"/>
              <a:t>PCNL. </a:t>
            </a:r>
            <a:r>
              <a:rPr lang="uk-UA" sz="2000" dirty="0"/>
              <a:t>У </a:t>
            </a:r>
            <a:r>
              <a:rPr lang="uk-UA" sz="2000" dirty="0" err="1"/>
              <a:t>підгруповому</a:t>
            </a:r>
            <a:r>
              <a:rPr lang="uk-UA" sz="2000" dirty="0"/>
              <a:t> аналізі педіатричних пацієнтів із </a:t>
            </a:r>
            <a:r>
              <a:rPr lang="uk-UA" sz="2000" dirty="0" err="1"/>
              <a:t>каменем</a:t>
            </a:r>
            <a:r>
              <a:rPr lang="uk-UA" sz="2000" dirty="0"/>
              <a:t> ≤ 20 мм порівняльні результати були подібними до описаних вище, за винятком вищої частоти ускладнень </a:t>
            </a:r>
            <a:r>
              <a:rPr lang="de-DE" sz="2000" dirty="0"/>
              <a:t>PCNL, </a:t>
            </a:r>
            <a:r>
              <a:rPr lang="uk-UA" sz="2000" dirty="0"/>
              <a:t>ніж </a:t>
            </a:r>
            <a:r>
              <a:rPr lang="de-DE" sz="2000" dirty="0"/>
              <a:t>SWL [</a:t>
            </a:r>
            <a:r>
              <a:rPr lang="de-DE" sz="1100" dirty="0"/>
              <a:t>He, Q., et al. </a:t>
            </a:r>
            <a:r>
              <a:rPr lang="de-DE" sz="1100" dirty="0" err="1"/>
              <a:t>Which</a:t>
            </a:r>
            <a:r>
              <a:rPr lang="de-DE" sz="1100" dirty="0"/>
              <a:t> </a:t>
            </a:r>
            <a:r>
              <a:rPr lang="de-DE" sz="1100" dirty="0" err="1"/>
              <a:t>is</a:t>
            </a:r>
            <a:r>
              <a:rPr lang="de-DE" sz="1100" dirty="0"/>
              <a:t> </a:t>
            </a:r>
            <a:r>
              <a:rPr lang="de-DE" sz="1100" dirty="0" err="1"/>
              <a:t>the</a:t>
            </a:r>
            <a:r>
              <a:rPr lang="de-DE" sz="1100" dirty="0"/>
              <a:t> </a:t>
            </a:r>
            <a:r>
              <a:rPr lang="de-DE" sz="1100" dirty="0" err="1"/>
              <a:t>best</a:t>
            </a:r>
            <a:r>
              <a:rPr lang="de-DE" sz="1100" dirty="0"/>
              <a:t> </a:t>
            </a:r>
            <a:r>
              <a:rPr lang="de-DE" sz="1100" dirty="0" err="1"/>
              <a:t>treatment</a:t>
            </a:r>
            <a:r>
              <a:rPr lang="de-DE" sz="1100" dirty="0"/>
              <a:t> </a:t>
            </a:r>
            <a:r>
              <a:rPr lang="de-DE" sz="1100" dirty="0" err="1"/>
              <a:t>of</a:t>
            </a:r>
            <a:r>
              <a:rPr lang="de-DE" sz="1100" dirty="0"/>
              <a:t> </a:t>
            </a:r>
            <a:r>
              <a:rPr lang="de-DE" sz="1100" dirty="0" err="1"/>
              <a:t>pediatric</a:t>
            </a:r>
            <a:r>
              <a:rPr lang="de-DE" sz="1100" dirty="0"/>
              <a:t> </a:t>
            </a:r>
            <a:r>
              <a:rPr lang="de-DE" sz="1100" dirty="0" err="1"/>
              <a:t>upper</a:t>
            </a:r>
            <a:r>
              <a:rPr lang="de-DE" sz="1100" dirty="0"/>
              <a:t> </a:t>
            </a:r>
            <a:r>
              <a:rPr lang="de-DE" sz="1100" dirty="0" err="1"/>
              <a:t>urinary</a:t>
            </a:r>
            <a:r>
              <a:rPr lang="de-DE" sz="1100" dirty="0"/>
              <a:t> </a:t>
            </a:r>
            <a:r>
              <a:rPr lang="de-DE" sz="1100" dirty="0" err="1"/>
              <a:t>tract</a:t>
            </a:r>
            <a:r>
              <a:rPr lang="de-DE" sz="1100" dirty="0"/>
              <a:t> </a:t>
            </a:r>
            <a:r>
              <a:rPr lang="de-DE" sz="1100" dirty="0" err="1"/>
              <a:t>stones</a:t>
            </a:r>
            <a:r>
              <a:rPr lang="de-DE" sz="1100" dirty="0"/>
              <a:t> </a:t>
            </a:r>
            <a:r>
              <a:rPr lang="de-DE" sz="1100" dirty="0" err="1"/>
              <a:t>among</a:t>
            </a:r>
            <a:r>
              <a:rPr lang="de-DE" sz="1100" dirty="0"/>
              <a:t> </a:t>
            </a:r>
            <a:r>
              <a:rPr lang="de-DE" sz="1100" dirty="0" err="1"/>
              <a:t>extracorporeal</a:t>
            </a:r>
            <a:r>
              <a:rPr lang="de-DE" sz="1100" dirty="0"/>
              <a:t> </a:t>
            </a:r>
            <a:r>
              <a:rPr lang="de-DE" sz="1100" dirty="0" err="1"/>
              <a:t>shockwave</a:t>
            </a:r>
            <a:r>
              <a:rPr lang="de-DE" sz="1100" dirty="0"/>
              <a:t> </a:t>
            </a:r>
            <a:r>
              <a:rPr lang="de-DE" sz="1100" dirty="0" err="1"/>
              <a:t>lithotripsy</a:t>
            </a:r>
            <a:r>
              <a:rPr lang="de-DE" sz="1100" dirty="0"/>
              <a:t>, </a:t>
            </a:r>
            <a:r>
              <a:rPr lang="de-DE" sz="1100" dirty="0" err="1"/>
              <a:t>percutaneous</a:t>
            </a:r>
            <a:r>
              <a:rPr lang="de-DE" sz="1100" dirty="0"/>
              <a:t> </a:t>
            </a:r>
            <a:r>
              <a:rPr lang="de-DE" sz="1100" dirty="0" err="1"/>
              <a:t>nephrolithotomy</a:t>
            </a:r>
            <a:r>
              <a:rPr lang="de-DE" sz="1100" dirty="0"/>
              <a:t> </a:t>
            </a:r>
            <a:r>
              <a:rPr lang="de-DE" sz="1100" dirty="0" err="1"/>
              <a:t>and</a:t>
            </a:r>
            <a:r>
              <a:rPr lang="de-DE" sz="1100" dirty="0"/>
              <a:t> retrograde </a:t>
            </a:r>
            <a:r>
              <a:rPr lang="de-DE" sz="1100" dirty="0" err="1"/>
              <a:t>intrarenal</a:t>
            </a:r>
            <a:r>
              <a:rPr lang="de-DE" sz="1100" dirty="0"/>
              <a:t> </a:t>
            </a:r>
            <a:r>
              <a:rPr lang="de-DE" sz="1100" dirty="0" err="1"/>
              <a:t>surgery</a:t>
            </a:r>
            <a:r>
              <a:rPr lang="de-DE" sz="1100" dirty="0"/>
              <a:t>: a </a:t>
            </a:r>
            <a:r>
              <a:rPr lang="de-DE" sz="1100" dirty="0" err="1"/>
              <a:t>systematic</a:t>
            </a:r>
            <a:r>
              <a:rPr lang="de-DE" sz="1100" dirty="0"/>
              <a:t> </a:t>
            </a:r>
            <a:r>
              <a:rPr lang="de-DE" sz="1100" dirty="0" err="1"/>
              <a:t>review</a:t>
            </a:r>
            <a:r>
              <a:rPr lang="de-DE" sz="1100" dirty="0"/>
              <a:t>. BMC </a:t>
            </a:r>
            <a:r>
              <a:rPr lang="de-DE" sz="1100" dirty="0" err="1"/>
              <a:t>Urol</a:t>
            </a:r>
            <a:r>
              <a:rPr lang="de-DE" sz="1100" dirty="0"/>
              <a:t>, 2019. 19: 98</a:t>
            </a:r>
            <a:r>
              <a:rPr lang="de-DE" sz="1100" dirty="0" smtClean="0"/>
              <a:t>.</a:t>
            </a:r>
            <a:r>
              <a:rPr lang="uk-UA" sz="1100" dirty="0" smtClean="0"/>
              <a:t> </a:t>
            </a:r>
            <a:r>
              <a:rPr lang="de-DE" sz="1100" dirty="0" smtClean="0">
                <a:hlinkClick r:id="rId3"/>
              </a:rPr>
              <a:t>https</a:t>
            </a:r>
            <a:r>
              <a:rPr lang="de-DE" sz="1100" dirty="0">
                <a:hlinkClick r:id="rId3"/>
              </a:rPr>
              <a:t>://</a:t>
            </a:r>
            <a:r>
              <a:rPr lang="de-DE" sz="1100" dirty="0" smtClean="0">
                <a:hlinkClick r:id="rId3"/>
              </a:rPr>
              <a:t>pubmed.ncbi.nlm.nih.gov/31640693</a:t>
            </a:r>
            <a:r>
              <a:rPr lang="uk-UA" sz="2000" dirty="0" smtClean="0"/>
              <a:t> </a:t>
            </a:r>
            <a:r>
              <a:rPr lang="de-DE" sz="2000" dirty="0" smtClean="0"/>
              <a:t>].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35799548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832648"/>
          </a:xfrm>
        </p:spPr>
        <p:txBody>
          <a:bodyPr>
            <a:noAutofit/>
          </a:bodyPr>
          <a:lstStyle/>
          <a:p>
            <a:r>
              <a:rPr lang="uk-UA" sz="1400" i="1" dirty="0"/>
              <a:t>Відкрита або </a:t>
            </a:r>
            <a:r>
              <a:rPr lang="uk-UA" sz="1400" i="1" dirty="0" err="1"/>
              <a:t>лапароскопічна</a:t>
            </a:r>
            <a:r>
              <a:rPr lang="uk-UA" sz="1400" i="1" dirty="0"/>
              <a:t> операція </a:t>
            </a:r>
            <a:endParaRPr lang="uk-UA" sz="1400" i="1" dirty="0" smtClean="0"/>
          </a:p>
          <a:p>
            <a:pPr algn="just"/>
            <a:r>
              <a:rPr lang="uk-UA" sz="1400" dirty="0" smtClean="0"/>
              <a:t>Більшість </a:t>
            </a:r>
            <a:r>
              <a:rPr lang="uk-UA" sz="1400" dirty="0"/>
              <a:t>каменів у дітей можна лікувати за допомогою </a:t>
            </a:r>
            <a:r>
              <a:rPr lang="de-DE" sz="1400" dirty="0"/>
              <a:t>SWL </a:t>
            </a:r>
            <a:r>
              <a:rPr lang="uk-UA" sz="1400" dirty="0"/>
              <a:t>та ендоскопічних методів. Однак у деяких ситуаціях відкрита операція неминуча. </a:t>
            </a:r>
            <a:r>
              <a:rPr lang="uk-UA" sz="1400" dirty="0" smtClean="0"/>
              <a:t>Підходящими кандидатами </a:t>
            </a:r>
            <a:r>
              <a:rPr lang="uk-UA" sz="1400" dirty="0"/>
              <a:t>для </a:t>
            </a:r>
            <a:r>
              <a:rPr lang="uk-UA" sz="1400" dirty="0" smtClean="0"/>
              <a:t>відкритого хірургічного лікування СКХ </a:t>
            </a:r>
            <a:r>
              <a:rPr lang="uk-UA" sz="1400" dirty="0"/>
              <a:t>є дуже маленькі діти з великими </a:t>
            </a:r>
            <a:r>
              <a:rPr lang="uk-UA" sz="1400" dirty="0" err="1"/>
              <a:t>каменями</a:t>
            </a:r>
            <a:r>
              <a:rPr lang="uk-UA" sz="1400" dirty="0"/>
              <a:t> та/або вродженою непрохідністю </a:t>
            </a:r>
            <a:r>
              <a:rPr lang="uk-UA" sz="1400" dirty="0" smtClean="0"/>
              <a:t>сечовивідних шляхів, </a:t>
            </a:r>
            <a:r>
              <a:rPr lang="uk-UA" sz="1400" dirty="0"/>
              <a:t>які також потребують хірургічної корекції. Відкрита операція необхідна також у дітей із серйозними ортопедичними деформаціями, які обмежують позицію для ендоскопічних процедур.</a:t>
            </a:r>
          </a:p>
          <a:p>
            <a:endParaRPr lang="uk-UA" sz="1400" dirty="0"/>
          </a:p>
          <a:p>
            <a:pPr algn="just"/>
            <a:r>
              <a:rPr lang="uk-UA" sz="1400" dirty="0"/>
              <a:t>У центрах з добре налагодженим досвідом </a:t>
            </a:r>
            <a:r>
              <a:rPr lang="uk-UA" sz="1400" dirty="0" err="1"/>
              <a:t>лапароскопічний</a:t>
            </a:r>
            <a:r>
              <a:rPr lang="uk-UA" sz="1400" dirty="0"/>
              <a:t> підхід може бути гарною альтернативою в деяких випадках як останній засіб перед відкритою операцією. Відповідними кандидатами є пацієнти, які мають в анамнезі попередні невдалі ендоскопічні процедури, складну анатомію нирки (ектопічна або </a:t>
            </a:r>
            <a:r>
              <a:rPr lang="uk-UA" sz="1400" dirty="0" err="1"/>
              <a:t>ретроренальна</a:t>
            </a:r>
            <a:r>
              <a:rPr lang="uk-UA" sz="1400" dirty="0"/>
              <a:t> товста кишка), супутню обструкцію </a:t>
            </a:r>
            <a:r>
              <a:rPr lang="uk-UA" sz="1400" dirty="0" err="1" smtClean="0"/>
              <a:t>міхурово</a:t>
            </a:r>
            <a:r>
              <a:rPr lang="uk-UA" sz="1400" dirty="0" smtClean="0"/>
              <a:t>-сечовідного сегменту</a:t>
            </a:r>
            <a:r>
              <a:rPr lang="de-DE" sz="1400" dirty="0" smtClean="0"/>
              <a:t> </a:t>
            </a:r>
            <a:r>
              <a:rPr lang="uk-UA" sz="1400" dirty="0"/>
              <a:t>або </a:t>
            </a:r>
            <a:r>
              <a:rPr lang="uk-UA" sz="1400" dirty="0" err="1" smtClean="0"/>
              <a:t>чашечкові</a:t>
            </a:r>
            <a:r>
              <a:rPr lang="uk-UA" sz="1400" dirty="0" smtClean="0"/>
              <a:t> </a:t>
            </a:r>
            <a:r>
              <a:rPr lang="uk-UA" sz="1400" dirty="0"/>
              <a:t>дивертикули, мега-сечовід або великі </a:t>
            </a:r>
            <a:r>
              <a:rPr lang="uk-UA" sz="1400" dirty="0" smtClean="0"/>
              <a:t>ускладнені </a:t>
            </a:r>
            <a:r>
              <a:rPr lang="uk-UA" sz="1400" dirty="0" err="1"/>
              <a:t>камені</a:t>
            </a:r>
            <a:r>
              <a:rPr lang="uk-UA" sz="1400" dirty="0"/>
              <a:t>. Можна спробувати провести </a:t>
            </a:r>
            <a:r>
              <a:rPr lang="uk-UA" sz="1400" dirty="0" err="1"/>
              <a:t>лапароскопічну</a:t>
            </a:r>
            <a:r>
              <a:rPr lang="uk-UA" sz="1400" dirty="0"/>
              <a:t> операцію на </a:t>
            </a:r>
            <a:r>
              <a:rPr lang="uk-UA" sz="1400" dirty="0" err="1"/>
              <a:t>камені</a:t>
            </a:r>
            <a:r>
              <a:rPr lang="uk-UA" sz="1400" dirty="0"/>
              <a:t> за допомогою звичайних або робот-</a:t>
            </a:r>
            <a:r>
              <a:rPr lang="uk-UA" sz="1400" dirty="0" err="1"/>
              <a:t>асистованих</a:t>
            </a:r>
            <a:r>
              <a:rPr lang="uk-UA" sz="1400" dirty="0"/>
              <a:t> </a:t>
            </a:r>
            <a:r>
              <a:rPr lang="uk-UA" sz="1400" dirty="0" err="1"/>
              <a:t>трансперитонеальних</a:t>
            </a:r>
            <a:r>
              <a:rPr lang="uk-UA" sz="1400" dirty="0"/>
              <a:t> або </a:t>
            </a:r>
            <a:r>
              <a:rPr lang="uk-UA" sz="1400" dirty="0" err="1"/>
              <a:t>ретроперитонеальних</a:t>
            </a:r>
            <a:r>
              <a:rPr lang="uk-UA" sz="1400" dirty="0"/>
              <a:t> підходів. Проте існує обмежений досвід використання цих методів, і вони не є рутинними </a:t>
            </a:r>
            <a:r>
              <a:rPr lang="uk-UA" sz="1400" dirty="0" smtClean="0"/>
              <a:t>лікувальними </a:t>
            </a:r>
            <a:r>
              <a:rPr lang="uk-UA" sz="1400" dirty="0"/>
              <a:t>методами </a:t>
            </a:r>
            <a:r>
              <a:rPr lang="uk-UA" sz="1400" dirty="0" smtClean="0"/>
              <a:t>[</a:t>
            </a:r>
            <a:r>
              <a:rPr lang="de-DE" sz="1000" dirty="0" err="1" smtClean="0"/>
              <a:t>Casale</a:t>
            </a:r>
            <a:r>
              <a:rPr lang="de-DE" sz="1000" dirty="0"/>
              <a:t>, P., et al. Transperitoneal </a:t>
            </a:r>
            <a:r>
              <a:rPr lang="de-DE" sz="1000" dirty="0" err="1"/>
              <a:t>laparoscopic</a:t>
            </a:r>
            <a:r>
              <a:rPr lang="de-DE" sz="1000" dirty="0"/>
              <a:t> </a:t>
            </a:r>
            <a:r>
              <a:rPr lang="de-DE" sz="1000" dirty="0" err="1"/>
              <a:t>pyelolithotomy</a:t>
            </a:r>
            <a:r>
              <a:rPr lang="de-DE" sz="1000" dirty="0"/>
              <a:t> after </a:t>
            </a:r>
            <a:r>
              <a:rPr lang="de-DE" sz="1000" dirty="0" err="1"/>
              <a:t>failed</a:t>
            </a:r>
            <a:r>
              <a:rPr lang="de-DE" sz="1000" dirty="0"/>
              <a:t> </a:t>
            </a:r>
            <a:r>
              <a:rPr lang="de-DE" sz="1000" dirty="0" err="1"/>
              <a:t>percutaneous</a:t>
            </a:r>
            <a:r>
              <a:rPr lang="de-DE" sz="1000" dirty="0"/>
              <a:t> </a:t>
            </a:r>
            <a:r>
              <a:rPr lang="de-DE" sz="1000" dirty="0" err="1"/>
              <a:t>access</a:t>
            </a:r>
            <a:r>
              <a:rPr lang="de-DE" sz="1000" dirty="0"/>
              <a:t> in </a:t>
            </a:r>
            <a:r>
              <a:rPr lang="de-DE" sz="1000" dirty="0" err="1"/>
              <a:t>the</a:t>
            </a:r>
            <a:r>
              <a:rPr lang="de-DE" sz="1000" dirty="0"/>
              <a:t> </a:t>
            </a:r>
            <a:r>
              <a:rPr lang="de-DE" sz="1000" dirty="0" err="1"/>
              <a:t>pediatric</a:t>
            </a:r>
            <a:r>
              <a:rPr lang="de-DE" sz="1000" dirty="0"/>
              <a:t> </a:t>
            </a:r>
            <a:r>
              <a:rPr lang="de-DE" sz="1000" dirty="0" err="1"/>
              <a:t>patient</a:t>
            </a:r>
            <a:r>
              <a:rPr lang="de-DE" sz="1000" dirty="0"/>
              <a:t>. J </a:t>
            </a:r>
            <a:r>
              <a:rPr lang="de-DE" sz="1000" dirty="0" err="1"/>
              <a:t>Urol</a:t>
            </a:r>
            <a:r>
              <a:rPr lang="de-DE" sz="1000" dirty="0"/>
              <a:t>, 2004. 172: 680</a:t>
            </a:r>
            <a:r>
              <a:rPr lang="de-DE" sz="1000" dirty="0" smtClean="0"/>
              <a:t>.</a:t>
            </a:r>
            <a:r>
              <a:rPr lang="uk-UA" sz="1000" dirty="0" smtClean="0"/>
              <a:t> </a:t>
            </a:r>
            <a:r>
              <a:rPr lang="de-DE" sz="1000" dirty="0" smtClean="0">
                <a:hlinkClick r:id="rId2"/>
              </a:rPr>
              <a:t>https</a:t>
            </a:r>
            <a:r>
              <a:rPr lang="de-DE" sz="1000" dirty="0">
                <a:hlinkClick r:id="rId2"/>
              </a:rPr>
              <a:t>://</a:t>
            </a:r>
            <a:r>
              <a:rPr lang="de-DE" sz="1000" dirty="0" smtClean="0">
                <a:hlinkClick r:id="rId2"/>
              </a:rPr>
              <a:t>pubmed.ncbi.nlm.nih.gov/15247760</a:t>
            </a:r>
            <a:r>
              <a:rPr lang="uk-UA" sz="1000" dirty="0" smtClean="0"/>
              <a:t> , </a:t>
            </a:r>
            <a:r>
              <a:rPr lang="de-DE" sz="1000" dirty="0" err="1" smtClean="0"/>
              <a:t>Ghani</a:t>
            </a:r>
            <a:r>
              <a:rPr lang="de-DE" sz="1000" dirty="0"/>
              <a:t>, K.R., et al. </a:t>
            </a:r>
            <a:r>
              <a:rPr lang="de-DE" sz="1000" dirty="0" err="1"/>
              <a:t>Robotic</a:t>
            </a:r>
            <a:r>
              <a:rPr lang="de-DE" sz="1000" dirty="0"/>
              <a:t> </a:t>
            </a:r>
            <a:r>
              <a:rPr lang="de-DE" sz="1000" dirty="0" err="1"/>
              <a:t>nephrolithotomy</a:t>
            </a:r>
            <a:r>
              <a:rPr lang="de-DE" sz="1000" dirty="0"/>
              <a:t> </a:t>
            </a:r>
            <a:r>
              <a:rPr lang="de-DE" sz="1000" dirty="0" err="1"/>
              <a:t>and</a:t>
            </a:r>
            <a:r>
              <a:rPr lang="de-DE" sz="1000" dirty="0"/>
              <a:t> </a:t>
            </a:r>
            <a:r>
              <a:rPr lang="de-DE" sz="1000" dirty="0" err="1"/>
              <a:t>pyelolithotomy</a:t>
            </a:r>
            <a:r>
              <a:rPr lang="de-DE" sz="1000" dirty="0"/>
              <a:t> </a:t>
            </a:r>
            <a:r>
              <a:rPr lang="de-DE" sz="1000" dirty="0" err="1"/>
              <a:t>with</a:t>
            </a:r>
            <a:r>
              <a:rPr lang="de-DE" sz="1000" dirty="0"/>
              <a:t> </a:t>
            </a:r>
            <a:r>
              <a:rPr lang="de-DE" sz="1000" dirty="0" err="1"/>
              <a:t>utilization</a:t>
            </a:r>
            <a:r>
              <a:rPr lang="de-DE" sz="1000" dirty="0"/>
              <a:t> </a:t>
            </a:r>
            <a:r>
              <a:rPr lang="de-DE" sz="1000" dirty="0" err="1"/>
              <a:t>of</a:t>
            </a:r>
            <a:r>
              <a:rPr lang="de-DE" sz="1000" dirty="0"/>
              <a:t> </a:t>
            </a:r>
            <a:r>
              <a:rPr lang="de-DE" sz="1000" dirty="0" err="1"/>
              <a:t>the</a:t>
            </a:r>
            <a:r>
              <a:rPr lang="de-DE" sz="1000" dirty="0"/>
              <a:t> </a:t>
            </a:r>
            <a:r>
              <a:rPr lang="de-DE" sz="1000" dirty="0" err="1"/>
              <a:t>robotic</a:t>
            </a:r>
            <a:r>
              <a:rPr lang="de-DE" sz="1000" dirty="0"/>
              <a:t> </a:t>
            </a:r>
            <a:r>
              <a:rPr lang="de-DE" sz="1000" dirty="0" err="1"/>
              <a:t>ultrasound</a:t>
            </a:r>
            <a:r>
              <a:rPr lang="de-DE" sz="1000" dirty="0"/>
              <a:t> probe. </a:t>
            </a:r>
            <a:r>
              <a:rPr lang="de-DE" sz="1000" dirty="0" err="1"/>
              <a:t>Int</a:t>
            </a:r>
            <a:r>
              <a:rPr lang="de-DE" sz="1000" dirty="0"/>
              <a:t> </a:t>
            </a:r>
            <a:r>
              <a:rPr lang="de-DE" sz="1000" dirty="0" err="1"/>
              <a:t>Braz</a:t>
            </a:r>
            <a:r>
              <a:rPr lang="de-DE" sz="1000" dirty="0"/>
              <a:t> J </a:t>
            </a:r>
            <a:r>
              <a:rPr lang="de-DE" sz="1000" dirty="0" err="1"/>
              <a:t>Urol</a:t>
            </a:r>
            <a:r>
              <a:rPr lang="de-DE" sz="1000" dirty="0"/>
              <a:t>, 2014. 40: 125</a:t>
            </a:r>
            <a:r>
              <a:rPr lang="de-DE" sz="1000" dirty="0" smtClean="0"/>
              <a:t>.</a:t>
            </a:r>
            <a:r>
              <a:rPr lang="uk-UA" sz="1000" dirty="0" smtClean="0"/>
              <a:t> </a:t>
            </a:r>
            <a:r>
              <a:rPr lang="de-DE" sz="1000" dirty="0" smtClean="0">
                <a:hlinkClick r:id="rId3"/>
              </a:rPr>
              <a:t>https</a:t>
            </a:r>
            <a:r>
              <a:rPr lang="de-DE" sz="1000" dirty="0">
                <a:hlinkClick r:id="rId3"/>
              </a:rPr>
              <a:t>://</a:t>
            </a:r>
            <a:r>
              <a:rPr lang="de-DE" sz="1000" dirty="0" smtClean="0">
                <a:hlinkClick r:id="rId3"/>
              </a:rPr>
              <a:t>pubmed.ncbi.nlm.nih.gov/24642160</a:t>
            </a:r>
            <a:r>
              <a:rPr lang="uk-UA" sz="1000" dirty="0" smtClean="0"/>
              <a:t> , </a:t>
            </a:r>
            <a:r>
              <a:rPr lang="de-DE" sz="1000" dirty="0" smtClean="0"/>
              <a:t>Lee</a:t>
            </a:r>
            <a:r>
              <a:rPr lang="de-DE" sz="1000" dirty="0"/>
              <a:t>, R.S., et al. Early </a:t>
            </a:r>
            <a:r>
              <a:rPr lang="de-DE" sz="1000" dirty="0" err="1"/>
              <a:t>results</a:t>
            </a:r>
            <a:r>
              <a:rPr lang="de-DE" sz="1000" dirty="0"/>
              <a:t> </a:t>
            </a:r>
            <a:r>
              <a:rPr lang="de-DE" sz="1000" dirty="0" err="1"/>
              <a:t>of</a:t>
            </a:r>
            <a:r>
              <a:rPr lang="de-DE" sz="1000" dirty="0"/>
              <a:t> </a:t>
            </a:r>
            <a:r>
              <a:rPr lang="de-DE" sz="1000" dirty="0" err="1"/>
              <a:t>robot</a:t>
            </a:r>
            <a:r>
              <a:rPr lang="de-DE" sz="1000" dirty="0"/>
              <a:t> </a:t>
            </a:r>
            <a:r>
              <a:rPr lang="de-DE" sz="1000" dirty="0" err="1"/>
              <a:t>assisted</a:t>
            </a:r>
            <a:r>
              <a:rPr lang="de-DE" sz="1000" dirty="0"/>
              <a:t> </a:t>
            </a:r>
            <a:r>
              <a:rPr lang="de-DE" sz="1000" dirty="0" err="1"/>
              <a:t>laparoscopic</a:t>
            </a:r>
            <a:r>
              <a:rPr lang="de-DE" sz="1000" dirty="0"/>
              <a:t> </a:t>
            </a:r>
            <a:r>
              <a:rPr lang="de-DE" sz="1000" dirty="0" err="1"/>
              <a:t>lithotomy</a:t>
            </a:r>
            <a:r>
              <a:rPr lang="de-DE" sz="1000" dirty="0"/>
              <a:t> in </a:t>
            </a:r>
            <a:r>
              <a:rPr lang="de-DE" sz="1000" dirty="0" err="1"/>
              <a:t>adolescents</a:t>
            </a:r>
            <a:r>
              <a:rPr lang="de-DE" sz="1000" dirty="0"/>
              <a:t>. J </a:t>
            </a:r>
            <a:r>
              <a:rPr lang="de-DE" sz="1000" dirty="0" err="1"/>
              <a:t>Urol</a:t>
            </a:r>
            <a:r>
              <a:rPr lang="de-DE" sz="1000" dirty="0"/>
              <a:t>, 2007. 177: 2306</a:t>
            </a:r>
            <a:r>
              <a:rPr lang="de-DE" sz="1000" dirty="0" smtClean="0"/>
              <a:t>.</a:t>
            </a:r>
            <a:r>
              <a:rPr lang="uk-UA" sz="1000" dirty="0" smtClean="0"/>
              <a:t> </a:t>
            </a:r>
            <a:r>
              <a:rPr lang="de-DE" sz="1000" dirty="0" smtClean="0">
                <a:hlinkClick r:id="rId4"/>
              </a:rPr>
              <a:t>https</a:t>
            </a:r>
            <a:r>
              <a:rPr lang="de-DE" sz="1000" dirty="0">
                <a:hlinkClick r:id="rId4"/>
              </a:rPr>
              <a:t>://</a:t>
            </a:r>
            <a:r>
              <a:rPr lang="de-DE" sz="1000" dirty="0" smtClean="0">
                <a:hlinkClick r:id="rId4"/>
              </a:rPr>
              <a:t>pubmed.ncbi.nlm.nih.gov/17509345</a:t>
            </a:r>
            <a:r>
              <a:rPr lang="uk-UA" sz="1000" dirty="0" smtClean="0"/>
              <a:t> , </a:t>
            </a:r>
            <a:r>
              <a:rPr lang="de-DE" sz="1000" dirty="0" err="1" smtClean="0"/>
              <a:t>Srivastava</a:t>
            </a:r>
            <a:r>
              <a:rPr lang="de-DE" sz="1000" dirty="0"/>
              <a:t>, A., et al. </a:t>
            </a:r>
            <a:r>
              <a:rPr lang="de-DE" sz="1000" dirty="0" err="1"/>
              <a:t>Laparoscopic</a:t>
            </a:r>
            <a:r>
              <a:rPr lang="de-DE" sz="1000" dirty="0"/>
              <a:t> </a:t>
            </a:r>
            <a:r>
              <a:rPr lang="de-DE" sz="1000" dirty="0" err="1"/>
              <a:t>Ureterolithotomy</a:t>
            </a:r>
            <a:r>
              <a:rPr lang="de-DE" sz="1000" dirty="0"/>
              <a:t> in </a:t>
            </a:r>
            <a:r>
              <a:rPr lang="de-DE" sz="1000" dirty="0" err="1"/>
              <a:t>Children</a:t>
            </a:r>
            <a:r>
              <a:rPr lang="de-DE" sz="1000" dirty="0"/>
              <a:t>: </a:t>
            </a:r>
            <a:r>
              <a:rPr lang="de-DE" sz="1000" dirty="0" err="1"/>
              <a:t>With</a:t>
            </a:r>
            <a:r>
              <a:rPr lang="de-DE" sz="1000" dirty="0"/>
              <a:t> </a:t>
            </a:r>
            <a:r>
              <a:rPr lang="de-DE" sz="1000" dirty="0" err="1"/>
              <a:t>and</a:t>
            </a:r>
            <a:r>
              <a:rPr lang="de-DE" sz="1000" dirty="0"/>
              <a:t> </a:t>
            </a:r>
            <a:r>
              <a:rPr lang="de-DE" sz="1000" dirty="0" err="1"/>
              <a:t>Without</a:t>
            </a:r>
            <a:r>
              <a:rPr lang="de-DE" sz="1000" dirty="0"/>
              <a:t> Stent - Initial </a:t>
            </a:r>
            <a:r>
              <a:rPr lang="de-DE" sz="1000" dirty="0" err="1"/>
              <a:t>Tertiary</a:t>
            </a:r>
            <a:r>
              <a:rPr lang="de-DE" sz="1000" dirty="0"/>
              <a:t> Care Center Experience </a:t>
            </a:r>
            <a:r>
              <a:rPr lang="de-DE" sz="1000" dirty="0" err="1"/>
              <a:t>with</a:t>
            </a:r>
            <a:r>
              <a:rPr lang="de-DE" sz="1000" dirty="0"/>
              <a:t> More </a:t>
            </a:r>
            <a:r>
              <a:rPr lang="de-DE" sz="1000" dirty="0" err="1"/>
              <a:t>Than</a:t>
            </a:r>
            <a:r>
              <a:rPr lang="de-DE" sz="1000" dirty="0"/>
              <a:t> 1-Year Follow-</a:t>
            </a:r>
            <a:r>
              <a:rPr lang="de-DE" sz="1000" dirty="0" err="1"/>
              <a:t>Up</a:t>
            </a:r>
            <a:r>
              <a:rPr lang="de-DE" sz="1000" dirty="0"/>
              <a:t>. </a:t>
            </a:r>
            <a:r>
              <a:rPr lang="de-DE" sz="1000" dirty="0" err="1"/>
              <a:t>Eur</a:t>
            </a:r>
            <a:r>
              <a:rPr lang="de-DE" sz="1000" dirty="0"/>
              <a:t> J </a:t>
            </a:r>
            <a:r>
              <a:rPr lang="de-DE" sz="1000" dirty="0" err="1"/>
              <a:t>Pediatr</a:t>
            </a:r>
            <a:r>
              <a:rPr lang="de-DE" sz="1000" dirty="0"/>
              <a:t> </a:t>
            </a:r>
            <a:r>
              <a:rPr lang="de-DE" sz="1000" dirty="0" err="1"/>
              <a:t>Surg</a:t>
            </a:r>
            <a:r>
              <a:rPr lang="de-DE" sz="1000" dirty="0"/>
              <a:t>, 2016</a:t>
            </a:r>
            <a:r>
              <a:rPr lang="de-DE" sz="1000" dirty="0" smtClean="0"/>
              <a:t>.</a:t>
            </a:r>
            <a:r>
              <a:rPr lang="uk-UA" sz="1000" dirty="0" smtClean="0"/>
              <a:t> </a:t>
            </a:r>
            <a:r>
              <a:rPr lang="de-DE" sz="1000" dirty="0" smtClean="0">
                <a:hlinkClick r:id="rId5"/>
              </a:rPr>
              <a:t>https</a:t>
            </a:r>
            <a:r>
              <a:rPr lang="de-DE" sz="1000" dirty="0">
                <a:hlinkClick r:id="rId5"/>
              </a:rPr>
              <a:t>://</a:t>
            </a:r>
            <a:r>
              <a:rPr lang="de-DE" sz="1000" dirty="0" smtClean="0">
                <a:hlinkClick r:id="rId5"/>
              </a:rPr>
              <a:t>pubmed.ncbi.nlm.nih.gov/26878339</a:t>
            </a:r>
            <a:r>
              <a:rPr lang="uk-UA" sz="1400" dirty="0" smtClean="0"/>
              <a:t> ].</a:t>
            </a:r>
            <a:endParaRPr lang="uk-UA" sz="1400" dirty="0"/>
          </a:p>
          <a:p>
            <a:endParaRPr lang="uk-UA" sz="1400" dirty="0"/>
          </a:p>
          <a:p>
            <a:pPr algn="just"/>
            <a:r>
              <a:rPr lang="uk-UA" sz="1400" dirty="0" err="1"/>
              <a:t>Камені</a:t>
            </a:r>
            <a:r>
              <a:rPr lang="uk-UA" sz="1400" dirty="0"/>
              <a:t> сечового міхура у дітей зазвичай можна лікувати за допомогою ендоскопічних методів. Відкрита хірургія також може бути використана для дуже великих каменів у сечовому міхурі або для каменів сечового міхура, спричинених анатомічними проблемами.</a:t>
            </a:r>
          </a:p>
        </p:txBody>
      </p:sp>
    </p:spTree>
    <p:extLst>
      <p:ext uri="{BB962C8B-B14F-4D97-AF65-F5344CB8AC3E}">
        <p14:creationId xmlns:p14="http://schemas.microsoft.com/office/powerpoint/2010/main" val="28324215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24744"/>
            <a:ext cx="2952328" cy="4785395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dirty="0"/>
              <a:t>На </a:t>
            </a:r>
            <a:r>
              <a:rPr lang="ru-RU" dirty="0" err="1"/>
              <a:t>додаток</a:t>
            </a:r>
            <a:r>
              <a:rPr lang="ru-RU" dirty="0"/>
              <a:t> до </a:t>
            </a:r>
            <a:r>
              <a:rPr lang="ru-RU" dirty="0" err="1"/>
              <a:t>переваг</a:t>
            </a:r>
            <a:r>
              <a:rPr lang="ru-RU" dirty="0"/>
              <a:t> та </a:t>
            </a:r>
            <a:r>
              <a:rPr lang="ru-RU" dirty="0" err="1"/>
              <a:t>недоліків</a:t>
            </a:r>
            <a:r>
              <a:rPr lang="ru-RU" dirty="0"/>
              <a:t> кожного методу </a:t>
            </a:r>
            <a:r>
              <a:rPr lang="ru-RU" dirty="0" err="1"/>
              <a:t>лікування</a:t>
            </a:r>
            <a:r>
              <a:rPr lang="ru-RU" dirty="0"/>
              <a:t> для конкретного </a:t>
            </a:r>
            <a:r>
              <a:rPr lang="ru-RU" dirty="0" err="1"/>
              <a:t>розміру</a:t>
            </a:r>
            <a:r>
              <a:rPr lang="ru-RU" dirty="0"/>
              <a:t> та </a:t>
            </a:r>
            <a:r>
              <a:rPr lang="ru-RU" dirty="0" err="1"/>
              <a:t>розташування</a:t>
            </a:r>
            <a:r>
              <a:rPr lang="ru-RU" dirty="0"/>
              <a:t> </a:t>
            </a:r>
            <a:r>
              <a:rPr lang="ru-RU" dirty="0" err="1"/>
              <a:t>каменю</a:t>
            </a:r>
            <a:r>
              <a:rPr lang="ru-RU" dirty="0"/>
              <a:t>, перед </a:t>
            </a:r>
            <a:r>
              <a:rPr lang="ru-RU" dirty="0" err="1"/>
              <a:t>вибором</a:t>
            </a:r>
            <a:r>
              <a:rPr lang="ru-RU" dirty="0"/>
              <a:t> </a:t>
            </a:r>
            <a:r>
              <a:rPr lang="ru-RU" dirty="0" err="1"/>
              <a:t>техніки</a:t>
            </a:r>
            <a:r>
              <a:rPr lang="ru-RU" dirty="0"/>
              <a:t>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враховувати</a:t>
            </a:r>
            <a:r>
              <a:rPr lang="ru-RU" dirty="0"/>
              <a:t> </a:t>
            </a:r>
            <a:r>
              <a:rPr lang="ru-RU" dirty="0" err="1"/>
              <a:t>наявність</a:t>
            </a:r>
            <a:r>
              <a:rPr lang="ru-RU" dirty="0"/>
              <a:t> </a:t>
            </a:r>
            <a:r>
              <a:rPr lang="ru-RU" dirty="0" err="1"/>
              <a:t>інструментів</a:t>
            </a:r>
            <a:r>
              <a:rPr lang="ru-RU" dirty="0"/>
              <a:t> та </a:t>
            </a:r>
            <a:r>
              <a:rPr lang="ru-RU" dirty="0" err="1"/>
              <a:t>досвід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кожного методу </a:t>
            </a:r>
            <a:r>
              <a:rPr lang="ru-RU" dirty="0" err="1"/>
              <a:t>лікування</a:t>
            </a:r>
            <a:r>
              <a:rPr lang="ru-RU" dirty="0"/>
              <a:t>. </a:t>
            </a:r>
            <a:r>
              <a:rPr lang="ru-RU" dirty="0" err="1"/>
              <a:t>Рекомендації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інтервенційного</a:t>
            </a:r>
            <a:r>
              <a:rPr lang="ru-RU" dirty="0"/>
              <a:t> менеджменту </a:t>
            </a:r>
            <a:r>
              <a:rPr lang="ru-RU" dirty="0" err="1"/>
              <a:t>наведені</a:t>
            </a:r>
            <a:r>
              <a:rPr lang="ru-RU" dirty="0"/>
              <a:t> в </a:t>
            </a:r>
            <a:r>
              <a:rPr lang="ru-RU" dirty="0" err="1" smtClean="0"/>
              <a:t>таблиці</a:t>
            </a:r>
            <a:endParaRPr lang="uk-UA" dirty="0"/>
          </a:p>
        </p:txBody>
      </p:sp>
      <p:pic>
        <p:nvPicPr>
          <p:cNvPr id="2050" name="Picture 2" descr="C:\Users\Оля\Desktop\26.12.2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2204" y="1052736"/>
            <a:ext cx="5545575" cy="4705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851920" y="5877272"/>
            <a:ext cx="4986808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00" dirty="0"/>
              <a:t>* </a:t>
            </a:r>
            <a:r>
              <a:rPr lang="uk-UA" sz="1200" dirty="0" err="1"/>
              <a:t>Цистинові</a:t>
            </a:r>
            <a:r>
              <a:rPr lang="uk-UA" sz="1200" dirty="0"/>
              <a:t> та </a:t>
            </a:r>
            <a:r>
              <a:rPr lang="uk-UA" sz="1200" dirty="0" err="1" smtClean="0"/>
              <a:t>уратні</a:t>
            </a:r>
            <a:r>
              <a:rPr lang="uk-UA" sz="1200" dirty="0" smtClean="0"/>
              <a:t> </a:t>
            </a:r>
            <a:r>
              <a:rPr lang="uk-UA" sz="1200" dirty="0" err="1" smtClean="0"/>
              <a:t>камені</a:t>
            </a:r>
            <a:r>
              <a:rPr lang="uk-UA" sz="1200" dirty="0" smtClean="0"/>
              <a:t> виключені</a:t>
            </a:r>
            <a:r>
              <a:rPr lang="uk-UA" sz="1200" dirty="0"/>
              <a:t>.</a:t>
            </a:r>
          </a:p>
          <a:p>
            <a:endParaRPr lang="uk-UA" sz="500" dirty="0"/>
          </a:p>
          <a:p>
            <a:pPr algn="just"/>
            <a:r>
              <a:rPr lang="de-DE" sz="1200" dirty="0"/>
              <a:t>PCNL = </a:t>
            </a:r>
            <a:r>
              <a:rPr lang="uk-UA" sz="1200" dirty="0" err="1"/>
              <a:t>черезшкірна</a:t>
            </a:r>
            <a:r>
              <a:rPr lang="uk-UA" sz="1200" dirty="0"/>
              <a:t> </a:t>
            </a:r>
            <a:r>
              <a:rPr lang="uk-UA" sz="1200" dirty="0" err="1"/>
              <a:t>нефролітотомія</a:t>
            </a:r>
            <a:r>
              <a:rPr lang="uk-UA" sz="1200" dirty="0"/>
              <a:t>; </a:t>
            </a:r>
            <a:r>
              <a:rPr lang="de-DE" sz="1200" dirty="0"/>
              <a:t>SWL = </a:t>
            </a:r>
            <a:r>
              <a:rPr lang="uk-UA" sz="1200" dirty="0"/>
              <a:t>ударно-хвильова літотрипсія; </a:t>
            </a:r>
            <a:r>
              <a:rPr lang="de-DE" sz="1200" dirty="0"/>
              <a:t>RIRS = </a:t>
            </a:r>
            <a:r>
              <a:rPr lang="uk-UA" sz="1200" dirty="0"/>
              <a:t>ретроградна </a:t>
            </a:r>
            <a:r>
              <a:rPr lang="uk-UA" sz="1200" dirty="0" err="1"/>
              <a:t>внутрішньониркова</a:t>
            </a:r>
            <a:r>
              <a:rPr lang="uk-UA" sz="1200" dirty="0"/>
              <a:t> хірургія; </a:t>
            </a:r>
            <a:r>
              <a:rPr lang="de-DE" sz="1200" dirty="0"/>
              <a:t>URS = </a:t>
            </a:r>
            <a:r>
              <a:rPr lang="uk-UA" sz="1200" dirty="0" err="1"/>
              <a:t>уретероскопія</a:t>
            </a:r>
            <a:r>
              <a:rPr lang="uk-UA" sz="1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327121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Підсумок</a:t>
            </a:r>
            <a:r>
              <a:rPr lang="ru-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доказовості</a:t>
            </a:r>
            <a:r>
              <a:rPr lang="ru-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та </a:t>
            </a:r>
            <a:r>
              <a:rPr lang="ru-RU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рекомендації</a:t>
            </a:r>
            <a:r>
              <a:rPr lang="ru-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щодо</a:t>
            </a:r>
            <a:r>
              <a:rPr lang="ru-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лікування</a:t>
            </a:r>
            <a:r>
              <a:rPr lang="ru-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сечових</a:t>
            </a:r>
            <a:r>
              <a:rPr lang="ru-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каменів</a:t>
            </a:r>
            <a:endParaRPr lang="uk-U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415682382"/>
              </p:ext>
            </p:extLst>
          </p:nvPr>
        </p:nvGraphicFramePr>
        <p:xfrm>
          <a:off x="467544" y="1484784"/>
          <a:ext cx="8435280" cy="15841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4243"/>
                <a:gridCol w="2671037"/>
              </a:tblGrid>
              <a:tr h="190334">
                <a:tc>
                  <a:txBody>
                    <a:bodyPr/>
                    <a:lstStyle/>
                    <a:p>
                      <a:endParaRPr lang="uk-UA" sz="1200" dirty="0"/>
                    </a:p>
                  </a:txBody>
                  <a:tcPr marL="44934" marR="449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smtClean="0"/>
                        <a:t>Рівень доказовості</a:t>
                      </a:r>
                      <a:endParaRPr lang="uk-UA" sz="1200" dirty="0"/>
                    </a:p>
                  </a:txBody>
                  <a:tcPr marL="44934" marR="44934" anchor="ctr"/>
                </a:tc>
              </a:tr>
              <a:tr h="366348">
                <a:tc>
                  <a:txBody>
                    <a:bodyPr/>
                    <a:lstStyle/>
                    <a:p>
                      <a:r>
                        <a:rPr lang="ru-RU" sz="1200" dirty="0" err="1" smtClean="0"/>
                        <a:t>Захворюваність</a:t>
                      </a:r>
                      <a:r>
                        <a:rPr lang="ru-RU" sz="1200" dirty="0" smtClean="0"/>
                        <a:t> на </a:t>
                      </a:r>
                      <a:r>
                        <a:rPr lang="ru-RU" sz="1200" dirty="0" err="1" smtClean="0"/>
                        <a:t>сечокам’яну</a:t>
                      </a:r>
                      <a:r>
                        <a:rPr lang="ru-RU" sz="1200" dirty="0" smtClean="0"/>
                        <a:t> хворобу у </a:t>
                      </a:r>
                      <a:r>
                        <a:rPr lang="ru-RU" sz="1200" dirty="0" err="1" smtClean="0"/>
                        <a:t>дітей</a:t>
                      </a:r>
                      <a:r>
                        <a:rPr lang="ru-RU" sz="1200" baseline="0" dirty="0" smtClean="0"/>
                        <a:t> </a:t>
                      </a:r>
                      <a:r>
                        <a:rPr lang="ru-RU" sz="1200" baseline="0" dirty="0" err="1" smtClean="0"/>
                        <a:t>з</a:t>
                      </a:r>
                      <a:r>
                        <a:rPr lang="ru-RU" sz="1200" dirty="0" err="1" smtClean="0"/>
                        <a:t>ростає</a:t>
                      </a:r>
                      <a:r>
                        <a:rPr lang="ru-RU" sz="1200" dirty="0" smtClean="0"/>
                        <a:t>.</a:t>
                      </a:r>
                      <a:endParaRPr lang="uk-UA" sz="1200" dirty="0"/>
                    </a:p>
                  </a:txBody>
                  <a:tcPr marL="44934" marR="449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smtClean="0"/>
                        <a:t>2</a:t>
                      </a:r>
                      <a:endParaRPr lang="uk-UA" sz="1200" dirty="0"/>
                    </a:p>
                  </a:txBody>
                  <a:tcPr marL="44934" marR="44934" anchor="ctr"/>
                </a:tc>
              </a:tr>
              <a:tr h="466577">
                <a:tc>
                  <a:txBody>
                    <a:bodyPr/>
                    <a:lstStyle/>
                    <a:p>
                      <a:r>
                        <a:rPr lang="ru-RU" sz="1200" dirty="0" err="1" smtClean="0"/>
                        <a:t>Сучасне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хірургічне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лікування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базується</a:t>
                      </a:r>
                      <a:r>
                        <a:rPr lang="ru-RU" sz="1200" dirty="0" smtClean="0"/>
                        <a:t> на </a:t>
                      </a:r>
                      <a:r>
                        <a:rPr lang="ru-RU" sz="1200" dirty="0" err="1" smtClean="0"/>
                        <a:t>мініінвазивних</a:t>
                      </a:r>
                      <a:r>
                        <a:rPr lang="ru-RU" sz="1200" dirty="0" smtClean="0"/>
                        <a:t> методах. </a:t>
                      </a:r>
                      <a:r>
                        <a:rPr lang="ru-RU" sz="1200" dirty="0" err="1" smtClean="0"/>
                        <a:t>Відкрита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операція</a:t>
                      </a:r>
                      <a:r>
                        <a:rPr lang="ru-RU" sz="1200" dirty="0" smtClean="0"/>
                        <a:t> показана </a:t>
                      </a:r>
                      <a:r>
                        <a:rPr lang="ru-RU" sz="1200" dirty="0" err="1" smtClean="0"/>
                        <a:t>дуже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рідко</a:t>
                      </a:r>
                      <a:r>
                        <a:rPr lang="ru-RU" sz="1200" dirty="0" smtClean="0"/>
                        <a:t>.</a:t>
                      </a:r>
                      <a:endParaRPr lang="uk-UA" sz="1200" dirty="0"/>
                    </a:p>
                  </a:txBody>
                  <a:tcPr marL="44934" marR="449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2a</a:t>
                      </a:r>
                      <a:endParaRPr lang="uk-UA" sz="1200" dirty="0"/>
                    </a:p>
                  </a:txBody>
                  <a:tcPr marL="44934" marR="44934" anchor="ctr"/>
                </a:tc>
              </a:tr>
              <a:tr h="476931">
                <a:tc>
                  <a:txBody>
                    <a:bodyPr/>
                    <a:lstStyle/>
                    <a:p>
                      <a:r>
                        <a:rPr lang="ru-RU" sz="1200" dirty="0" err="1" smtClean="0"/>
                        <a:t>Термін</a:t>
                      </a:r>
                      <a:r>
                        <a:rPr lang="ru-RU" sz="1200" dirty="0" smtClean="0"/>
                        <a:t> «</a:t>
                      </a:r>
                      <a:r>
                        <a:rPr lang="ru-RU" sz="1200" dirty="0" err="1" smtClean="0"/>
                        <a:t>клінічно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незначні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залишкові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фрагменти</a:t>
                      </a:r>
                      <a:r>
                        <a:rPr lang="ru-RU" sz="1200" dirty="0" smtClean="0"/>
                        <a:t>» не </a:t>
                      </a:r>
                      <a:r>
                        <a:rPr lang="ru-RU" sz="1200" dirty="0" err="1" smtClean="0"/>
                        <a:t>підходить</a:t>
                      </a:r>
                      <a:r>
                        <a:rPr lang="ru-RU" sz="1200" dirty="0" smtClean="0"/>
                        <a:t> для </a:t>
                      </a:r>
                      <a:r>
                        <a:rPr lang="ru-RU" sz="1200" dirty="0" err="1" smtClean="0"/>
                        <a:t>дітей</a:t>
                      </a:r>
                      <a:r>
                        <a:rPr lang="ru-RU" sz="1200" dirty="0" smtClean="0"/>
                        <a:t>, </a:t>
                      </a:r>
                      <a:r>
                        <a:rPr lang="ru-RU" sz="1200" dirty="0" err="1" smtClean="0"/>
                        <a:t>оскільки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більшість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із</a:t>
                      </a:r>
                      <a:r>
                        <a:rPr lang="ru-RU" sz="1200" dirty="0" smtClean="0"/>
                        <a:t> них </a:t>
                      </a:r>
                      <a:r>
                        <a:rPr lang="ru-RU" sz="1200" dirty="0" err="1" smtClean="0"/>
                        <a:t>стають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симптоматичними</a:t>
                      </a:r>
                      <a:r>
                        <a:rPr lang="ru-RU" sz="1200" dirty="0" smtClean="0"/>
                        <a:t> та </a:t>
                      </a:r>
                      <a:r>
                        <a:rPr lang="ru-RU" sz="1200" dirty="0" err="1" smtClean="0"/>
                        <a:t>потребують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втручання</a:t>
                      </a:r>
                      <a:r>
                        <a:rPr lang="ru-RU" sz="1200" dirty="0" smtClean="0"/>
                        <a:t>.</a:t>
                      </a:r>
                      <a:endParaRPr lang="uk-UA" sz="1200" dirty="0"/>
                    </a:p>
                  </a:txBody>
                  <a:tcPr marL="44934" marR="449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2b</a:t>
                      </a:r>
                      <a:endParaRPr lang="uk-UA" sz="1200" dirty="0"/>
                    </a:p>
                  </a:txBody>
                  <a:tcPr marL="44934" marR="44934" anchor="ctr"/>
                </a:tc>
              </a:tr>
            </a:tbl>
          </a:graphicData>
        </a:graphic>
      </p:graphicFrame>
      <p:graphicFrame>
        <p:nvGraphicFramePr>
          <p:cNvPr id="6" name="Объект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970544215"/>
              </p:ext>
            </p:extLst>
          </p:nvPr>
        </p:nvGraphicFramePr>
        <p:xfrm>
          <a:off x="395536" y="3429000"/>
          <a:ext cx="8424936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88632"/>
                <a:gridCol w="1368152"/>
                <a:gridCol w="1368152"/>
              </a:tblGrid>
              <a:tr h="370840">
                <a:tc>
                  <a:txBody>
                    <a:bodyPr/>
                    <a:lstStyle/>
                    <a:p>
                      <a:r>
                        <a:rPr lang="uk-UA" sz="1200" dirty="0" smtClean="0"/>
                        <a:t>Рекомендації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smtClean="0"/>
                        <a:t>Рівень доказовості</a:t>
                      </a:r>
                      <a:endParaRPr lang="uk-UA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smtClean="0"/>
                        <a:t>Рейтинг міцності</a:t>
                      </a:r>
                      <a:endParaRPr lang="uk-UA" sz="12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err="1" smtClean="0"/>
                        <a:t>Використовуйте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звичайну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рентгенографію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черевної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порожнини</a:t>
                      </a:r>
                      <a:r>
                        <a:rPr lang="ru-RU" sz="1200" dirty="0" smtClean="0"/>
                        <a:t> та </a:t>
                      </a:r>
                      <a:r>
                        <a:rPr lang="ru-RU" sz="1200" dirty="0" err="1" smtClean="0"/>
                        <a:t>ультразвукове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дослідження</a:t>
                      </a:r>
                      <a:r>
                        <a:rPr lang="ru-RU" sz="1200" dirty="0" smtClean="0"/>
                        <a:t> як </a:t>
                      </a:r>
                      <a:r>
                        <a:rPr lang="ru-RU" sz="1200" dirty="0" err="1" smtClean="0"/>
                        <a:t>основні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методи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візуалізації</a:t>
                      </a:r>
                      <a:r>
                        <a:rPr lang="ru-RU" sz="1200" dirty="0" smtClean="0"/>
                        <a:t> для </a:t>
                      </a:r>
                      <a:r>
                        <a:rPr lang="ru-RU" sz="1200" dirty="0" err="1" smtClean="0"/>
                        <a:t>діагностики</a:t>
                      </a:r>
                      <a:r>
                        <a:rPr lang="ru-RU" sz="1200" dirty="0" smtClean="0"/>
                        <a:t> та </a:t>
                      </a:r>
                      <a:r>
                        <a:rPr lang="ru-RU" sz="1200" dirty="0" err="1" smtClean="0"/>
                        <a:t>спостереження</a:t>
                      </a:r>
                      <a:r>
                        <a:rPr lang="ru-RU" sz="1200" dirty="0" smtClean="0"/>
                        <a:t> за </a:t>
                      </a:r>
                      <a:r>
                        <a:rPr lang="ru-RU" sz="1200" dirty="0" err="1" smtClean="0"/>
                        <a:t>каменями</a:t>
                      </a:r>
                      <a:r>
                        <a:rPr lang="ru-RU" sz="1200" dirty="0" smtClean="0"/>
                        <a:t>.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smtClean="0"/>
                        <a:t>2b</a:t>
                      </a:r>
                      <a:endParaRPr lang="uk-UA" sz="1200" dirty="0" smtClean="0"/>
                    </a:p>
                    <a:p>
                      <a:pPr algn="ctr"/>
                      <a:endParaRPr lang="uk-UA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smtClean="0"/>
                        <a:t>Сильний</a:t>
                      </a:r>
                      <a:endParaRPr lang="uk-UA" sz="12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err="1" smtClean="0"/>
                        <a:t>Використовуйте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низькодозову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безконтрастну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комп’ютерну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томографію</a:t>
                      </a:r>
                      <a:r>
                        <a:rPr lang="ru-RU" sz="1200" dirty="0" smtClean="0"/>
                        <a:t> у </a:t>
                      </a:r>
                      <a:r>
                        <a:rPr lang="ru-RU" sz="1200" dirty="0" err="1" smtClean="0"/>
                        <a:t>випадках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із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сумнівним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діагнозом</a:t>
                      </a:r>
                      <a:r>
                        <a:rPr lang="ru-RU" sz="1200" dirty="0" smtClean="0"/>
                        <a:t>, особливо при </a:t>
                      </a:r>
                      <a:r>
                        <a:rPr lang="ru-RU" sz="1200" dirty="0" err="1" smtClean="0"/>
                        <a:t>каменях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сечоводу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або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складних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випадках</a:t>
                      </a:r>
                      <a:r>
                        <a:rPr lang="ru-RU" sz="1200" dirty="0" smtClean="0"/>
                        <a:t>, </a:t>
                      </a:r>
                      <a:r>
                        <a:rPr lang="ru-RU" sz="1200" dirty="0" err="1" smtClean="0"/>
                        <a:t>що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потребують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хірургічного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втручання</a:t>
                      </a:r>
                      <a:r>
                        <a:rPr lang="ru-RU" sz="1200" dirty="0" smtClean="0"/>
                        <a:t>.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smtClean="0"/>
                        <a:t>2a</a:t>
                      </a:r>
                      <a:endParaRPr lang="uk-UA" sz="1200" dirty="0" smtClean="0"/>
                    </a:p>
                    <a:p>
                      <a:pPr algn="ctr"/>
                      <a:endParaRPr lang="uk-UA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 smtClean="0"/>
                        <a:t>Сильний</a:t>
                      </a:r>
                    </a:p>
                    <a:p>
                      <a:pPr algn="ctr"/>
                      <a:endParaRPr lang="uk-UA" sz="12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sz="1200" dirty="0" smtClean="0"/>
                        <a:t>Проведіть оцінку метаболізму у будь-якої дитини з сечокам’яною хворобою. Будь-який вид інтервенційного лікування має супроводжуватися медикаментозним лікуванням основного порушення обміну речовин, якщо воно виявлено.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smtClean="0"/>
                        <a:t>2a</a:t>
                      </a:r>
                      <a:endParaRPr lang="uk-UA" sz="12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 smtClean="0"/>
                        <a:t>Сильний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sz="1200" dirty="0" smtClean="0"/>
                        <a:t>Відкриту операцію використовуєте обмежено, лише за умов, коли дитина дуже маленька з великими </a:t>
                      </a:r>
                      <a:r>
                        <a:rPr lang="uk-UA" sz="1200" dirty="0" err="1" smtClean="0"/>
                        <a:t>каменями</a:t>
                      </a:r>
                      <a:r>
                        <a:rPr lang="uk-UA" sz="1200" dirty="0" smtClean="0"/>
                        <a:t>, та має вроджені аномалії, що потребують хірургічної корекції, та/або з серйозними ортопедичними деформаціями, що обмежують можливості проведення ендоскопічних процедур.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smtClean="0"/>
                        <a:t>2a</a:t>
                      </a:r>
                      <a:endParaRPr lang="uk-UA" sz="12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 smtClean="0"/>
                        <a:t>Сильний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7994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uk-UA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Системи класифікації</a:t>
            </a:r>
            <a:endParaRPr lang="uk-UA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uk-UA" dirty="0" smtClean="0"/>
              <a:t>Утворення сечових каменів є результатом складного процесу, що включає метаболічні, анатомічні фактори та наявність інфекції.</a:t>
            </a:r>
          </a:p>
          <a:p>
            <a:pPr algn="just"/>
            <a:endParaRPr lang="uk-UA" dirty="0" smtClean="0"/>
          </a:p>
          <a:p>
            <a:pPr algn="just"/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Кальцієві </a:t>
            </a:r>
            <a:r>
              <a:rPr lang="uk-UA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камені</a:t>
            </a:r>
            <a:endParaRPr lang="uk-UA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uk-UA" dirty="0" smtClean="0"/>
              <a:t>Кальцієві </a:t>
            </a:r>
            <a:r>
              <a:rPr lang="uk-UA" dirty="0" err="1" smtClean="0"/>
              <a:t>камені</a:t>
            </a:r>
            <a:r>
              <a:rPr lang="uk-UA" dirty="0" smtClean="0"/>
              <a:t> зазвичай утворюються з оксалату або фосфату кальцію. Перенасичення кальцієм (</a:t>
            </a:r>
            <a:r>
              <a:rPr lang="uk-UA" dirty="0" err="1" smtClean="0"/>
              <a:t>гіперкальціурія</a:t>
            </a:r>
            <a:r>
              <a:rPr lang="uk-UA" dirty="0" smtClean="0"/>
              <a:t>) і оксалатом (</a:t>
            </a:r>
            <a:r>
              <a:rPr lang="uk-UA" dirty="0" err="1" smtClean="0"/>
              <a:t>гіпероксалурія</a:t>
            </a:r>
            <a:r>
              <a:rPr lang="uk-UA" dirty="0" smtClean="0"/>
              <a:t>) або зниження концентрації інгібіторів, таких як цитрат (</a:t>
            </a:r>
            <a:r>
              <a:rPr lang="uk-UA" dirty="0" err="1" smtClean="0"/>
              <a:t>гіпоцитратурія</a:t>
            </a:r>
            <a:r>
              <a:rPr lang="uk-UA" dirty="0" smtClean="0"/>
              <a:t>) або магній (</a:t>
            </a:r>
            <a:r>
              <a:rPr lang="uk-UA" dirty="0" err="1" smtClean="0"/>
              <a:t>гіпомагніємія</a:t>
            </a:r>
            <a:r>
              <a:rPr lang="uk-UA" dirty="0" smtClean="0"/>
              <a:t>), відіграють основну роль у формуванні оксалатних каменів кальцію. Було доведено, що більш високі концентрації оксалату кальцію пов’язані з множинною СКХ [</a:t>
            </a:r>
            <a:r>
              <a:rPr lang="en-US" sz="1400" dirty="0" err="1" smtClean="0"/>
              <a:t>Saitz</a:t>
            </a:r>
            <a:r>
              <a:rPr lang="en-US" sz="1400" dirty="0" smtClean="0"/>
              <a:t>, T.R., et al. 24 Hour urine metabolic differences between solitary and multiple stone formers: Results of the Collaboration on Urolithiasis in Pediatrics (CUP) working group. J </a:t>
            </a:r>
            <a:r>
              <a:rPr lang="en-US" sz="1400" dirty="0" err="1" smtClean="0"/>
              <a:t>Pediatr</a:t>
            </a:r>
            <a:r>
              <a:rPr lang="en-US" sz="1400" dirty="0" smtClean="0"/>
              <a:t> </a:t>
            </a:r>
            <a:r>
              <a:rPr lang="en-US" sz="1400" dirty="0" err="1" smtClean="0"/>
              <a:t>Urol</a:t>
            </a:r>
            <a:r>
              <a:rPr lang="en-US" sz="1400" dirty="0" smtClean="0"/>
              <a:t>, 2017. 13: 506.e1.</a:t>
            </a:r>
            <a:r>
              <a:rPr lang="uk-UA" sz="1400" dirty="0" smtClean="0"/>
              <a:t> </a:t>
            </a:r>
            <a:r>
              <a:rPr lang="en-US" sz="1400" dirty="0" smtClean="0">
                <a:hlinkClick r:id="rId2"/>
              </a:rPr>
              <a:t>https://pubmed.ncbi.nlm.nih.gov/28526618</a:t>
            </a:r>
            <a:r>
              <a:rPr lang="uk-UA" sz="1400" dirty="0" smtClean="0"/>
              <a:t> </a:t>
            </a:r>
            <a:r>
              <a:rPr lang="uk-UA" dirty="0" smtClean="0"/>
              <a:t>].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78029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8640"/>
            <a:ext cx="8712968" cy="6336704"/>
          </a:xfrm>
        </p:spPr>
        <p:txBody>
          <a:bodyPr>
            <a:noAutofit/>
          </a:bodyPr>
          <a:lstStyle/>
          <a:p>
            <a:pPr algn="just"/>
            <a:r>
              <a:rPr lang="uk-UA" sz="1200" i="1" dirty="0" err="1" smtClean="0"/>
              <a:t>Гіперкальціурія</a:t>
            </a:r>
            <a:r>
              <a:rPr lang="uk-UA" sz="1200" i="1" dirty="0" smtClean="0"/>
              <a:t>:</a:t>
            </a:r>
            <a:r>
              <a:rPr lang="uk-UA" sz="1200" dirty="0" smtClean="0"/>
              <a:t>  визначається 24-годинним виділенням кальцію із сечею понад 4 мг/кг/добу (0,1 ммоль/кг/добу) у дитини з масою тіла &lt; 60 кг. У немовлят молодше трьох місяців 5 мг/кг/добу (0,125 ммоль/кг/добу) вважається верхньою межею нормальної екскреції кальцію [</a:t>
            </a:r>
            <a:r>
              <a:rPr lang="de-DE" sz="1100" dirty="0" smtClean="0"/>
              <a:t>Kruse, K., et al. Reference </a:t>
            </a:r>
            <a:r>
              <a:rPr lang="de-DE" sz="1100" dirty="0" err="1" smtClean="0"/>
              <a:t>values</a:t>
            </a:r>
            <a:r>
              <a:rPr lang="de-DE" sz="1100" dirty="0" smtClean="0"/>
              <a:t> </a:t>
            </a:r>
            <a:r>
              <a:rPr lang="de-DE" sz="1100" dirty="0" err="1" smtClean="0"/>
              <a:t>for</a:t>
            </a:r>
            <a:r>
              <a:rPr lang="de-DE" sz="1100" dirty="0" smtClean="0"/>
              <a:t> </a:t>
            </a:r>
            <a:r>
              <a:rPr lang="de-DE" sz="1100" dirty="0" err="1" smtClean="0"/>
              <a:t>urinary</a:t>
            </a:r>
            <a:r>
              <a:rPr lang="de-DE" sz="1100" dirty="0" smtClean="0"/>
              <a:t> </a:t>
            </a:r>
            <a:r>
              <a:rPr lang="de-DE" sz="1100" dirty="0" err="1" smtClean="0"/>
              <a:t>calcium</a:t>
            </a:r>
            <a:r>
              <a:rPr lang="de-DE" sz="1100" dirty="0" smtClean="0"/>
              <a:t> </a:t>
            </a:r>
            <a:r>
              <a:rPr lang="de-DE" sz="1100" dirty="0" err="1" smtClean="0"/>
              <a:t>excretion</a:t>
            </a:r>
            <a:r>
              <a:rPr lang="de-DE" sz="1100" dirty="0" smtClean="0"/>
              <a:t> </a:t>
            </a:r>
            <a:r>
              <a:rPr lang="de-DE" sz="1100" dirty="0" err="1" smtClean="0"/>
              <a:t>and</a:t>
            </a:r>
            <a:r>
              <a:rPr lang="de-DE" sz="1100" dirty="0" smtClean="0"/>
              <a:t> </a:t>
            </a:r>
            <a:r>
              <a:rPr lang="de-DE" sz="1100" dirty="0" err="1" smtClean="0"/>
              <a:t>screening</a:t>
            </a:r>
            <a:r>
              <a:rPr lang="de-DE" sz="1100" dirty="0" smtClean="0"/>
              <a:t> </a:t>
            </a:r>
            <a:r>
              <a:rPr lang="de-DE" sz="1100" dirty="0" err="1" smtClean="0"/>
              <a:t>for</a:t>
            </a:r>
            <a:r>
              <a:rPr lang="de-DE" sz="1100" dirty="0" smtClean="0"/>
              <a:t> </a:t>
            </a:r>
            <a:r>
              <a:rPr lang="de-DE" sz="1100" dirty="0" err="1" smtClean="0"/>
              <a:t>hypercalciuria</a:t>
            </a:r>
            <a:r>
              <a:rPr lang="de-DE" sz="1100" dirty="0" smtClean="0"/>
              <a:t> in </a:t>
            </a:r>
            <a:r>
              <a:rPr lang="de-DE" sz="1100" dirty="0" err="1" smtClean="0"/>
              <a:t>children</a:t>
            </a:r>
            <a:r>
              <a:rPr lang="de-DE" sz="1100" dirty="0" smtClean="0"/>
              <a:t> </a:t>
            </a:r>
            <a:r>
              <a:rPr lang="de-DE" sz="1100" dirty="0" err="1" smtClean="0"/>
              <a:t>and</a:t>
            </a:r>
            <a:r>
              <a:rPr lang="de-DE" sz="1100" dirty="0" smtClean="0"/>
              <a:t> </a:t>
            </a:r>
            <a:r>
              <a:rPr lang="de-DE" sz="1100" dirty="0" err="1" smtClean="0"/>
              <a:t>adolescents</a:t>
            </a:r>
            <a:r>
              <a:rPr lang="de-DE" sz="1100" dirty="0" smtClean="0"/>
              <a:t>. </a:t>
            </a:r>
            <a:r>
              <a:rPr lang="de-DE" sz="1100" dirty="0" err="1" smtClean="0"/>
              <a:t>Eur</a:t>
            </a:r>
            <a:r>
              <a:rPr lang="de-DE" sz="1100" dirty="0" smtClean="0"/>
              <a:t> J </a:t>
            </a:r>
            <a:r>
              <a:rPr lang="de-DE" sz="1100" dirty="0" err="1" smtClean="0"/>
              <a:t>Pediatr</a:t>
            </a:r>
            <a:r>
              <a:rPr lang="de-DE" sz="1100" dirty="0" smtClean="0"/>
              <a:t>, 1984. 143: 25.</a:t>
            </a:r>
            <a:r>
              <a:rPr lang="uk-UA" sz="1100" dirty="0" smtClean="0"/>
              <a:t> </a:t>
            </a:r>
            <a:r>
              <a:rPr lang="de-DE" sz="1100" dirty="0" smtClean="0">
                <a:hlinkClick r:id="rId2"/>
              </a:rPr>
              <a:t>https://pubmed.ncbi.nlm.nih.gov/6510426</a:t>
            </a:r>
            <a:r>
              <a:rPr lang="uk-UA" sz="1100" dirty="0" smtClean="0"/>
              <a:t> </a:t>
            </a:r>
            <a:r>
              <a:rPr lang="uk-UA" sz="1200" dirty="0" smtClean="0"/>
              <a:t>].</a:t>
            </a:r>
          </a:p>
          <a:p>
            <a:endParaRPr lang="uk-UA" sz="1200" dirty="0" smtClean="0"/>
          </a:p>
          <a:p>
            <a:pPr algn="just"/>
            <a:r>
              <a:rPr lang="uk-UA" sz="1200" dirty="0" err="1" smtClean="0"/>
              <a:t>Гіперкальціурію</a:t>
            </a:r>
            <a:r>
              <a:rPr lang="uk-UA" sz="1200" dirty="0" smtClean="0"/>
              <a:t> можна класифікувати як </a:t>
            </a:r>
            <a:r>
              <a:rPr lang="uk-UA" sz="1200" dirty="0" err="1" smtClean="0"/>
              <a:t>ідіопатичну</a:t>
            </a:r>
            <a:r>
              <a:rPr lang="uk-UA" sz="1200" dirty="0" smtClean="0"/>
              <a:t> або вторинну. </a:t>
            </a:r>
            <a:r>
              <a:rPr lang="uk-UA" sz="1200" dirty="0" err="1" smtClean="0"/>
              <a:t>Ідіопатична</a:t>
            </a:r>
            <a:r>
              <a:rPr lang="uk-UA" sz="1200" dirty="0" smtClean="0"/>
              <a:t> </a:t>
            </a:r>
            <a:r>
              <a:rPr lang="uk-UA" sz="1200" dirty="0" err="1" smtClean="0"/>
              <a:t>гіперкальціурія</a:t>
            </a:r>
            <a:r>
              <a:rPr lang="uk-UA" sz="1200" dirty="0" smtClean="0"/>
              <a:t> діагностується, коли клінічні, лабораторні та рентгенологічні дослідження не можуть визначити основну причину, що призводить до </a:t>
            </a:r>
            <a:r>
              <a:rPr lang="uk-UA" sz="1200" dirty="0" err="1" smtClean="0"/>
              <a:t>гіперкальціємії</a:t>
            </a:r>
            <a:r>
              <a:rPr lang="uk-UA" sz="1200" dirty="0" smtClean="0"/>
              <a:t>. У пацієнтів з високим споживанням хлориду натрію може підвищуватися рівень кальцію в сечі. Вторинна </a:t>
            </a:r>
            <a:r>
              <a:rPr lang="uk-UA" sz="1200" dirty="0" err="1" smtClean="0"/>
              <a:t>гіперкальціурія</a:t>
            </a:r>
            <a:r>
              <a:rPr lang="uk-UA" sz="1200" dirty="0" smtClean="0"/>
              <a:t> виникає, коли відомий процес утворює надлишок кальцію в сечі. При вторинній </a:t>
            </a:r>
            <a:r>
              <a:rPr lang="uk-UA" sz="1200" dirty="0" err="1" smtClean="0"/>
              <a:t>гіперкальціємічній</a:t>
            </a:r>
            <a:r>
              <a:rPr lang="uk-UA" sz="1200" dirty="0" smtClean="0"/>
              <a:t> </a:t>
            </a:r>
            <a:r>
              <a:rPr lang="uk-UA" sz="1200" dirty="0" err="1" smtClean="0"/>
              <a:t>гіперкальціурії</a:t>
            </a:r>
            <a:r>
              <a:rPr lang="uk-UA" sz="1200" dirty="0" smtClean="0"/>
              <a:t> високий рівень кальцію в сироватці крові може бути спричинений посиленням резорбції кісткової тканини (</a:t>
            </a:r>
            <a:r>
              <a:rPr lang="uk-UA" sz="1200" dirty="0" err="1" smtClean="0"/>
              <a:t>гіперпаратиреоз</a:t>
            </a:r>
            <a:r>
              <a:rPr lang="uk-UA" sz="1200" dirty="0" smtClean="0"/>
              <a:t>, гіпертиреоз, іммобілізація, ацидоз, метастатична хвороба) або шлунково-кишковою </a:t>
            </a:r>
            <a:r>
              <a:rPr lang="uk-UA" sz="1200" dirty="0" err="1" smtClean="0"/>
              <a:t>гіперабсорбцією</a:t>
            </a:r>
            <a:r>
              <a:rPr lang="uk-UA" sz="1200" dirty="0" smtClean="0"/>
              <a:t> (гіпервітаміноз </a:t>
            </a:r>
            <a:r>
              <a:rPr lang="de-DE" sz="1200" dirty="0" smtClean="0"/>
              <a:t>D) [</a:t>
            </a:r>
            <a:r>
              <a:rPr lang="de-DE" sz="1100" dirty="0" smtClean="0"/>
              <a:t>Sargent, J.D., et al. Normal </a:t>
            </a:r>
            <a:r>
              <a:rPr lang="de-DE" sz="1100" dirty="0" err="1" smtClean="0"/>
              <a:t>values</a:t>
            </a:r>
            <a:r>
              <a:rPr lang="de-DE" sz="1100" dirty="0" smtClean="0"/>
              <a:t> </a:t>
            </a:r>
            <a:r>
              <a:rPr lang="de-DE" sz="1100" dirty="0" err="1" smtClean="0"/>
              <a:t>for</a:t>
            </a:r>
            <a:r>
              <a:rPr lang="de-DE" sz="1100" dirty="0" smtClean="0"/>
              <a:t> </a:t>
            </a:r>
            <a:r>
              <a:rPr lang="de-DE" sz="1100" dirty="0" err="1" smtClean="0"/>
              <a:t>random</a:t>
            </a:r>
            <a:r>
              <a:rPr lang="de-DE" sz="1100" dirty="0" smtClean="0"/>
              <a:t> </a:t>
            </a:r>
            <a:r>
              <a:rPr lang="de-DE" sz="1100" dirty="0" err="1" smtClean="0"/>
              <a:t>urinary</a:t>
            </a:r>
            <a:r>
              <a:rPr lang="de-DE" sz="1100" dirty="0" smtClean="0"/>
              <a:t> </a:t>
            </a:r>
            <a:r>
              <a:rPr lang="de-DE" sz="1100" dirty="0" err="1" smtClean="0"/>
              <a:t>calcium</a:t>
            </a:r>
            <a:r>
              <a:rPr lang="de-DE" sz="1100" dirty="0" smtClean="0"/>
              <a:t> </a:t>
            </a:r>
            <a:r>
              <a:rPr lang="de-DE" sz="1100" dirty="0" err="1" smtClean="0"/>
              <a:t>to</a:t>
            </a:r>
            <a:r>
              <a:rPr lang="de-DE" sz="1100" dirty="0" smtClean="0"/>
              <a:t> </a:t>
            </a:r>
            <a:r>
              <a:rPr lang="de-DE" sz="1100" dirty="0" err="1" smtClean="0"/>
              <a:t>creatinine</a:t>
            </a:r>
            <a:r>
              <a:rPr lang="de-DE" sz="1100" dirty="0" smtClean="0"/>
              <a:t> </a:t>
            </a:r>
            <a:r>
              <a:rPr lang="de-DE" sz="1100" dirty="0" err="1" smtClean="0"/>
              <a:t>ratios</a:t>
            </a:r>
            <a:r>
              <a:rPr lang="de-DE" sz="1100" dirty="0" smtClean="0"/>
              <a:t> in </a:t>
            </a:r>
            <a:r>
              <a:rPr lang="de-DE" sz="1100" dirty="0" err="1" smtClean="0"/>
              <a:t>infancy</a:t>
            </a:r>
            <a:r>
              <a:rPr lang="de-DE" sz="1100" dirty="0" smtClean="0"/>
              <a:t>. J </a:t>
            </a:r>
            <a:r>
              <a:rPr lang="de-DE" sz="1100" dirty="0" err="1" smtClean="0"/>
              <a:t>Pediatr</a:t>
            </a:r>
            <a:r>
              <a:rPr lang="de-DE" sz="1100" dirty="0" smtClean="0"/>
              <a:t>, 1993. 123: 393.</a:t>
            </a:r>
            <a:r>
              <a:rPr lang="uk-UA" sz="1100" dirty="0" smtClean="0"/>
              <a:t> </a:t>
            </a:r>
            <a:r>
              <a:rPr lang="de-DE" sz="1100" dirty="0" smtClean="0">
                <a:hlinkClick r:id="rId3"/>
              </a:rPr>
              <a:t>https://pubmed.ncbi.nlm.nih.gov/835511</a:t>
            </a:r>
            <a:r>
              <a:rPr lang="de-DE" sz="1200" dirty="0" smtClean="0">
                <a:hlinkClick r:id="rId3"/>
              </a:rPr>
              <a:t>4</a:t>
            </a:r>
            <a:r>
              <a:rPr lang="uk-UA" sz="1200" dirty="0" smtClean="0"/>
              <a:t> </a:t>
            </a:r>
            <a:r>
              <a:rPr lang="de-DE" sz="1200" dirty="0" smtClean="0"/>
              <a:t>].</a:t>
            </a:r>
          </a:p>
          <a:p>
            <a:endParaRPr lang="de-DE" sz="1200" dirty="0" smtClean="0"/>
          </a:p>
          <a:p>
            <a:pPr algn="just"/>
            <a:r>
              <a:rPr lang="uk-UA" sz="1200" dirty="0" smtClean="0"/>
              <a:t>Хороший </a:t>
            </a:r>
            <a:r>
              <a:rPr lang="uk-UA" sz="1200" dirty="0" err="1" smtClean="0"/>
              <a:t>скринінговий</a:t>
            </a:r>
            <a:r>
              <a:rPr lang="uk-UA" sz="1200" dirty="0" smtClean="0"/>
              <a:t> тест на </a:t>
            </a:r>
            <a:r>
              <a:rPr lang="uk-UA" sz="1200" dirty="0" err="1" smtClean="0"/>
              <a:t>гіперкальціурію</a:t>
            </a:r>
            <a:r>
              <a:rPr lang="uk-UA" sz="1200" dirty="0" smtClean="0"/>
              <a:t> порівнює співвідношення кальцію в сечі та креатиніну. Нормальне співвідношення кальцію до креатиніну у дітей становить менше 0,2. Якщо розрахований коефіцієнт вище 0,2, показано повторне тестування. Новонароджені та немовлята мають вищу екскрецію кальцію та нижчу екскрецію креатиніну, ніж діти старшого віку [</a:t>
            </a:r>
            <a:r>
              <a:rPr lang="de-DE" sz="1100" dirty="0" smtClean="0"/>
              <a:t>Kruse, K., et al. Reference </a:t>
            </a:r>
            <a:r>
              <a:rPr lang="de-DE" sz="1100" dirty="0" err="1" smtClean="0"/>
              <a:t>values</a:t>
            </a:r>
            <a:r>
              <a:rPr lang="de-DE" sz="1100" dirty="0" smtClean="0"/>
              <a:t> </a:t>
            </a:r>
            <a:r>
              <a:rPr lang="de-DE" sz="1100" dirty="0" err="1" smtClean="0"/>
              <a:t>for</a:t>
            </a:r>
            <a:r>
              <a:rPr lang="de-DE" sz="1100" dirty="0" smtClean="0"/>
              <a:t> </a:t>
            </a:r>
            <a:r>
              <a:rPr lang="de-DE" sz="1100" dirty="0" err="1" smtClean="0"/>
              <a:t>urinary</a:t>
            </a:r>
            <a:r>
              <a:rPr lang="de-DE" sz="1100" dirty="0" smtClean="0"/>
              <a:t> </a:t>
            </a:r>
            <a:r>
              <a:rPr lang="de-DE" sz="1100" dirty="0" err="1" smtClean="0"/>
              <a:t>calcium</a:t>
            </a:r>
            <a:r>
              <a:rPr lang="de-DE" sz="1100" dirty="0" smtClean="0"/>
              <a:t> </a:t>
            </a:r>
            <a:r>
              <a:rPr lang="de-DE" sz="1100" dirty="0" err="1" smtClean="0"/>
              <a:t>excretion</a:t>
            </a:r>
            <a:r>
              <a:rPr lang="de-DE" sz="1100" dirty="0" smtClean="0"/>
              <a:t> </a:t>
            </a:r>
            <a:r>
              <a:rPr lang="de-DE" sz="1100" dirty="0" err="1" smtClean="0"/>
              <a:t>and</a:t>
            </a:r>
            <a:r>
              <a:rPr lang="de-DE" sz="1100" dirty="0" smtClean="0"/>
              <a:t> </a:t>
            </a:r>
            <a:r>
              <a:rPr lang="de-DE" sz="1100" dirty="0" err="1" smtClean="0"/>
              <a:t>screening</a:t>
            </a:r>
            <a:r>
              <a:rPr lang="de-DE" sz="1100" dirty="0" smtClean="0"/>
              <a:t> </a:t>
            </a:r>
            <a:r>
              <a:rPr lang="de-DE" sz="1100" dirty="0" err="1" smtClean="0"/>
              <a:t>for</a:t>
            </a:r>
            <a:r>
              <a:rPr lang="de-DE" sz="1100" dirty="0" smtClean="0"/>
              <a:t> </a:t>
            </a:r>
            <a:r>
              <a:rPr lang="de-DE" sz="1100" dirty="0" err="1" smtClean="0"/>
              <a:t>hypercalciuria</a:t>
            </a:r>
            <a:r>
              <a:rPr lang="de-DE" sz="1100" dirty="0" smtClean="0"/>
              <a:t> in </a:t>
            </a:r>
            <a:r>
              <a:rPr lang="de-DE" sz="1100" dirty="0" err="1" smtClean="0"/>
              <a:t>children</a:t>
            </a:r>
            <a:r>
              <a:rPr lang="de-DE" sz="1100" dirty="0" smtClean="0"/>
              <a:t> </a:t>
            </a:r>
            <a:r>
              <a:rPr lang="de-DE" sz="1100" dirty="0" err="1" smtClean="0"/>
              <a:t>and</a:t>
            </a:r>
            <a:r>
              <a:rPr lang="de-DE" sz="1100" dirty="0" smtClean="0"/>
              <a:t> </a:t>
            </a:r>
            <a:r>
              <a:rPr lang="de-DE" sz="1100" dirty="0" err="1" smtClean="0"/>
              <a:t>adolescents</a:t>
            </a:r>
            <a:r>
              <a:rPr lang="de-DE" sz="1100" dirty="0" smtClean="0"/>
              <a:t>. </a:t>
            </a:r>
            <a:r>
              <a:rPr lang="de-DE" sz="1100" dirty="0" err="1" smtClean="0"/>
              <a:t>Eur</a:t>
            </a:r>
            <a:r>
              <a:rPr lang="de-DE" sz="1100" dirty="0" smtClean="0"/>
              <a:t> J </a:t>
            </a:r>
            <a:r>
              <a:rPr lang="de-DE" sz="1100" dirty="0" err="1" smtClean="0"/>
              <a:t>Pediatr</a:t>
            </a:r>
            <a:r>
              <a:rPr lang="de-DE" sz="1100" dirty="0" smtClean="0"/>
              <a:t>, 1984. 143: 25.</a:t>
            </a:r>
            <a:r>
              <a:rPr lang="uk-UA" sz="1100" dirty="0" smtClean="0"/>
              <a:t> </a:t>
            </a:r>
            <a:r>
              <a:rPr lang="de-DE" sz="1100" dirty="0" smtClean="0">
                <a:hlinkClick r:id="rId2"/>
              </a:rPr>
              <a:t>https://pubmed.ncbi.nlm.nih.gov/6510426</a:t>
            </a:r>
            <a:r>
              <a:rPr lang="uk-UA" sz="1100" dirty="0" smtClean="0"/>
              <a:t> ,</a:t>
            </a:r>
            <a:r>
              <a:rPr lang="de-DE" sz="1100" dirty="0" smtClean="0"/>
              <a:t> Sargent, J.D., et al. Normal </a:t>
            </a:r>
            <a:r>
              <a:rPr lang="de-DE" sz="1100" dirty="0" err="1" smtClean="0"/>
              <a:t>values</a:t>
            </a:r>
            <a:r>
              <a:rPr lang="de-DE" sz="1100" dirty="0" smtClean="0"/>
              <a:t> </a:t>
            </a:r>
            <a:r>
              <a:rPr lang="de-DE" sz="1100" dirty="0" err="1" smtClean="0"/>
              <a:t>for</a:t>
            </a:r>
            <a:r>
              <a:rPr lang="de-DE" sz="1100" dirty="0" smtClean="0"/>
              <a:t> </a:t>
            </a:r>
            <a:r>
              <a:rPr lang="de-DE" sz="1100" dirty="0" err="1" smtClean="0"/>
              <a:t>random</a:t>
            </a:r>
            <a:r>
              <a:rPr lang="de-DE" sz="1100" dirty="0" smtClean="0"/>
              <a:t> </a:t>
            </a:r>
            <a:r>
              <a:rPr lang="de-DE" sz="1100" dirty="0" err="1" smtClean="0"/>
              <a:t>urinary</a:t>
            </a:r>
            <a:r>
              <a:rPr lang="de-DE" sz="1100" dirty="0" smtClean="0"/>
              <a:t> </a:t>
            </a:r>
            <a:r>
              <a:rPr lang="de-DE" sz="1100" dirty="0" err="1" smtClean="0"/>
              <a:t>calcium</a:t>
            </a:r>
            <a:r>
              <a:rPr lang="de-DE" sz="1100" dirty="0" smtClean="0"/>
              <a:t> </a:t>
            </a:r>
            <a:r>
              <a:rPr lang="de-DE" sz="1100" dirty="0" err="1" smtClean="0"/>
              <a:t>to</a:t>
            </a:r>
            <a:r>
              <a:rPr lang="de-DE" sz="1100" dirty="0" smtClean="0"/>
              <a:t> </a:t>
            </a:r>
            <a:r>
              <a:rPr lang="de-DE" sz="1100" dirty="0" err="1" smtClean="0"/>
              <a:t>creatinine</a:t>
            </a:r>
            <a:r>
              <a:rPr lang="de-DE" sz="1100" dirty="0" smtClean="0"/>
              <a:t> </a:t>
            </a:r>
            <a:r>
              <a:rPr lang="de-DE" sz="1100" dirty="0" err="1" smtClean="0"/>
              <a:t>ratios</a:t>
            </a:r>
            <a:r>
              <a:rPr lang="de-DE" sz="1100" dirty="0" smtClean="0"/>
              <a:t> in </a:t>
            </a:r>
            <a:r>
              <a:rPr lang="de-DE" sz="1100" dirty="0" err="1" smtClean="0"/>
              <a:t>infancy</a:t>
            </a:r>
            <a:r>
              <a:rPr lang="de-DE" sz="1100" dirty="0" smtClean="0"/>
              <a:t>. J </a:t>
            </a:r>
            <a:r>
              <a:rPr lang="de-DE" sz="1100" dirty="0" err="1" smtClean="0"/>
              <a:t>Pediatr</a:t>
            </a:r>
            <a:r>
              <a:rPr lang="de-DE" sz="1100" dirty="0" smtClean="0"/>
              <a:t>, 1993. 123: 393.</a:t>
            </a:r>
            <a:r>
              <a:rPr lang="uk-UA" sz="1100" dirty="0" smtClean="0"/>
              <a:t> </a:t>
            </a:r>
            <a:r>
              <a:rPr lang="de-DE" sz="1100" dirty="0" smtClean="0">
                <a:hlinkClick r:id="rId3"/>
              </a:rPr>
              <a:t>https://pubmed.ncbi.nlm.nih.gov/8355114</a:t>
            </a:r>
            <a:r>
              <a:rPr lang="uk-UA" sz="1200" dirty="0" smtClean="0"/>
              <a:t>]. Якщо коефіцієнти спостереження нормальні, додаткове обстеження на </a:t>
            </a:r>
            <a:r>
              <a:rPr lang="uk-UA" sz="1200" dirty="0" err="1" smtClean="0"/>
              <a:t>гіперкальціурію</a:t>
            </a:r>
            <a:r>
              <a:rPr lang="uk-UA" sz="1200" dirty="0" smtClean="0"/>
              <a:t> не потрібно.</a:t>
            </a:r>
          </a:p>
          <a:p>
            <a:endParaRPr lang="uk-UA" sz="1200" dirty="0" smtClean="0"/>
          </a:p>
          <a:p>
            <a:r>
              <a:rPr lang="uk-UA" sz="1200" dirty="0" smtClean="0"/>
              <a:t>Однак, якщо коефіцієнт залишається підвищеним, слід провести 24-годинний збір сечі та розрахувати екскрецію кальцію.</a:t>
            </a:r>
          </a:p>
          <a:p>
            <a:endParaRPr lang="uk-UA" sz="1200" dirty="0" smtClean="0"/>
          </a:p>
          <a:p>
            <a:pPr algn="just"/>
            <a:r>
              <a:rPr lang="uk-UA" sz="1200" dirty="0" smtClean="0"/>
              <a:t>Стандартним критерієм діагностики </a:t>
            </a:r>
            <a:r>
              <a:rPr lang="uk-UA" sz="1200" dirty="0" err="1" smtClean="0"/>
              <a:t>гіперкальціурії</a:t>
            </a:r>
            <a:r>
              <a:rPr lang="uk-UA" sz="1200" dirty="0" smtClean="0"/>
              <a:t> є 24-годинний тест екскреції кальцію. Якщо екскреція кальцію перевищує 4 мг/кг/добу (0,1 ммоль/кг/добу), діагноз </a:t>
            </a:r>
            <a:r>
              <a:rPr lang="uk-UA" sz="1200" dirty="0" err="1" smtClean="0"/>
              <a:t>гіперкальціурії</a:t>
            </a:r>
            <a:r>
              <a:rPr lang="uk-UA" sz="1200" dirty="0" smtClean="0"/>
              <a:t> підтверджується і необхідна подальша оцінка: рівні бікарбонату, креатиніну, лужної фосфатази, кальцію, фосфору, магнію, </a:t>
            </a:r>
            <a:r>
              <a:rPr lang="de-DE" sz="1200" dirty="0" smtClean="0"/>
              <a:t>pH. </a:t>
            </a:r>
            <a:r>
              <a:rPr lang="uk-UA" sz="1200" dirty="0" smtClean="0"/>
              <a:t>і </a:t>
            </a:r>
            <a:r>
              <a:rPr lang="uk-UA" sz="1200" dirty="0" err="1" smtClean="0"/>
              <a:t>паратиреоїдний</a:t>
            </a:r>
            <a:r>
              <a:rPr lang="uk-UA" sz="1200" dirty="0" smtClean="0"/>
              <a:t> гормон. У </a:t>
            </a:r>
            <a:r>
              <a:rPr lang="uk-UA" sz="1200" dirty="0" err="1" smtClean="0"/>
              <a:t>свіжоотриманій</a:t>
            </a:r>
            <a:r>
              <a:rPr lang="uk-UA" sz="1200" dirty="0" smtClean="0"/>
              <a:t>  сечі необхідно виміряти </a:t>
            </a:r>
            <a:r>
              <a:rPr lang="uk-UA" sz="1200" dirty="0" err="1" smtClean="0"/>
              <a:t>рН</a:t>
            </a:r>
            <a:r>
              <a:rPr lang="uk-UA" sz="1200" dirty="0" smtClean="0"/>
              <a:t> [</a:t>
            </a:r>
            <a:r>
              <a:rPr lang="de-DE" sz="1100" dirty="0" smtClean="0"/>
              <a:t>Kruse, K., et al. Reference </a:t>
            </a:r>
            <a:r>
              <a:rPr lang="de-DE" sz="1100" dirty="0" err="1" smtClean="0"/>
              <a:t>values</a:t>
            </a:r>
            <a:r>
              <a:rPr lang="de-DE" sz="1100" dirty="0" smtClean="0"/>
              <a:t> </a:t>
            </a:r>
            <a:r>
              <a:rPr lang="de-DE" sz="1100" dirty="0" err="1" smtClean="0"/>
              <a:t>for</a:t>
            </a:r>
            <a:r>
              <a:rPr lang="de-DE" sz="1100" dirty="0" smtClean="0"/>
              <a:t> </a:t>
            </a:r>
            <a:r>
              <a:rPr lang="de-DE" sz="1100" dirty="0" err="1" smtClean="0"/>
              <a:t>urinary</a:t>
            </a:r>
            <a:r>
              <a:rPr lang="de-DE" sz="1100" dirty="0" smtClean="0"/>
              <a:t> </a:t>
            </a:r>
            <a:r>
              <a:rPr lang="de-DE" sz="1100" dirty="0" err="1" smtClean="0"/>
              <a:t>calcium</a:t>
            </a:r>
            <a:r>
              <a:rPr lang="de-DE" sz="1100" dirty="0" smtClean="0"/>
              <a:t> </a:t>
            </a:r>
            <a:r>
              <a:rPr lang="de-DE" sz="1100" dirty="0" err="1" smtClean="0"/>
              <a:t>excretion</a:t>
            </a:r>
            <a:r>
              <a:rPr lang="de-DE" sz="1100" dirty="0" smtClean="0"/>
              <a:t> </a:t>
            </a:r>
            <a:r>
              <a:rPr lang="de-DE" sz="1100" dirty="0" err="1" smtClean="0"/>
              <a:t>and</a:t>
            </a:r>
            <a:r>
              <a:rPr lang="de-DE" sz="1100" dirty="0" smtClean="0"/>
              <a:t> </a:t>
            </a:r>
            <a:r>
              <a:rPr lang="de-DE" sz="1100" dirty="0" err="1" smtClean="0"/>
              <a:t>screening</a:t>
            </a:r>
            <a:r>
              <a:rPr lang="de-DE" sz="1100" dirty="0" smtClean="0"/>
              <a:t> </a:t>
            </a:r>
            <a:r>
              <a:rPr lang="de-DE" sz="1100" dirty="0" err="1" smtClean="0"/>
              <a:t>for</a:t>
            </a:r>
            <a:r>
              <a:rPr lang="de-DE" sz="1100" dirty="0" smtClean="0"/>
              <a:t> </a:t>
            </a:r>
            <a:r>
              <a:rPr lang="de-DE" sz="1100" dirty="0" err="1" smtClean="0"/>
              <a:t>hypercalciuria</a:t>
            </a:r>
            <a:r>
              <a:rPr lang="de-DE" sz="1100" dirty="0" smtClean="0"/>
              <a:t> in </a:t>
            </a:r>
            <a:r>
              <a:rPr lang="de-DE" sz="1100" dirty="0" err="1" smtClean="0"/>
              <a:t>children</a:t>
            </a:r>
            <a:r>
              <a:rPr lang="de-DE" sz="1100" dirty="0" smtClean="0"/>
              <a:t> </a:t>
            </a:r>
            <a:r>
              <a:rPr lang="de-DE" sz="1100" dirty="0" err="1" smtClean="0"/>
              <a:t>and</a:t>
            </a:r>
            <a:r>
              <a:rPr lang="de-DE" sz="1100" dirty="0" smtClean="0"/>
              <a:t> </a:t>
            </a:r>
            <a:r>
              <a:rPr lang="de-DE" sz="1100" dirty="0" err="1" smtClean="0"/>
              <a:t>adolescents</a:t>
            </a:r>
            <a:r>
              <a:rPr lang="de-DE" sz="1100" dirty="0" smtClean="0"/>
              <a:t>. </a:t>
            </a:r>
            <a:r>
              <a:rPr lang="de-DE" sz="1100" dirty="0" err="1" smtClean="0"/>
              <a:t>Eur</a:t>
            </a:r>
            <a:r>
              <a:rPr lang="de-DE" sz="1100" dirty="0" smtClean="0"/>
              <a:t> J </a:t>
            </a:r>
            <a:r>
              <a:rPr lang="de-DE" sz="1100" dirty="0" err="1" smtClean="0"/>
              <a:t>Pediatr</a:t>
            </a:r>
            <a:r>
              <a:rPr lang="de-DE" sz="1100" dirty="0" smtClean="0"/>
              <a:t>, 1984. 143: 25.</a:t>
            </a:r>
            <a:r>
              <a:rPr lang="uk-UA" sz="1100" dirty="0" smtClean="0"/>
              <a:t> </a:t>
            </a:r>
            <a:r>
              <a:rPr lang="de-DE" sz="1100" dirty="0" smtClean="0">
                <a:hlinkClick r:id="rId2"/>
              </a:rPr>
              <a:t>https://pubmed.ncbi.nlm.nih.gov/6510426</a:t>
            </a:r>
            <a:r>
              <a:rPr lang="uk-UA" sz="1100" dirty="0" smtClean="0"/>
              <a:t> ;</a:t>
            </a:r>
            <a:r>
              <a:rPr lang="de-DE" sz="1100" dirty="0" smtClean="0"/>
              <a:t>Sargent, J.D., et al. Normal </a:t>
            </a:r>
            <a:r>
              <a:rPr lang="de-DE" sz="1100" dirty="0" err="1" smtClean="0"/>
              <a:t>values</a:t>
            </a:r>
            <a:r>
              <a:rPr lang="de-DE" sz="1100" dirty="0" smtClean="0"/>
              <a:t> </a:t>
            </a:r>
            <a:r>
              <a:rPr lang="de-DE" sz="1100" dirty="0" err="1" smtClean="0"/>
              <a:t>for</a:t>
            </a:r>
            <a:r>
              <a:rPr lang="de-DE" sz="1100" dirty="0" smtClean="0"/>
              <a:t> </a:t>
            </a:r>
            <a:r>
              <a:rPr lang="de-DE" sz="1100" dirty="0" err="1" smtClean="0"/>
              <a:t>random</a:t>
            </a:r>
            <a:r>
              <a:rPr lang="de-DE" sz="1100" dirty="0" smtClean="0"/>
              <a:t> </a:t>
            </a:r>
            <a:r>
              <a:rPr lang="de-DE" sz="1100" dirty="0" err="1" smtClean="0"/>
              <a:t>urinary</a:t>
            </a:r>
            <a:r>
              <a:rPr lang="de-DE" sz="1100" dirty="0" smtClean="0"/>
              <a:t> </a:t>
            </a:r>
            <a:r>
              <a:rPr lang="de-DE" sz="1100" dirty="0" err="1" smtClean="0"/>
              <a:t>calcium</a:t>
            </a:r>
            <a:r>
              <a:rPr lang="de-DE" sz="1100" dirty="0" smtClean="0"/>
              <a:t> </a:t>
            </a:r>
            <a:r>
              <a:rPr lang="de-DE" sz="1100" dirty="0" err="1" smtClean="0"/>
              <a:t>to</a:t>
            </a:r>
            <a:r>
              <a:rPr lang="de-DE" sz="1100" dirty="0" smtClean="0"/>
              <a:t> </a:t>
            </a:r>
            <a:r>
              <a:rPr lang="de-DE" sz="1100" dirty="0" err="1" smtClean="0"/>
              <a:t>creatinine</a:t>
            </a:r>
            <a:r>
              <a:rPr lang="de-DE" sz="1100" dirty="0" smtClean="0"/>
              <a:t> </a:t>
            </a:r>
            <a:r>
              <a:rPr lang="de-DE" sz="1100" dirty="0" err="1" smtClean="0"/>
              <a:t>ratios</a:t>
            </a:r>
            <a:r>
              <a:rPr lang="de-DE" sz="1100" dirty="0" smtClean="0"/>
              <a:t> in </a:t>
            </a:r>
            <a:r>
              <a:rPr lang="de-DE" sz="1100" dirty="0" err="1" smtClean="0"/>
              <a:t>infancy</a:t>
            </a:r>
            <a:r>
              <a:rPr lang="de-DE" sz="1100" dirty="0" smtClean="0"/>
              <a:t>. J </a:t>
            </a:r>
            <a:r>
              <a:rPr lang="de-DE" sz="1100" dirty="0" err="1" smtClean="0"/>
              <a:t>Pediatr</a:t>
            </a:r>
            <a:r>
              <a:rPr lang="de-DE" sz="1100" dirty="0" smtClean="0"/>
              <a:t>, 1993. 123: 393.</a:t>
            </a:r>
            <a:r>
              <a:rPr lang="uk-UA" sz="1100" dirty="0" smtClean="0"/>
              <a:t> </a:t>
            </a:r>
            <a:r>
              <a:rPr lang="de-DE" sz="1100" dirty="0" smtClean="0">
                <a:hlinkClick r:id="rId3"/>
              </a:rPr>
              <a:t>https://pubmed.ncbi.nlm.nih.gov/8355114</a:t>
            </a:r>
            <a:r>
              <a:rPr lang="uk-UA" sz="1100" dirty="0" smtClean="0"/>
              <a:t> ; </a:t>
            </a:r>
            <a:r>
              <a:rPr lang="de-DE" sz="1100" dirty="0" err="1" smtClean="0"/>
              <a:t>Stapleton</a:t>
            </a:r>
            <a:r>
              <a:rPr lang="de-DE" sz="1100" dirty="0" smtClean="0"/>
              <a:t>, F.B., et al. </a:t>
            </a:r>
            <a:r>
              <a:rPr lang="de-DE" sz="1100" dirty="0" err="1" smtClean="0"/>
              <a:t>Urinary</a:t>
            </a:r>
            <a:r>
              <a:rPr lang="de-DE" sz="1100" dirty="0" smtClean="0"/>
              <a:t> </a:t>
            </a:r>
            <a:r>
              <a:rPr lang="de-DE" sz="1100" dirty="0" err="1" smtClean="0"/>
              <a:t>excretion</a:t>
            </a:r>
            <a:r>
              <a:rPr lang="de-DE" sz="1100" dirty="0" smtClean="0"/>
              <a:t> </a:t>
            </a:r>
            <a:r>
              <a:rPr lang="de-DE" sz="1100" dirty="0" err="1" smtClean="0"/>
              <a:t>of</a:t>
            </a:r>
            <a:r>
              <a:rPr lang="de-DE" sz="1100" dirty="0" smtClean="0"/>
              <a:t> </a:t>
            </a:r>
            <a:r>
              <a:rPr lang="de-DE" sz="1100" dirty="0" err="1" smtClean="0"/>
              <a:t>calcium</a:t>
            </a:r>
            <a:r>
              <a:rPr lang="de-DE" sz="1100" dirty="0" smtClean="0"/>
              <a:t> </a:t>
            </a:r>
            <a:r>
              <a:rPr lang="de-DE" sz="1100" dirty="0" err="1" smtClean="0"/>
              <a:t>following</a:t>
            </a:r>
            <a:r>
              <a:rPr lang="de-DE" sz="1100" dirty="0" smtClean="0"/>
              <a:t> an oral </a:t>
            </a:r>
            <a:r>
              <a:rPr lang="de-DE" sz="1100" dirty="0" err="1" smtClean="0"/>
              <a:t>calcium</a:t>
            </a:r>
            <a:r>
              <a:rPr lang="de-DE" sz="1100" dirty="0" smtClean="0"/>
              <a:t> </a:t>
            </a:r>
            <a:r>
              <a:rPr lang="de-DE" sz="1100" dirty="0" err="1" smtClean="0"/>
              <a:t>loading</a:t>
            </a:r>
            <a:r>
              <a:rPr lang="de-DE" sz="1100" dirty="0" smtClean="0"/>
              <a:t> </a:t>
            </a:r>
            <a:r>
              <a:rPr lang="de-DE" sz="1100" dirty="0" err="1" smtClean="0"/>
              <a:t>test</a:t>
            </a:r>
            <a:r>
              <a:rPr lang="de-DE" sz="1100" dirty="0" smtClean="0"/>
              <a:t> in </a:t>
            </a:r>
            <a:r>
              <a:rPr lang="de-DE" sz="1100" dirty="0" err="1" smtClean="0"/>
              <a:t>healthy</a:t>
            </a:r>
            <a:r>
              <a:rPr lang="de-DE" sz="1100" dirty="0" smtClean="0"/>
              <a:t> </a:t>
            </a:r>
            <a:r>
              <a:rPr lang="de-DE" sz="1100" dirty="0" err="1" smtClean="0"/>
              <a:t>children</a:t>
            </a:r>
            <a:r>
              <a:rPr lang="de-DE" sz="1100" dirty="0" smtClean="0"/>
              <a:t>. </a:t>
            </a:r>
            <a:r>
              <a:rPr lang="de-DE" sz="1100" dirty="0" err="1" smtClean="0"/>
              <a:t>Pediatrics</a:t>
            </a:r>
            <a:r>
              <a:rPr lang="de-DE" sz="1100" dirty="0" smtClean="0"/>
              <a:t>, 1982. 69: 594.</a:t>
            </a:r>
            <a:r>
              <a:rPr lang="uk-UA" sz="1100" dirty="0" smtClean="0"/>
              <a:t> </a:t>
            </a:r>
            <a:r>
              <a:rPr lang="de-DE" sz="1100" dirty="0" smtClean="0">
                <a:hlinkClick r:id="rId4"/>
              </a:rPr>
              <a:t>https://pubmed.ncbi.nlm.nih.gov/7079015</a:t>
            </a:r>
            <a:r>
              <a:rPr lang="uk-UA" sz="1100" dirty="0" smtClean="0"/>
              <a:t> </a:t>
            </a:r>
            <a:r>
              <a:rPr lang="uk-UA" sz="1200" dirty="0" smtClean="0"/>
              <a:t>]. Крім кальцію, 24-годинний аналіз сечі також повинен включати фосфор, натрій, магній, сечову кислоту, цитрат і оксалат.</a:t>
            </a:r>
          </a:p>
          <a:p>
            <a:endParaRPr lang="uk-UA" sz="900" dirty="0" smtClean="0"/>
          </a:p>
        </p:txBody>
      </p:sp>
    </p:spTree>
    <p:extLst>
      <p:ext uri="{BB962C8B-B14F-4D97-AF65-F5344CB8AC3E}">
        <p14:creationId xmlns:p14="http://schemas.microsoft.com/office/powerpoint/2010/main" val="844488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363272" cy="5505475"/>
          </a:xfrm>
        </p:spPr>
        <p:txBody>
          <a:bodyPr>
            <a:noAutofit/>
          </a:bodyPr>
          <a:lstStyle/>
          <a:p>
            <a:pPr lvl="0" algn="just"/>
            <a:r>
              <a:rPr lang="uk-UA" sz="1400" dirty="0">
                <a:solidFill>
                  <a:prstClr val="black"/>
                </a:solidFill>
              </a:rPr>
              <a:t>Початкове лікування завжди полягає у збільшенні споживання рідини та відтоку сечі. Зміна дієти є обов’язковою частиною ефективної терапії. Дитину слід направити до дієтолога, щоб точно оцінити щоденне споживання кальцію, тваринного білка та натрію. Рекомендується обмежувати споживання натрію в їжі, а також підтримувати споживання кальцію відповідно до щоденних потреб дитини [</a:t>
            </a:r>
            <a:r>
              <a:rPr lang="en-US" sz="1100" dirty="0" err="1">
                <a:solidFill>
                  <a:prstClr val="black"/>
                </a:solidFill>
              </a:rPr>
              <a:t>Borghi</a:t>
            </a:r>
            <a:r>
              <a:rPr lang="en-US" sz="1100" dirty="0">
                <a:solidFill>
                  <a:prstClr val="black"/>
                </a:solidFill>
              </a:rPr>
              <a:t>, L., et al. Comparison of two diets for the prevention of recurrent stones in idiopathic </a:t>
            </a:r>
            <a:r>
              <a:rPr lang="en-US" sz="1100" dirty="0" err="1">
                <a:solidFill>
                  <a:prstClr val="black"/>
                </a:solidFill>
              </a:rPr>
              <a:t>hypercalciuria</a:t>
            </a:r>
            <a:r>
              <a:rPr lang="en-US" sz="1100" dirty="0">
                <a:solidFill>
                  <a:prstClr val="black"/>
                </a:solidFill>
              </a:rPr>
              <a:t>. N </a:t>
            </a:r>
            <a:r>
              <a:rPr lang="en-US" sz="1100" dirty="0" err="1">
                <a:solidFill>
                  <a:prstClr val="black"/>
                </a:solidFill>
              </a:rPr>
              <a:t>Engl</a:t>
            </a:r>
            <a:r>
              <a:rPr lang="en-US" sz="1100" dirty="0">
                <a:solidFill>
                  <a:prstClr val="black"/>
                </a:solidFill>
              </a:rPr>
              <a:t> J Med, 2002. 346: 77.</a:t>
            </a:r>
            <a:r>
              <a:rPr lang="uk-UA" sz="1100" dirty="0">
                <a:solidFill>
                  <a:prstClr val="black"/>
                </a:solidFill>
              </a:rPr>
              <a:t> </a:t>
            </a:r>
            <a:r>
              <a:rPr lang="en-US" sz="1100" dirty="0">
                <a:solidFill>
                  <a:prstClr val="black"/>
                </a:solidFill>
                <a:hlinkClick r:id="rId2"/>
              </a:rPr>
              <a:t>https://pubmed.ncbi.nlm.nih.gov/11784873</a:t>
            </a:r>
            <a:r>
              <a:rPr lang="uk-UA" sz="1100" dirty="0">
                <a:solidFill>
                  <a:prstClr val="black"/>
                </a:solidFill>
              </a:rPr>
              <a:t> </a:t>
            </a:r>
            <a:r>
              <a:rPr lang="uk-UA" sz="1400" dirty="0">
                <a:solidFill>
                  <a:prstClr val="black"/>
                </a:solidFill>
              </a:rPr>
              <a:t>]. Можна провести коротке випробування дієти з низьким вмістом кальцію, щоб визначити, чи сприяють екзогенне споживання кальцію та/або </a:t>
            </a:r>
            <a:r>
              <a:rPr lang="uk-UA" sz="1400" dirty="0" err="1">
                <a:solidFill>
                  <a:prstClr val="black"/>
                </a:solidFill>
              </a:rPr>
              <a:t>гіперабсорбція</a:t>
            </a:r>
            <a:r>
              <a:rPr lang="uk-UA" sz="1400" dirty="0">
                <a:solidFill>
                  <a:prstClr val="black"/>
                </a:solidFill>
              </a:rPr>
              <a:t> кальцію підвищенню кальцію в сечі. Слід уникати будь-яких рекомендацій щодо обмеження споживання кальцію нижче добової потреби дитини. Більше того, низьке споживання кальцію є фактором ризику утворення каменів [</a:t>
            </a:r>
            <a:r>
              <a:rPr lang="en-US" sz="1100" dirty="0" err="1">
                <a:solidFill>
                  <a:prstClr val="black"/>
                </a:solidFill>
              </a:rPr>
              <a:t>Curhan</a:t>
            </a:r>
            <a:r>
              <a:rPr lang="en-US" sz="1100" dirty="0">
                <a:solidFill>
                  <a:prstClr val="black"/>
                </a:solidFill>
              </a:rPr>
              <a:t>, G.C., et al. A prospective study of dietary calcium and other nutrients and the risk of symptomatic kidney stones. N </a:t>
            </a:r>
            <a:r>
              <a:rPr lang="en-US" sz="1100" dirty="0" err="1">
                <a:solidFill>
                  <a:prstClr val="black"/>
                </a:solidFill>
              </a:rPr>
              <a:t>Engl</a:t>
            </a:r>
            <a:r>
              <a:rPr lang="en-US" sz="1100" dirty="0">
                <a:solidFill>
                  <a:prstClr val="black"/>
                </a:solidFill>
              </a:rPr>
              <a:t> J Med, 1993. 328: 833.</a:t>
            </a:r>
            <a:r>
              <a:rPr lang="uk-UA" sz="1100" dirty="0">
                <a:solidFill>
                  <a:prstClr val="black"/>
                </a:solidFill>
              </a:rPr>
              <a:t> </a:t>
            </a:r>
            <a:r>
              <a:rPr lang="en-US" sz="1100" dirty="0">
                <a:solidFill>
                  <a:prstClr val="black"/>
                </a:solidFill>
                <a:hlinkClick r:id="rId3"/>
              </a:rPr>
              <a:t>https://pubmed.ncbi.nlm.nih.gov/8441427</a:t>
            </a:r>
            <a:r>
              <a:rPr lang="uk-UA" sz="1400" dirty="0">
                <a:solidFill>
                  <a:prstClr val="black"/>
                </a:solidFill>
              </a:rPr>
              <a:t> ] (рівень доказовості: 3).</a:t>
            </a:r>
          </a:p>
          <a:p>
            <a:pPr lvl="0"/>
            <a:endParaRPr lang="uk-UA" sz="1400" dirty="0">
              <a:solidFill>
                <a:prstClr val="black"/>
              </a:solidFill>
            </a:endParaRPr>
          </a:p>
          <a:p>
            <a:pPr lvl="0" algn="just"/>
            <a:r>
              <a:rPr lang="uk-UA" sz="1400" dirty="0" err="1">
                <a:solidFill>
                  <a:prstClr val="black"/>
                </a:solidFill>
              </a:rPr>
              <a:t>Гідрохлоротіазид</a:t>
            </a:r>
            <a:r>
              <a:rPr lang="uk-UA" sz="1400" dirty="0">
                <a:solidFill>
                  <a:prstClr val="black"/>
                </a:solidFill>
              </a:rPr>
              <a:t> та інші </a:t>
            </a:r>
            <a:r>
              <a:rPr lang="uk-UA" sz="1400" dirty="0" err="1">
                <a:solidFill>
                  <a:prstClr val="black"/>
                </a:solidFill>
              </a:rPr>
              <a:t>діуретики</a:t>
            </a:r>
            <a:r>
              <a:rPr lang="uk-UA" sz="1400" dirty="0">
                <a:solidFill>
                  <a:prstClr val="black"/>
                </a:solidFill>
              </a:rPr>
              <a:t> </a:t>
            </a:r>
            <a:r>
              <a:rPr lang="uk-UA" sz="1400" dirty="0" err="1">
                <a:solidFill>
                  <a:prstClr val="black"/>
                </a:solidFill>
              </a:rPr>
              <a:t>тіазидного</a:t>
            </a:r>
            <a:r>
              <a:rPr lang="uk-UA" sz="1400" dirty="0">
                <a:solidFill>
                  <a:prstClr val="black"/>
                </a:solidFill>
              </a:rPr>
              <a:t> типу можна використовувати для лікування </a:t>
            </a:r>
            <a:r>
              <a:rPr lang="uk-UA" sz="1400" dirty="0" err="1">
                <a:solidFill>
                  <a:prstClr val="black"/>
                </a:solidFill>
              </a:rPr>
              <a:t>ідіопатичної</a:t>
            </a:r>
            <a:r>
              <a:rPr lang="uk-UA" sz="1400" dirty="0">
                <a:solidFill>
                  <a:prstClr val="black"/>
                </a:solidFill>
              </a:rPr>
              <a:t> </a:t>
            </a:r>
            <a:r>
              <a:rPr lang="uk-UA" sz="1400" dirty="0" err="1">
                <a:solidFill>
                  <a:prstClr val="black"/>
                </a:solidFill>
              </a:rPr>
              <a:t>гіперкальціурії</a:t>
            </a:r>
            <a:r>
              <a:rPr lang="uk-UA" sz="1400" dirty="0">
                <a:solidFill>
                  <a:prstClr val="black"/>
                </a:solidFill>
              </a:rPr>
              <a:t>, особливо при втраті кальцію нирками, у початковій дозі 0,5-1 мг/кг/добу [</a:t>
            </a:r>
            <a:r>
              <a:rPr lang="de-DE" sz="1100" dirty="0" err="1">
                <a:solidFill>
                  <a:prstClr val="black"/>
                </a:solidFill>
              </a:rPr>
              <a:t>Bartosh</a:t>
            </a:r>
            <a:r>
              <a:rPr lang="de-DE" sz="1100" dirty="0">
                <a:solidFill>
                  <a:prstClr val="black"/>
                </a:solidFill>
              </a:rPr>
              <a:t>, S.M. Medical </a:t>
            </a:r>
            <a:r>
              <a:rPr lang="de-DE" sz="1100" dirty="0" err="1">
                <a:solidFill>
                  <a:prstClr val="black"/>
                </a:solidFill>
              </a:rPr>
              <a:t>management</a:t>
            </a:r>
            <a:r>
              <a:rPr lang="de-DE" sz="1100" dirty="0">
                <a:solidFill>
                  <a:prstClr val="black"/>
                </a:solidFill>
              </a:rPr>
              <a:t> </a:t>
            </a:r>
            <a:r>
              <a:rPr lang="de-DE" sz="1100" dirty="0" err="1">
                <a:solidFill>
                  <a:prstClr val="black"/>
                </a:solidFill>
              </a:rPr>
              <a:t>of</a:t>
            </a:r>
            <a:r>
              <a:rPr lang="de-DE" sz="1100" dirty="0">
                <a:solidFill>
                  <a:prstClr val="black"/>
                </a:solidFill>
              </a:rPr>
              <a:t> </a:t>
            </a:r>
            <a:r>
              <a:rPr lang="de-DE" sz="1100" dirty="0" err="1">
                <a:solidFill>
                  <a:prstClr val="black"/>
                </a:solidFill>
              </a:rPr>
              <a:t>pediatric</a:t>
            </a:r>
            <a:r>
              <a:rPr lang="de-DE" sz="1100" dirty="0">
                <a:solidFill>
                  <a:prstClr val="black"/>
                </a:solidFill>
              </a:rPr>
              <a:t> </a:t>
            </a:r>
            <a:r>
              <a:rPr lang="de-DE" sz="1100" dirty="0" err="1">
                <a:solidFill>
                  <a:prstClr val="black"/>
                </a:solidFill>
              </a:rPr>
              <a:t>stone</a:t>
            </a:r>
            <a:r>
              <a:rPr lang="de-DE" sz="1100" dirty="0">
                <a:solidFill>
                  <a:prstClr val="black"/>
                </a:solidFill>
              </a:rPr>
              <a:t> </a:t>
            </a:r>
            <a:r>
              <a:rPr lang="de-DE" sz="1100" dirty="0" err="1">
                <a:solidFill>
                  <a:prstClr val="black"/>
                </a:solidFill>
              </a:rPr>
              <a:t>disease</a:t>
            </a:r>
            <a:r>
              <a:rPr lang="de-DE" sz="1100" dirty="0">
                <a:solidFill>
                  <a:prstClr val="black"/>
                </a:solidFill>
              </a:rPr>
              <a:t>. </a:t>
            </a:r>
            <a:r>
              <a:rPr lang="de-DE" sz="1100" dirty="0" err="1">
                <a:solidFill>
                  <a:prstClr val="black"/>
                </a:solidFill>
              </a:rPr>
              <a:t>Urol</a:t>
            </a:r>
            <a:r>
              <a:rPr lang="de-DE" sz="1100" dirty="0">
                <a:solidFill>
                  <a:prstClr val="black"/>
                </a:solidFill>
              </a:rPr>
              <a:t> </a:t>
            </a:r>
            <a:r>
              <a:rPr lang="de-DE" sz="1100" dirty="0" err="1">
                <a:solidFill>
                  <a:prstClr val="black"/>
                </a:solidFill>
              </a:rPr>
              <a:t>Clin</a:t>
            </a:r>
            <a:r>
              <a:rPr lang="de-DE" sz="1100" dirty="0">
                <a:solidFill>
                  <a:prstClr val="black"/>
                </a:solidFill>
              </a:rPr>
              <a:t> North Am, 2004. 31: 575.</a:t>
            </a:r>
            <a:r>
              <a:rPr lang="uk-UA" sz="1100" dirty="0">
                <a:solidFill>
                  <a:prstClr val="black"/>
                </a:solidFill>
              </a:rPr>
              <a:t> </a:t>
            </a:r>
            <a:r>
              <a:rPr lang="de-DE" sz="1100" dirty="0">
                <a:solidFill>
                  <a:prstClr val="black"/>
                </a:solidFill>
                <a:hlinkClick r:id="rId4"/>
              </a:rPr>
              <a:t>https://pubmed.ncbi.nlm.nih.gov/15313066</a:t>
            </a:r>
            <a:r>
              <a:rPr lang="uk-UA" sz="1100" dirty="0">
                <a:solidFill>
                  <a:prstClr val="black"/>
                </a:solidFill>
              </a:rPr>
              <a:t> ; </a:t>
            </a:r>
            <a:r>
              <a:rPr lang="de-DE" sz="1100" dirty="0">
                <a:solidFill>
                  <a:prstClr val="black"/>
                </a:solidFill>
              </a:rPr>
              <a:t>Choi, J.N., et al. Low-dose </a:t>
            </a:r>
            <a:r>
              <a:rPr lang="de-DE" sz="1100" dirty="0" err="1">
                <a:solidFill>
                  <a:prstClr val="black"/>
                </a:solidFill>
              </a:rPr>
              <a:t>thiazide</a:t>
            </a:r>
            <a:r>
              <a:rPr lang="de-DE" sz="1100" dirty="0">
                <a:solidFill>
                  <a:prstClr val="black"/>
                </a:solidFill>
              </a:rPr>
              <a:t> </a:t>
            </a:r>
            <a:r>
              <a:rPr lang="de-DE" sz="1100" dirty="0" err="1">
                <a:solidFill>
                  <a:prstClr val="black"/>
                </a:solidFill>
              </a:rPr>
              <a:t>diuretics</a:t>
            </a:r>
            <a:r>
              <a:rPr lang="de-DE" sz="1100" dirty="0">
                <a:solidFill>
                  <a:prstClr val="black"/>
                </a:solidFill>
              </a:rPr>
              <a:t> in </a:t>
            </a:r>
            <a:r>
              <a:rPr lang="de-DE" sz="1100" dirty="0" err="1">
                <a:solidFill>
                  <a:prstClr val="black"/>
                </a:solidFill>
              </a:rPr>
              <a:t>children</a:t>
            </a:r>
            <a:r>
              <a:rPr lang="de-DE" sz="1100" dirty="0">
                <a:solidFill>
                  <a:prstClr val="black"/>
                </a:solidFill>
              </a:rPr>
              <a:t> </a:t>
            </a:r>
            <a:r>
              <a:rPr lang="de-DE" sz="1100" dirty="0" err="1">
                <a:solidFill>
                  <a:prstClr val="black"/>
                </a:solidFill>
              </a:rPr>
              <a:t>with</a:t>
            </a:r>
            <a:r>
              <a:rPr lang="de-DE" sz="1100" dirty="0">
                <a:solidFill>
                  <a:prstClr val="black"/>
                </a:solidFill>
              </a:rPr>
              <a:t> </a:t>
            </a:r>
            <a:r>
              <a:rPr lang="de-DE" sz="1100" dirty="0" err="1">
                <a:solidFill>
                  <a:prstClr val="black"/>
                </a:solidFill>
              </a:rPr>
              <a:t>idiopathic</a:t>
            </a:r>
            <a:r>
              <a:rPr lang="de-DE" sz="1100" dirty="0">
                <a:solidFill>
                  <a:prstClr val="black"/>
                </a:solidFill>
              </a:rPr>
              <a:t> renal </a:t>
            </a:r>
            <a:r>
              <a:rPr lang="de-DE" sz="1100" dirty="0" err="1">
                <a:solidFill>
                  <a:prstClr val="black"/>
                </a:solidFill>
              </a:rPr>
              <a:t>hypercalciuria</a:t>
            </a:r>
            <a:r>
              <a:rPr lang="de-DE" sz="1100" dirty="0">
                <a:solidFill>
                  <a:prstClr val="black"/>
                </a:solidFill>
              </a:rPr>
              <a:t>. Acta </a:t>
            </a:r>
            <a:r>
              <a:rPr lang="de-DE" sz="1100" dirty="0" err="1">
                <a:solidFill>
                  <a:prstClr val="black"/>
                </a:solidFill>
              </a:rPr>
              <a:t>Paediatr</a:t>
            </a:r>
            <a:r>
              <a:rPr lang="de-DE" sz="1100" dirty="0">
                <a:solidFill>
                  <a:prstClr val="black"/>
                </a:solidFill>
              </a:rPr>
              <a:t>, 2011. 100: e71.</a:t>
            </a:r>
            <a:r>
              <a:rPr lang="uk-UA" sz="1100" dirty="0">
                <a:solidFill>
                  <a:prstClr val="black"/>
                </a:solidFill>
              </a:rPr>
              <a:t> </a:t>
            </a:r>
            <a:r>
              <a:rPr lang="de-DE" sz="1100" dirty="0">
                <a:solidFill>
                  <a:prstClr val="black"/>
                </a:solidFill>
                <a:hlinkClick r:id="rId5"/>
              </a:rPr>
              <a:t>https://pubmed.ncbi.nlm.nih.gov/21284722</a:t>
            </a:r>
            <a:r>
              <a:rPr lang="uk-UA" sz="1100" dirty="0">
                <a:solidFill>
                  <a:prstClr val="black"/>
                </a:solidFill>
              </a:rPr>
              <a:t> ; </a:t>
            </a:r>
            <a:r>
              <a:rPr lang="de-DE" sz="1100" dirty="0" err="1">
                <a:solidFill>
                  <a:prstClr val="black"/>
                </a:solidFill>
              </a:rPr>
              <a:t>Naseri</a:t>
            </a:r>
            <a:r>
              <a:rPr lang="de-DE" sz="1100" dirty="0">
                <a:solidFill>
                  <a:prstClr val="black"/>
                </a:solidFill>
              </a:rPr>
              <a:t>, M., et al. </a:t>
            </a:r>
            <a:r>
              <a:rPr lang="de-DE" sz="1100" dirty="0" err="1">
                <a:solidFill>
                  <a:prstClr val="black"/>
                </a:solidFill>
              </a:rPr>
              <a:t>Role</a:t>
            </a:r>
            <a:r>
              <a:rPr lang="de-DE" sz="1100" dirty="0">
                <a:solidFill>
                  <a:prstClr val="black"/>
                </a:solidFill>
              </a:rPr>
              <a:t> </a:t>
            </a:r>
            <a:r>
              <a:rPr lang="de-DE" sz="1100" dirty="0" err="1">
                <a:solidFill>
                  <a:prstClr val="black"/>
                </a:solidFill>
              </a:rPr>
              <a:t>of</a:t>
            </a:r>
            <a:r>
              <a:rPr lang="de-DE" sz="1100" dirty="0">
                <a:solidFill>
                  <a:prstClr val="black"/>
                </a:solidFill>
              </a:rPr>
              <a:t> high-dose </a:t>
            </a:r>
            <a:r>
              <a:rPr lang="de-DE" sz="1100" dirty="0" err="1">
                <a:solidFill>
                  <a:prstClr val="black"/>
                </a:solidFill>
              </a:rPr>
              <a:t>hydrochlorothiazide</a:t>
            </a:r>
            <a:r>
              <a:rPr lang="de-DE" sz="1100" dirty="0">
                <a:solidFill>
                  <a:prstClr val="black"/>
                </a:solidFill>
              </a:rPr>
              <a:t> in </a:t>
            </a:r>
            <a:r>
              <a:rPr lang="de-DE" sz="1100" dirty="0" err="1">
                <a:solidFill>
                  <a:prstClr val="black"/>
                </a:solidFill>
              </a:rPr>
              <a:t>idiopathic</a:t>
            </a:r>
            <a:r>
              <a:rPr lang="de-DE" sz="1100" dirty="0">
                <a:solidFill>
                  <a:prstClr val="black"/>
                </a:solidFill>
              </a:rPr>
              <a:t> </a:t>
            </a:r>
            <a:r>
              <a:rPr lang="de-DE" sz="1100" dirty="0" err="1">
                <a:solidFill>
                  <a:prstClr val="black"/>
                </a:solidFill>
              </a:rPr>
              <a:t>hypercalciuric</a:t>
            </a:r>
            <a:r>
              <a:rPr lang="de-DE" sz="1100" dirty="0">
                <a:solidFill>
                  <a:prstClr val="black"/>
                </a:solidFill>
              </a:rPr>
              <a:t> </a:t>
            </a:r>
            <a:r>
              <a:rPr lang="de-DE" sz="1100" dirty="0" err="1">
                <a:solidFill>
                  <a:prstClr val="black"/>
                </a:solidFill>
              </a:rPr>
              <a:t>urolithiasis</a:t>
            </a:r>
            <a:r>
              <a:rPr lang="de-DE" sz="1100" dirty="0">
                <a:solidFill>
                  <a:prstClr val="black"/>
                </a:solidFill>
              </a:rPr>
              <a:t> </a:t>
            </a:r>
            <a:r>
              <a:rPr lang="de-DE" sz="1100" dirty="0" err="1">
                <a:solidFill>
                  <a:prstClr val="black"/>
                </a:solidFill>
              </a:rPr>
              <a:t>of</a:t>
            </a:r>
            <a:r>
              <a:rPr lang="de-DE" sz="1100" dirty="0">
                <a:solidFill>
                  <a:prstClr val="black"/>
                </a:solidFill>
              </a:rPr>
              <a:t> </a:t>
            </a:r>
            <a:r>
              <a:rPr lang="de-DE" sz="1100" dirty="0" err="1">
                <a:solidFill>
                  <a:prstClr val="black"/>
                </a:solidFill>
              </a:rPr>
              <a:t>childhood</a:t>
            </a:r>
            <a:r>
              <a:rPr lang="de-DE" sz="1100" dirty="0">
                <a:solidFill>
                  <a:prstClr val="black"/>
                </a:solidFill>
              </a:rPr>
              <a:t>. Iran J </a:t>
            </a:r>
            <a:r>
              <a:rPr lang="de-DE" sz="1100" dirty="0" err="1">
                <a:solidFill>
                  <a:prstClr val="black"/>
                </a:solidFill>
              </a:rPr>
              <a:t>Kidney</a:t>
            </a:r>
            <a:r>
              <a:rPr lang="de-DE" sz="1100" dirty="0">
                <a:solidFill>
                  <a:prstClr val="black"/>
                </a:solidFill>
              </a:rPr>
              <a:t> Dis, 2011. 5: 162.</a:t>
            </a:r>
            <a:r>
              <a:rPr lang="uk-UA" sz="1100" dirty="0">
                <a:solidFill>
                  <a:prstClr val="black"/>
                </a:solidFill>
              </a:rPr>
              <a:t> </a:t>
            </a:r>
            <a:r>
              <a:rPr lang="de-DE" sz="1100" dirty="0">
                <a:solidFill>
                  <a:prstClr val="black"/>
                </a:solidFill>
                <a:hlinkClick r:id="rId6"/>
              </a:rPr>
              <a:t>https://pubmed.ncbi.nlm.nih.gov/21525575</a:t>
            </a:r>
            <a:r>
              <a:rPr lang="uk-UA" sz="1100" dirty="0">
                <a:solidFill>
                  <a:prstClr val="black"/>
                </a:solidFill>
              </a:rPr>
              <a:t> ; </a:t>
            </a:r>
            <a:r>
              <a:rPr lang="de-DE" sz="1100" dirty="0">
                <a:solidFill>
                  <a:prstClr val="black"/>
                </a:solidFill>
              </a:rPr>
              <a:t>Preminger, G.M., et al. Eventual </a:t>
            </a:r>
            <a:r>
              <a:rPr lang="de-DE" sz="1100" dirty="0" err="1">
                <a:solidFill>
                  <a:prstClr val="black"/>
                </a:solidFill>
              </a:rPr>
              <a:t>attenuation</a:t>
            </a:r>
            <a:r>
              <a:rPr lang="de-DE" sz="1100" dirty="0">
                <a:solidFill>
                  <a:prstClr val="black"/>
                </a:solidFill>
              </a:rPr>
              <a:t> </a:t>
            </a:r>
            <a:r>
              <a:rPr lang="de-DE" sz="1100" dirty="0" err="1">
                <a:solidFill>
                  <a:prstClr val="black"/>
                </a:solidFill>
              </a:rPr>
              <a:t>of</a:t>
            </a:r>
            <a:r>
              <a:rPr lang="de-DE" sz="1100" dirty="0">
                <a:solidFill>
                  <a:prstClr val="black"/>
                </a:solidFill>
              </a:rPr>
              <a:t> </a:t>
            </a:r>
            <a:r>
              <a:rPr lang="de-DE" sz="1100" dirty="0" err="1">
                <a:solidFill>
                  <a:prstClr val="black"/>
                </a:solidFill>
              </a:rPr>
              <a:t>hypocalciuric</a:t>
            </a:r>
            <a:r>
              <a:rPr lang="de-DE" sz="1100" dirty="0">
                <a:solidFill>
                  <a:prstClr val="black"/>
                </a:solidFill>
              </a:rPr>
              <a:t> </a:t>
            </a:r>
            <a:r>
              <a:rPr lang="de-DE" sz="1100" dirty="0" err="1">
                <a:solidFill>
                  <a:prstClr val="black"/>
                </a:solidFill>
              </a:rPr>
              <a:t>response</a:t>
            </a:r>
            <a:r>
              <a:rPr lang="de-DE" sz="1100" dirty="0">
                <a:solidFill>
                  <a:prstClr val="black"/>
                </a:solidFill>
              </a:rPr>
              <a:t> </a:t>
            </a:r>
            <a:r>
              <a:rPr lang="de-DE" sz="1100" dirty="0" err="1">
                <a:solidFill>
                  <a:prstClr val="black"/>
                </a:solidFill>
              </a:rPr>
              <a:t>to</a:t>
            </a:r>
            <a:r>
              <a:rPr lang="de-DE" sz="1100" dirty="0">
                <a:solidFill>
                  <a:prstClr val="black"/>
                </a:solidFill>
              </a:rPr>
              <a:t> </a:t>
            </a:r>
            <a:r>
              <a:rPr lang="de-DE" sz="1100" dirty="0" err="1">
                <a:solidFill>
                  <a:prstClr val="black"/>
                </a:solidFill>
              </a:rPr>
              <a:t>hydrochlorothiazide</a:t>
            </a:r>
            <a:r>
              <a:rPr lang="de-DE" sz="1100" dirty="0">
                <a:solidFill>
                  <a:prstClr val="black"/>
                </a:solidFill>
              </a:rPr>
              <a:t> in absorptive </a:t>
            </a:r>
            <a:r>
              <a:rPr lang="de-DE" sz="1100" dirty="0" err="1">
                <a:solidFill>
                  <a:prstClr val="black"/>
                </a:solidFill>
              </a:rPr>
              <a:t>hypercalciuria</a:t>
            </a:r>
            <a:r>
              <a:rPr lang="de-DE" sz="1100" dirty="0">
                <a:solidFill>
                  <a:prstClr val="black"/>
                </a:solidFill>
              </a:rPr>
              <a:t>. J </a:t>
            </a:r>
            <a:r>
              <a:rPr lang="de-DE" sz="1100" dirty="0" err="1">
                <a:solidFill>
                  <a:prstClr val="black"/>
                </a:solidFill>
              </a:rPr>
              <a:t>Urol</a:t>
            </a:r>
            <a:r>
              <a:rPr lang="de-DE" sz="1100" dirty="0">
                <a:solidFill>
                  <a:prstClr val="black"/>
                </a:solidFill>
              </a:rPr>
              <a:t>, 1987. 137: 1104.</a:t>
            </a:r>
            <a:r>
              <a:rPr lang="uk-UA" sz="1100" dirty="0">
                <a:solidFill>
                  <a:prstClr val="black"/>
                </a:solidFill>
              </a:rPr>
              <a:t> </a:t>
            </a:r>
            <a:r>
              <a:rPr lang="de-DE" sz="1100" dirty="0">
                <a:solidFill>
                  <a:prstClr val="black"/>
                </a:solidFill>
                <a:hlinkClick r:id="rId7"/>
              </a:rPr>
              <a:t>https://pubmed.ncbi.nlm.nih.gov/3586136</a:t>
            </a:r>
            <a:r>
              <a:rPr lang="uk-UA" sz="1100" dirty="0">
                <a:solidFill>
                  <a:prstClr val="black"/>
                </a:solidFill>
              </a:rPr>
              <a:t> </a:t>
            </a:r>
            <a:r>
              <a:rPr lang="uk-UA" sz="1400" dirty="0">
                <a:solidFill>
                  <a:prstClr val="black"/>
                </a:solidFill>
              </a:rPr>
              <a:t>] (</a:t>
            </a:r>
            <a:r>
              <a:rPr lang="uk-UA" sz="1400" dirty="0" err="1">
                <a:solidFill>
                  <a:prstClr val="black"/>
                </a:solidFill>
              </a:rPr>
              <a:t>Крівень</a:t>
            </a:r>
            <a:r>
              <a:rPr lang="uk-UA" sz="1400" dirty="0">
                <a:solidFill>
                  <a:prstClr val="black"/>
                </a:solidFill>
              </a:rPr>
              <a:t> доказовості: 3). При тривалому застосуванні </a:t>
            </a:r>
            <a:r>
              <a:rPr lang="uk-UA" sz="1400" dirty="0" err="1">
                <a:solidFill>
                  <a:prstClr val="black"/>
                </a:solidFill>
              </a:rPr>
              <a:t>діуретиків</a:t>
            </a:r>
            <a:r>
              <a:rPr lang="uk-UA" sz="1400" dirty="0">
                <a:solidFill>
                  <a:prstClr val="black"/>
                </a:solidFill>
              </a:rPr>
              <a:t> </a:t>
            </a:r>
            <a:r>
              <a:rPr lang="uk-UA" sz="1400" dirty="0" err="1">
                <a:solidFill>
                  <a:prstClr val="black"/>
                </a:solidFill>
              </a:rPr>
              <a:t>тіазидного</a:t>
            </a:r>
            <a:r>
              <a:rPr lang="uk-UA" sz="1400" dirty="0">
                <a:solidFill>
                  <a:prstClr val="black"/>
                </a:solidFill>
              </a:rPr>
              <a:t> типу зниження </a:t>
            </a:r>
            <a:r>
              <a:rPr lang="uk-UA" sz="1400" dirty="0" err="1">
                <a:solidFill>
                  <a:prstClr val="black"/>
                </a:solidFill>
              </a:rPr>
              <a:t>гіпокальціурічного</a:t>
            </a:r>
            <a:r>
              <a:rPr lang="uk-UA" sz="1400" dirty="0">
                <a:solidFill>
                  <a:prstClr val="black"/>
                </a:solidFill>
              </a:rPr>
              <a:t> ефекту може спостерігатися після третього місяця і може спричинити </a:t>
            </a:r>
            <a:r>
              <a:rPr lang="uk-UA" sz="1400" dirty="0" err="1">
                <a:solidFill>
                  <a:prstClr val="black"/>
                </a:solidFill>
              </a:rPr>
              <a:t>гіпокаліємію</a:t>
            </a:r>
            <a:r>
              <a:rPr lang="uk-UA" sz="1400" dirty="0">
                <a:solidFill>
                  <a:prstClr val="black"/>
                </a:solidFill>
              </a:rPr>
              <a:t>, </a:t>
            </a:r>
            <a:r>
              <a:rPr lang="uk-UA" sz="1400" dirty="0" err="1">
                <a:solidFill>
                  <a:prstClr val="black"/>
                </a:solidFill>
              </a:rPr>
              <a:t>гіпоцитратурію</a:t>
            </a:r>
            <a:r>
              <a:rPr lang="uk-UA" sz="1400" dirty="0">
                <a:solidFill>
                  <a:prstClr val="black"/>
                </a:solidFill>
              </a:rPr>
              <a:t>, </a:t>
            </a:r>
            <a:r>
              <a:rPr lang="uk-UA" sz="1400" dirty="0" err="1">
                <a:solidFill>
                  <a:prstClr val="black"/>
                </a:solidFill>
              </a:rPr>
              <a:t>гіперурикемію</a:t>
            </a:r>
            <a:r>
              <a:rPr lang="uk-UA" sz="1400" dirty="0">
                <a:solidFill>
                  <a:prstClr val="black"/>
                </a:solidFill>
              </a:rPr>
              <a:t> та </a:t>
            </a:r>
            <a:r>
              <a:rPr lang="uk-UA" sz="1400" dirty="0" err="1">
                <a:solidFill>
                  <a:prstClr val="black"/>
                </a:solidFill>
              </a:rPr>
              <a:t>гіпомагніємію</a:t>
            </a:r>
            <a:r>
              <a:rPr lang="uk-UA" sz="1400" dirty="0">
                <a:solidFill>
                  <a:prstClr val="black"/>
                </a:solidFill>
              </a:rPr>
              <a:t>. Тому контроль показників крові та сироватки слід проводити з регулярними інтервалами. </a:t>
            </a:r>
            <a:r>
              <a:rPr lang="uk-UA" sz="1400" dirty="0" err="1">
                <a:solidFill>
                  <a:prstClr val="black"/>
                </a:solidFill>
              </a:rPr>
              <a:t>Цитратна</a:t>
            </a:r>
            <a:r>
              <a:rPr lang="uk-UA" sz="1400" dirty="0">
                <a:solidFill>
                  <a:prstClr val="black"/>
                </a:solidFill>
              </a:rPr>
              <a:t> терапія також корисна, якщо рівень цитрату низький або якщо </a:t>
            </a:r>
            <a:r>
              <a:rPr lang="uk-UA" sz="1400" dirty="0" err="1">
                <a:solidFill>
                  <a:prstClr val="black"/>
                </a:solidFill>
              </a:rPr>
              <a:t>гіперкальціурія</a:t>
            </a:r>
            <a:r>
              <a:rPr lang="uk-UA" sz="1400" dirty="0">
                <a:solidFill>
                  <a:prstClr val="black"/>
                </a:solidFill>
              </a:rPr>
              <a:t> зберігається, незважаючи на інші види терапії [</a:t>
            </a:r>
            <a:r>
              <a:rPr lang="en-US" sz="1100" dirty="0" err="1">
                <a:solidFill>
                  <a:prstClr val="black"/>
                </a:solidFill>
              </a:rPr>
              <a:t>Bartosh</a:t>
            </a:r>
            <a:r>
              <a:rPr lang="en-US" sz="1100" dirty="0">
                <a:solidFill>
                  <a:prstClr val="black"/>
                </a:solidFill>
              </a:rPr>
              <a:t>, S.M. Medical management of pediatric stone disease. </a:t>
            </a:r>
            <a:r>
              <a:rPr lang="en-US" sz="1100" dirty="0" err="1">
                <a:solidFill>
                  <a:prstClr val="black"/>
                </a:solidFill>
              </a:rPr>
              <a:t>Urol</a:t>
            </a:r>
            <a:r>
              <a:rPr lang="en-US" sz="1100" dirty="0">
                <a:solidFill>
                  <a:prstClr val="black"/>
                </a:solidFill>
              </a:rPr>
              <a:t> </a:t>
            </a:r>
            <a:r>
              <a:rPr lang="en-US" sz="1100" dirty="0" err="1">
                <a:solidFill>
                  <a:prstClr val="black"/>
                </a:solidFill>
              </a:rPr>
              <a:t>Clin</a:t>
            </a:r>
            <a:r>
              <a:rPr lang="en-US" sz="1100" dirty="0">
                <a:solidFill>
                  <a:prstClr val="black"/>
                </a:solidFill>
              </a:rPr>
              <a:t> North Am, 2004. 31: 575.</a:t>
            </a:r>
            <a:r>
              <a:rPr lang="uk-UA" sz="1100" dirty="0">
                <a:solidFill>
                  <a:prstClr val="black"/>
                </a:solidFill>
              </a:rPr>
              <a:t> </a:t>
            </a:r>
            <a:r>
              <a:rPr lang="en-US" sz="1100" dirty="0">
                <a:solidFill>
                  <a:prstClr val="black"/>
                </a:solidFill>
                <a:hlinkClick r:id="rId4"/>
              </a:rPr>
              <a:t>https://pubmed.ncbi.nlm.nih.gov/15313066</a:t>
            </a:r>
            <a:r>
              <a:rPr lang="uk-UA" sz="1100" dirty="0">
                <a:solidFill>
                  <a:prstClr val="black"/>
                </a:solidFill>
              </a:rPr>
              <a:t> ,</a:t>
            </a:r>
            <a:r>
              <a:rPr lang="de-DE" sz="1100" dirty="0">
                <a:solidFill>
                  <a:prstClr val="black"/>
                </a:solidFill>
              </a:rPr>
              <a:t> Tekin, A., et al. Oral </a:t>
            </a:r>
            <a:r>
              <a:rPr lang="de-DE" sz="1100" dirty="0" err="1">
                <a:solidFill>
                  <a:prstClr val="black"/>
                </a:solidFill>
              </a:rPr>
              <a:t>potassium</a:t>
            </a:r>
            <a:r>
              <a:rPr lang="de-DE" sz="1100" dirty="0">
                <a:solidFill>
                  <a:prstClr val="black"/>
                </a:solidFill>
              </a:rPr>
              <a:t> </a:t>
            </a:r>
            <a:r>
              <a:rPr lang="de-DE" sz="1100" dirty="0" err="1">
                <a:solidFill>
                  <a:prstClr val="black"/>
                </a:solidFill>
              </a:rPr>
              <a:t>citrate</a:t>
            </a:r>
            <a:r>
              <a:rPr lang="de-DE" sz="1100" dirty="0">
                <a:solidFill>
                  <a:prstClr val="black"/>
                </a:solidFill>
              </a:rPr>
              <a:t> </a:t>
            </a:r>
            <a:r>
              <a:rPr lang="de-DE" sz="1100" dirty="0" err="1">
                <a:solidFill>
                  <a:prstClr val="black"/>
                </a:solidFill>
              </a:rPr>
              <a:t>treatment</a:t>
            </a:r>
            <a:r>
              <a:rPr lang="de-DE" sz="1100" dirty="0">
                <a:solidFill>
                  <a:prstClr val="black"/>
                </a:solidFill>
              </a:rPr>
              <a:t> </a:t>
            </a:r>
            <a:r>
              <a:rPr lang="de-DE" sz="1100" dirty="0" err="1">
                <a:solidFill>
                  <a:prstClr val="black"/>
                </a:solidFill>
              </a:rPr>
              <a:t>for</a:t>
            </a:r>
            <a:r>
              <a:rPr lang="de-DE" sz="1100" dirty="0">
                <a:solidFill>
                  <a:prstClr val="black"/>
                </a:solidFill>
              </a:rPr>
              <a:t> </a:t>
            </a:r>
            <a:r>
              <a:rPr lang="de-DE" sz="1100" dirty="0" err="1">
                <a:solidFill>
                  <a:prstClr val="black"/>
                </a:solidFill>
              </a:rPr>
              <a:t>idiopathic</a:t>
            </a:r>
            <a:r>
              <a:rPr lang="de-DE" sz="1100" dirty="0">
                <a:solidFill>
                  <a:prstClr val="black"/>
                </a:solidFill>
              </a:rPr>
              <a:t> </a:t>
            </a:r>
            <a:r>
              <a:rPr lang="de-DE" sz="1100" dirty="0" err="1">
                <a:solidFill>
                  <a:prstClr val="black"/>
                </a:solidFill>
              </a:rPr>
              <a:t>hypocitruria</a:t>
            </a:r>
            <a:r>
              <a:rPr lang="de-DE" sz="1100" dirty="0">
                <a:solidFill>
                  <a:prstClr val="black"/>
                </a:solidFill>
              </a:rPr>
              <a:t> in </a:t>
            </a:r>
            <a:r>
              <a:rPr lang="de-DE" sz="1100" dirty="0" err="1">
                <a:solidFill>
                  <a:prstClr val="black"/>
                </a:solidFill>
              </a:rPr>
              <a:t>children</a:t>
            </a:r>
            <a:r>
              <a:rPr lang="de-DE" sz="1100" dirty="0">
                <a:solidFill>
                  <a:prstClr val="black"/>
                </a:solidFill>
              </a:rPr>
              <a:t> </a:t>
            </a:r>
            <a:r>
              <a:rPr lang="de-DE" sz="1100" dirty="0" err="1">
                <a:solidFill>
                  <a:prstClr val="black"/>
                </a:solidFill>
              </a:rPr>
              <a:t>with</a:t>
            </a:r>
            <a:r>
              <a:rPr lang="de-DE" sz="1100" dirty="0">
                <a:solidFill>
                  <a:prstClr val="black"/>
                </a:solidFill>
              </a:rPr>
              <a:t> </a:t>
            </a:r>
            <a:r>
              <a:rPr lang="de-DE" sz="1100" dirty="0" err="1">
                <a:solidFill>
                  <a:prstClr val="black"/>
                </a:solidFill>
              </a:rPr>
              <a:t>calcium</a:t>
            </a:r>
            <a:r>
              <a:rPr lang="de-DE" sz="1100" dirty="0">
                <a:solidFill>
                  <a:prstClr val="black"/>
                </a:solidFill>
              </a:rPr>
              <a:t> </a:t>
            </a:r>
            <a:r>
              <a:rPr lang="de-DE" sz="1100" dirty="0" err="1">
                <a:solidFill>
                  <a:prstClr val="black"/>
                </a:solidFill>
              </a:rPr>
              <a:t>urolithiasis</a:t>
            </a:r>
            <a:r>
              <a:rPr lang="de-DE" sz="1100" dirty="0">
                <a:solidFill>
                  <a:prstClr val="black"/>
                </a:solidFill>
              </a:rPr>
              <a:t>. J </a:t>
            </a:r>
            <a:r>
              <a:rPr lang="de-DE" sz="1100" dirty="0" err="1">
                <a:solidFill>
                  <a:prstClr val="black"/>
                </a:solidFill>
              </a:rPr>
              <a:t>Urol</a:t>
            </a:r>
            <a:r>
              <a:rPr lang="de-DE" sz="1100" dirty="0">
                <a:solidFill>
                  <a:prstClr val="black"/>
                </a:solidFill>
              </a:rPr>
              <a:t>, 2002. 168: 2572.</a:t>
            </a:r>
            <a:r>
              <a:rPr lang="uk-UA" sz="1100" dirty="0">
                <a:solidFill>
                  <a:prstClr val="black"/>
                </a:solidFill>
              </a:rPr>
              <a:t> </a:t>
            </a:r>
            <a:r>
              <a:rPr lang="de-DE" sz="1100" dirty="0">
                <a:solidFill>
                  <a:prstClr val="black"/>
                </a:solidFill>
                <a:hlinkClick r:id="rId8"/>
              </a:rPr>
              <a:t>https://pubmed.ncbi.nlm.nih.gov/12441986</a:t>
            </a:r>
            <a:r>
              <a:rPr lang="uk-UA" sz="1100" dirty="0">
                <a:solidFill>
                  <a:prstClr val="black"/>
                </a:solidFill>
              </a:rPr>
              <a:t> </a:t>
            </a:r>
            <a:r>
              <a:rPr lang="uk-UA" sz="1400" dirty="0">
                <a:solidFill>
                  <a:prstClr val="black"/>
                </a:solidFill>
              </a:rPr>
              <a:t>] (рівень доказовості: 4</a:t>
            </a:r>
            <a:r>
              <a:rPr lang="uk-UA" sz="1400" dirty="0" smtClean="0">
                <a:solidFill>
                  <a:prstClr val="black"/>
                </a:solidFill>
              </a:rPr>
              <a:t>).</a:t>
            </a:r>
            <a:endParaRPr lang="uk-UA" sz="1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9695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Autofit/>
          </a:bodyPr>
          <a:lstStyle/>
          <a:p>
            <a:r>
              <a:rPr lang="uk-UA" sz="1400" i="1" dirty="0" err="1"/>
              <a:t>Г</a:t>
            </a:r>
            <a:r>
              <a:rPr lang="uk-UA" sz="1400" i="1" dirty="0" err="1" smtClean="0"/>
              <a:t>іпероксалурія</a:t>
            </a:r>
            <a:r>
              <a:rPr lang="uk-UA" sz="1400" dirty="0" smtClean="0"/>
              <a:t>: лише 10-15% оксалатів надходить з дієти.</a:t>
            </a:r>
          </a:p>
          <a:p>
            <a:endParaRPr lang="uk-UA" sz="1400" dirty="0" smtClean="0"/>
          </a:p>
          <a:p>
            <a:pPr algn="just"/>
            <a:r>
              <a:rPr lang="uk-UA" sz="1400" dirty="0" smtClean="0"/>
              <a:t>В середньому дитина виділяє менше 50 мг (0,57 ммоль)/1,73 м2/добу [</a:t>
            </a:r>
            <a:r>
              <a:rPr lang="de-DE" sz="1100" dirty="0" smtClean="0"/>
              <a:t>Hoppe, B., et al. </a:t>
            </a:r>
            <a:r>
              <a:rPr lang="de-DE" sz="1100" dirty="0" err="1" smtClean="0"/>
              <a:t>Urinary</a:t>
            </a:r>
            <a:r>
              <a:rPr lang="de-DE" sz="1100" dirty="0" smtClean="0"/>
              <a:t> </a:t>
            </a:r>
            <a:r>
              <a:rPr lang="de-DE" sz="1100" dirty="0" err="1" smtClean="0"/>
              <a:t>calcium</a:t>
            </a:r>
            <a:r>
              <a:rPr lang="de-DE" sz="1100" dirty="0" smtClean="0"/>
              <a:t> </a:t>
            </a:r>
            <a:r>
              <a:rPr lang="de-DE" sz="1100" dirty="0" err="1" smtClean="0"/>
              <a:t>oxalate</a:t>
            </a:r>
            <a:r>
              <a:rPr lang="de-DE" sz="1100" dirty="0" smtClean="0"/>
              <a:t> </a:t>
            </a:r>
            <a:r>
              <a:rPr lang="de-DE" sz="1100" dirty="0" err="1" smtClean="0"/>
              <a:t>saturation</a:t>
            </a:r>
            <a:r>
              <a:rPr lang="de-DE" sz="1100" dirty="0" smtClean="0"/>
              <a:t> in </a:t>
            </a:r>
            <a:r>
              <a:rPr lang="de-DE" sz="1100" dirty="0" err="1" smtClean="0"/>
              <a:t>healthy</a:t>
            </a:r>
            <a:r>
              <a:rPr lang="de-DE" sz="1100" dirty="0" smtClean="0"/>
              <a:t> </a:t>
            </a:r>
            <a:r>
              <a:rPr lang="de-DE" sz="1100" dirty="0" err="1" smtClean="0"/>
              <a:t>infants</a:t>
            </a:r>
            <a:r>
              <a:rPr lang="de-DE" sz="1100" dirty="0" smtClean="0"/>
              <a:t> </a:t>
            </a:r>
            <a:r>
              <a:rPr lang="de-DE" sz="1100" dirty="0" err="1" smtClean="0"/>
              <a:t>and</a:t>
            </a:r>
            <a:r>
              <a:rPr lang="de-DE" sz="1100" dirty="0" smtClean="0"/>
              <a:t> </a:t>
            </a:r>
            <a:r>
              <a:rPr lang="de-DE" sz="1100" dirty="0" err="1" smtClean="0"/>
              <a:t>children</a:t>
            </a:r>
            <a:r>
              <a:rPr lang="de-DE" sz="1100" dirty="0" smtClean="0"/>
              <a:t>. J </a:t>
            </a:r>
            <a:r>
              <a:rPr lang="de-DE" sz="1100" dirty="0" err="1" smtClean="0"/>
              <a:t>Urol</a:t>
            </a:r>
            <a:r>
              <a:rPr lang="de-DE" sz="1100" dirty="0" smtClean="0"/>
              <a:t>, 1997. 158: 557.</a:t>
            </a:r>
            <a:r>
              <a:rPr lang="uk-UA" sz="1100" dirty="0" smtClean="0"/>
              <a:t> </a:t>
            </a:r>
            <a:r>
              <a:rPr lang="de-DE" sz="1100" dirty="0" smtClean="0">
                <a:hlinkClick r:id="rId2"/>
              </a:rPr>
              <a:t>https://pubmed.ncbi.nlm.nih.gov/9224359</a:t>
            </a:r>
            <a:r>
              <a:rPr lang="uk-UA" sz="1100" dirty="0" smtClean="0"/>
              <a:t> ; </a:t>
            </a:r>
            <a:r>
              <a:rPr lang="de-DE" sz="1100" dirty="0" smtClean="0"/>
              <a:t>Neuhaus, T.J., et al. </a:t>
            </a:r>
            <a:r>
              <a:rPr lang="de-DE" sz="1100" dirty="0" err="1" smtClean="0"/>
              <a:t>Urinary</a:t>
            </a:r>
            <a:r>
              <a:rPr lang="de-DE" sz="1100" dirty="0" smtClean="0"/>
              <a:t> </a:t>
            </a:r>
            <a:r>
              <a:rPr lang="de-DE" sz="1100" dirty="0" err="1" smtClean="0"/>
              <a:t>oxalate</a:t>
            </a:r>
            <a:r>
              <a:rPr lang="de-DE" sz="1100" dirty="0" smtClean="0"/>
              <a:t> </a:t>
            </a:r>
            <a:r>
              <a:rPr lang="de-DE" sz="1100" dirty="0" err="1" smtClean="0"/>
              <a:t>excretion</a:t>
            </a:r>
            <a:r>
              <a:rPr lang="de-DE" sz="1100" dirty="0" smtClean="0"/>
              <a:t> in </a:t>
            </a:r>
            <a:r>
              <a:rPr lang="de-DE" sz="1100" dirty="0" err="1" smtClean="0"/>
              <a:t>urolithiasis</a:t>
            </a:r>
            <a:r>
              <a:rPr lang="de-DE" sz="1100" dirty="0" smtClean="0"/>
              <a:t> </a:t>
            </a:r>
            <a:r>
              <a:rPr lang="de-DE" sz="1100" dirty="0" err="1" smtClean="0"/>
              <a:t>and</a:t>
            </a:r>
            <a:r>
              <a:rPr lang="de-DE" sz="1100" dirty="0" smtClean="0"/>
              <a:t> </a:t>
            </a:r>
            <a:r>
              <a:rPr lang="de-DE" sz="1100" dirty="0" err="1" smtClean="0"/>
              <a:t>nephrocalcinosis</a:t>
            </a:r>
            <a:r>
              <a:rPr lang="de-DE" sz="1100" dirty="0" smtClean="0"/>
              <a:t>. </a:t>
            </a:r>
            <a:r>
              <a:rPr lang="de-DE" sz="1100" dirty="0" err="1" smtClean="0"/>
              <a:t>Arch</a:t>
            </a:r>
            <a:r>
              <a:rPr lang="de-DE" sz="1100" dirty="0" smtClean="0"/>
              <a:t> Dis Child, 2000. 82: 322.</a:t>
            </a:r>
            <a:r>
              <a:rPr lang="uk-UA" sz="1100" dirty="0" smtClean="0"/>
              <a:t> </a:t>
            </a:r>
            <a:r>
              <a:rPr lang="de-DE" sz="1100" dirty="0" smtClean="0">
                <a:hlinkClick r:id="rId3"/>
              </a:rPr>
              <a:t>https://pubmed.ncbi.nlm.nih.gov/10735843</a:t>
            </a:r>
            <a:r>
              <a:rPr lang="uk-UA" sz="1100" dirty="0" smtClean="0"/>
              <a:t> ; </a:t>
            </a:r>
            <a:r>
              <a:rPr lang="de-DE" sz="1100" dirty="0" err="1" smtClean="0"/>
              <a:t>Turudic</a:t>
            </a:r>
            <a:r>
              <a:rPr lang="de-DE" sz="1100" dirty="0" smtClean="0"/>
              <a:t>, D., et al. Calcium </a:t>
            </a:r>
            <a:r>
              <a:rPr lang="de-DE" sz="1100" dirty="0" err="1" smtClean="0"/>
              <a:t>oxalate</a:t>
            </a:r>
            <a:r>
              <a:rPr lang="de-DE" sz="1100" dirty="0" smtClean="0"/>
              <a:t> </a:t>
            </a:r>
            <a:r>
              <a:rPr lang="de-DE" sz="1100" dirty="0" err="1" smtClean="0"/>
              <a:t>urolithiasis</a:t>
            </a:r>
            <a:r>
              <a:rPr lang="de-DE" sz="1100" dirty="0" smtClean="0"/>
              <a:t> in </a:t>
            </a:r>
            <a:r>
              <a:rPr lang="de-DE" sz="1100" dirty="0" err="1" smtClean="0"/>
              <a:t>children</a:t>
            </a:r>
            <a:r>
              <a:rPr lang="de-DE" sz="1100" dirty="0" smtClean="0"/>
              <a:t>: </a:t>
            </a:r>
            <a:r>
              <a:rPr lang="de-DE" sz="1100" dirty="0" err="1" smtClean="0"/>
              <a:t>urinary</a:t>
            </a:r>
            <a:r>
              <a:rPr lang="de-DE" sz="1100" dirty="0" smtClean="0"/>
              <a:t> </a:t>
            </a:r>
            <a:r>
              <a:rPr lang="de-DE" sz="1100" dirty="0" err="1" smtClean="0"/>
              <a:t>promoters</a:t>
            </a:r>
            <a:r>
              <a:rPr lang="de-DE" sz="1100" dirty="0" smtClean="0"/>
              <a:t>/</a:t>
            </a:r>
            <a:r>
              <a:rPr lang="de-DE" sz="1100" dirty="0" err="1" smtClean="0"/>
              <a:t>inhibitors</a:t>
            </a:r>
            <a:r>
              <a:rPr lang="de-DE" sz="1100" dirty="0" smtClean="0"/>
              <a:t> </a:t>
            </a:r>
            <a:r>
              <a:rPr lang="de-DE" sz="1100" dirty="0" err="1" smtClean="0"/>
              <a:t>and</a:t>
            </a:r>
            <a:r>
              <a:rPr lang="de-DE" sz="1100" dirty="0" smtClean="0"/>
              <a:t> </a:t>
            </a:r>
            <a:r>
              <a:rPr lang="de-DE" sz="1100" dirty="0" err="1" smtClean="0"/>
              <a:t>role</a:t>
            </a:r>
            <a:r>
              <a:rPr lang="de-DE" sz="1100" dirty="0" smtClean="0"/>
              <a:t> </a:t>
            </a:r>
            <a:r>
              <a:rPr lang="de-DE" sz="1100" dirty="0" err="1" smtClean="0"/>
              <a:t>of</a:t>
            </a:r>
            <a:r>
              <a:rPr lang="de-DE" sz="1100" dirty="0" smtClean="0"/>
              <a:t> </a:t>
            </a:r>
            <a:r>
              <a:rPr lang="de-DE" sz="1100" dirty="0" err="1" smtClean="0"/>
              <a:t>their</a:t>
            </a:r>
            <a:r>
              <a:rPr lang="de-DE" sz="1100" dirty="0" smtClean="0"/>
              <a:t> </a:t>
            </a:r>
            <a:r>
              <a:rPr lang="de-DE" sz="1100" dirty="0" err="1" smtClean="0"/>
              <a:t>ratios</a:t>
            </a:r>
            <a:r>
              <a:rPr lang="de-DE" sz="1100" dirty="0" smtClean="0"/>
              <a:t>. </a:t>
            </a:r>
            <a:r>
              <a:rPr lang="de-DE" sz="1100" dirty="0" err="1" smtClean="0"/>
              <a:t>Eur</a:t>
            </a:r>
            <a:r>
              <a:rPr lang="de-DE" sz="1100" dirty="0" smtClean="0"/>
              <a:t> J </a:t>
            </a:r>
            <a:r>
              <a:rPr lang="de-DE" sz="1100" dirty="0" err="1" smtClean="0"/>
              <a:t>Pediatr</a:t>
            </a:r>
            <a:r>
              <a:rPr lang="de-DE" sz="1100" dirty="0" smtClean="0"/>
              <a:t>, 2016. 175: 1959.</a:t>
            </a:r>
            <a:r>
              <a:rPr lang="uk-UA" sz="1100" dirty="0" smtClean="0"/>
              <a:t> </a:t>
            </a:r>
            <a:r>
              <a:rPr lang="de-DE" sz="1100" dirty="0" smtClean="0">
                <a:hlinkClick r:id="rId4"/>
              </a:rPr>
              <a:t>https://pubmed.ncbi.nlm.nih.gov/27730307</a:t>
            </a:r>
            <a:r>
              <a:rPr lang="uk-UA" sz="1100" dirty="0" smtClean="0"/>
              <a:t> </a:t>
            </a:r>
            <a:r>
              <a:rPr lang="uk-UA" sz="1400" dirty="0" smtClean="0"/>
              <a:t>], тоді як немовлята виділяють в чотири рази більше. </a:t>
            </a:r>
            <a:r>
              <a:rPr lang="uk-UA" sz="1400" dirty="0" err="1" smtClean="0"/>
              <a:t>Гіпероксалурія</a:t>
            </a:r>
            <a:r>
              <a:rPr lang="uk-UA" sz="1400" dirty="0" smtClean="0"/>
              <a:t> може бути наслідком збільшення споживання їжі, кишкової </a:t>
            </a:r>
            <a:r>
              <a:rPr lang="uk-UA" sz="1400" dirty="0" err="1" smtClean="0"/>
              <a:t>гіперабсорбції</a:t>
            </a:r>
            <a:r>
              <a:rPr lang="uk-UA" sz="1400" dirty="0" smtClean="0"/>
              <a:t> (як при синдромі короткої кишки) або вродженого порушення метаболізму.</a:t>
            </a:r>
          </a:p>
          <a:p>
            <a:endParaRPr lang="uk-UA" sz="1400" dirty="0" smtClean="0"/>
          </a:p>
          <a:p>
            <a:pPr algn="just"/>
            <a:r>
              <a:rPr lang="uk-UA" sz="1400" dirty="0" smtClean="0"/>
              <a:t>При рідкісній первинній </a:t>
            </a:r>
            <a:r>
              <a:rPr lang="uk-UA" sz="1400" dirty="0" err="1" smtClean="0"/>
              <a:t>гіпероксалурії</a:t>
            </a:r>
            <a:r>
              <a:rPr lang="uk-UA" sz="1400" dirty="0" smtClean="0"/>
              <a:t> один із двох ферментів печінки, які відіграють роль у метаболізмі оксалату, може бути дефіцитним. При підвищеному відкладенні оксалату кальцію в нирках може виникнути їх ушкодження з відкладенням оксалату кальцію в інших тканинах (</a:t>
            </a:r>
            <a:r>
              <a:rPr lang="uk-UA" sz="1400" dirty="0" err="1" smtClean="0"/>
              <a:t>оксалоз</a:t>
            </a:r>
            <a:r>
              <a:rPr lang="uk-UA" sz="1400" dirty="0" smtClean="0"/>
              <a:t>). Діагноз встановлюється на підставі лабораторних даних про тяжку </a:t>
            </a:r>
            <a:r>
              <a:rPr lang="uk-UA" sz="1400" dirty="0" err="1" smtClean="0"/>
              <a:t>гіпероксалурію</a:t>
            </a:r>
            <a:r>
              <a:rPr lang="uk-UA" sz="1400" dirty="0" smtClean="0"/>
              <a:t> та клінічних симптомів. Для остаточного діагнозу необхідна біопсія печінки для визначення активності ферменту.</a:t>
            </a:r>
          </a:p>
          <a:p>
            <a:endParaRPr lang="uk-UA" sz="1400" dirty="0" smtClean="0"/>
          </a:p>
          <a:p>
            <a:pPr algn="just"/>
            <a:r>
              <a:rPr lang="uk-UA" sz="1400" dirty="0" smtClean="0"/>
              <a:t>Інші форми </a:t>
            </a:r>
            <a:r>
              <a:rPr lang="uk-UA" sz="1400" dirty="0" err="1" smtClean="0"/>
              <a:t>гіпероксалурії</a:t>
            </a:r>
            <a:r>
              <a:rPr lang="uk-UA" sz="1400" dirty="0" smtClean="0"/>
              <a:t>, як згадувалося раніше, можуть бути викликані </a:t>
            </a:r>
            <a:r>
              <a:rPr lang="uk-UA" sz="1400" dirty="0" err="1" smtClean="0"/>
              <a:t>гіперабсорбцією</a:t>
            </a:r>
            <a:r>
              <a:rPr lang="uk-UA" sz="1400" dirty="0" smtClean="0"/>
              <a:t> оксалату при синдромі запаленого кишечника, панкреатиті та синдромі короткої кишки. Проте у більшості дітей спостерігається «м’яка» (</a:t>
            </a:r>
            <a:r>
              <a:rPr lang="uk-UA" sz="1400" dirty="0" err="1" smtClean="0"/>
              <a:t>ідіопатична</a:t>
            </a:r>
            <a:r>
              <a:rPr lang="uk-UA" sz="1400" dirty="0" smtClean="0"/>
              <a:t>) </a:t>
            </a:r>
            <a:r>
              <a:rPr lang="uk-UA" sz="1400" dirty="0" err="1" smtClean="0"/>
              <a:t>гіпероксалурія</a:t>
            </a:r>
            <a:r>
              <a:rPr lang="uk-UA" sz="1400" dirty="0" smtClean="0"/>
              <a:t>, у цих випадках рівень оксалату в сечі підвищується лише незначно. Лікування </a:t>
            </a:r>
            <a:r>
              <a:rPr lang="uk-UA" sz="1400" dirty="0" err="1" smtClean="0"/>
              <a:t>гіпероксалурії</a:t>
            </a:r>
            <a:r>
              <a:rPr lang="uk-UA" sz="1400" dirty="0" smtClean="0"/>
              <a:t> полягає в сприянні хорошому відтоку сечі, обмеженні оксалатів з їжею та регулярному споживанні кальцію. Піридоксин може бути корисним для зниження рівня сечі, особливо при первинній </a:t>
            </a:r>
            <a:r>
              <a:rPr lang="uk-UA" sz="1400" dirty="0" err="1" smtClean="0"/>
              <a:t>гіпероксалурії</a:t>
            </a:r>
            <a:r>
              <a:rPr lang="uk-UA" sz="1400" dirty="0" smtClean="0"/>
              <a:t>. Введення цитрату підвищує </a:t>
            </a:r>
            <a:r>
              <a:rPr lang="uk-UA" sz="1400" dirty="0" err="1" smtClean="0"/>
              <a:t>інгібуючу</a:t>
            </a:r>
            <a:r>
              <a:rPr lang="uk-UA" sz="1400" dirty="0" smtClean="0"/>
              <a:t> активність сечі [</a:t>
            </a:r>
            <a:r>
              <a:rPr lang="en-US" sz="1100" dirty="0" err="1" smtClean="0"/>
              <a:t>Bartosh</a:t>
            </a:r>
            <a:r>
              <a:rPr lang="en-US" sz="1100" dirty="0" smtClean="0"/>
              <a:t>, S.M. Medical management of pediatric stone disease. </a:t>
            </a:r>
            <a:r>
              <a:rPr lang="en-US" sz="1100" dirty="0" err="1" smtClean="0"/>
              <a:t>Urol</a:t>
            </a:r>
            <a:r>
              <a:rPr lang="en-US" sz="1100" dirty="0" smtClean="0"/>
              <a:t> </a:t>
            </a:r>
            <a:r>
              <a:rPr lang="en-US" sz="1100" dirty="0" err="1" smtClean="0"/>
              <a:t>Clin</a:t>
            </a:r>
            <a:r>
              <a:rPr lang="en-US" sz="1100" dirty="0" smtClean="0"/>
              <a:t> North Am, 2004. 31: 575.</a:t>
            </a:r>
            <a:r>
              <a:rPr lang="uk-UA" sz="1100" dirty="0" smtClean="0"/>
              <a:t> </a:t>
            </a:r>
            <a:r>
              <a:rPr lang="en-US" sz="1100" dirty="0" smtClean="0">
                <a:hlinkClick r:id="rId5"/>
              </a:rPr>
              <a:t>https://pubmed.ncbi.nlm.nih.gov/15313066</a:t>
            </a:r>
            <a:r>
              <a:rPr lang="uk-UA" sz="1100" dirty="0" smtClean="0"/>
              <a:t> , </a:t>
            </a:r>
            <a:r>
              <a:rPr lang="en-US" sz="1100" dirty="0" smtClean="0"/>
              <a:t>Morgenstern, B.Z., et al. Urinary oxalate and </a:t>
            </a:r>
            <a:r>
              <a:rPr lang="en-US" sz="1100" dirty="0" err="1" smtClean="0"/>
              <a:t>glycolate</a:t>
            </a:r>
            <a:r>
              <a:rPr lang="en-US" sz="1100" dirty="0" smtClean="0"/>
              <a:t> excretion patterns in the first year of life: a longitudinal study. J </a:t>
            </a:r>
            <a:r>
              <a:rPr lang="en-US" sz="1100" dirty="0" err="1" smtClean="0"/>
              <a:t>Pediatr</a:t>
            </a:r>
            <a:r>
              <a:rPr lang="en-US" sz="1100" dirty="0" smtClean="0"/>
              <a:t>, 1993. 123: 248.</a:t>
            </a:r>
            <a:r>
              <a:rPr lang="uk-UA" sz="1100" dirty="0" smtClean="0"/>
              <a:t> </a:t>
            </a:r>
            <a:r>
              <a:rPr lang="en-US" sz="1100" dirty="0" smtClean="0">
                <a:hlinkClick r:id="rId6"/>
              </a:rPr>
              <a:t>https://pubmed.ncbi.nlm.nih.gov/8345420</a:t>
            </a:r>
            <a:r>
              <a:rPr lang="uk-UA" sz="1100" dirty="0" smtClean="0"/>
              <a:t> </a:t>
            </a:r>
            <a:r>
              <a:rPr lang="uk-UA" sz="1400" dirty="0" smtClean="0"/>
              <a:t>] (рівень доказовості: 4).</a:t>
            </a:r>
            <a:endParaRPr lang="uk-UA" sz="1400" dirty="0"/>
          </a:p>
        </p:txBody>
      </p:sp>
    </p:spTree>
    <p:extLst>
      <p:ext uri="{BB962C8B-B14F-4D97-AF65-F5344CB8AC3E}">
        <p14:creationId xmlns:p14="http://schemas.microsoft.com/office/powerpoint/2010/main" val="3085309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548680"/>
            <a:ext cx="8640960" cy="5577483"/>
          </a:xfrm>
        </p:spPr>
        <p:txBody>
          <a:bodyPr>
            <a:noAutofit/>
          </a:bodyPr>
          <a:lstStyle/>
          <a:p>
            <a:pPr algn="just"/>
            <a:r>
              <a:rPr lang="uk-UA" sz="1200" i="1" dirty="0" err="1" smtClean="0"/>
              <a:t>Гіпоцитратурія</a:t>
            </a:r>
            <a:r>
              <a:rPr lang="uk-UA" sz="1200" dirty="0" smtClean="0"/>
              <a:t>: цитрат є інгібітором сечових каменів. Цитрат діє шляхом зв’язування з кальцієм і безпосередньо пригнічуючи ріст і агрегацію оксалату кальцію, а також кристалів фосфату кальцію. Таким чином, низький вміст цитрату в сечі може бути значною причиною кальцієвої СКХ. У дорослих </a:t>
            </a:r>
            <a:r>
              <a:rPr lang="uk-UA" sz="1200" dirty="0" err="1" smtClean="0"/>
              <a:t>гіпоцитратурія</a:t>
            </a:r>
            <a:r>
              <a:rPr lang="uk-UA" sz="1200" dirty="0" smtClean="0"/>
              <a:t> – це виділення цитрату з сечею менше 320 мг/добу (1,5 ммоль/добу); однак це значення необхідно коригувати для дітей залежно від розміру тіла [</a:t>
            </a:r>
            <a:r>
              <a:rPr lang="de-DE" sz="1100" dirty="0" err="1" smtClean="0"/>
              <a:t>Defoor</a:t>
            </a:r>
            <a:r>
              <a:rPr lang="de-DE" sz="1100" dirty="0" smtClean="0"/>
              <a:t>, W., et al. </a:t>
            </a:r>
            <a:r>
              <a:rPr lang="de-DE" sz="1100" dirty="0" err="1" smtClean="0"/>
              <a:t>Results</a:t>
            </a:r>
            <a:r>
              <a:rPr lang="de-DE" sz="1100" dirty="0" smtClean="0"/>
              <a:t> </a:t>
            </a:r>
            <a:r>
              <a:rPr lang="de-DE" sz="1100" dirty="0" err="1" smtClean="0"/>
              <a:t>of</a:t>
            </a:r>
            <a:r>
              <a:rPr lang="de-DE" sz="1100" dirty="0" smtClean="0"/>
              <a:t> a </a:t>
            </a:r>
            <a:r>
              <a:rPr lang="de-DE" sz="1100" dirty="0" err="1" smtClean="0"/>
              <a:t>prospective</a:t>
            </a:r>
            <a:r>
              <a:rPr lang="de-DE" sz="1100" dirty="0" smtClean="0"/>
              <a:t> </a:t>
            </a:r>
            <a:r>
              <a:rPr lang="de-DE" sz="1100" dirty="0" err="1" smtClean="0"/>
              <a:t>trial</a:t>
            </a:r>
            <a:r>
              <a:rPr lang="de-DE" sz="1100" dirty="0" smtClean="0"/>
              <a:t> </a:t>
            </a:r>
            <a:r>
              <a:rPr lang="de-DE" sz="1100" dirty="0" err="1" smtClean="0"/>
              <a:t>to</a:t>
            </a:r>
            <a:r>
              <a:rPr lang="de-DE" sz="1100" dirty="0" smtClean="0"/>
              <a:t> </a:t>
            </a:r>
            <a:r>
              <a:rPr lang="de-DE" sz="1100" dirty="0" err="1" smtClean="0"/>
              <a:t>compare</a:t>
            </a:r>
            <a:r>
              <a:rPr lang="de-DE" sz="1100" dirty="0" smtClean="0"/>
              <a:t> normal </a:t>
            </a:r>
            <a:r>
              <a:rPr lang="de-DE" sz="1100" dirty="0" err="1" smtClean="0"/>
              <a:t>urine</a:t>
            </a:r>
            <a:r>
              <a:rPr lang="de-DE" sz="1100" dirty="0" smtClean="0"/>
              <a:t> </a:t>
            </a:r>
            <a:r>
              <a:rPr lang="de-DE" sz="1100" dirty="0" err="1" smtClean="0"/>
              <a:t>supersaturation</a:t>
            </a:r>
            <a:r>
              <a:rPr lang="de-DE" sz="1100" dirty="0" smtClean="0"/>
              <a:t> in </a:t>
            </a:r>
            <a:r>
              <a:rPr lang="de-DE" sz="1100" dirty="0" err="1" smtClean="0"/>
              <a:t>children</a:t>
            </a:r>
            <a:r>
              <a:rPr lang="de-DE" sz="1100" dirty="0" smtClean="0"/>
              <a:t> </a:t>
            </a:r>
            <a:r>
              <a:rPr lang="de-DE" sz="1100" dirty="0" err="1" smtClean="0"/>
              <a:t>and</a:t>
            </a:r>
            <a:r>
              <a:rPr lang="de-DE" sz="1100" dirty="0" smtClean="0"/>
              <a:t> </a:t>
            </a:r>
            <a:r>
              <a:rPr lang="de-DE" sz="1100" dirty="0" err="1" smtClean="0"/>
              <a:t>adults</a:t>
            </a:r>
            <a:r>
              <a:rPr lang="de-DE" sz="1100" dirty="0" smtClean="0"/>
              <a:t>. J </a:t>
            </a:r>
            <a:r>
              <a:rPr lang="de-DE" sz="1100" dirty="0" err="1" smtClean="0"/>
              <a:t>Urol</a:t>
            </a:r>
            <a:r>
              <a:rPr lang="de-DE" sz="1100" dirty="0" smtClean="0"/>
              <a:t>, 2005. 174: 1708.</a:t>
            </a:r>
            <a:r>
              <a:rPr lang="uk-UA" sz="1100" dirty="0" smtClean="0"/>
              <a:t> </a:t>
            </a:r>
            <a:r>
              <a:rPr lang="de-DE" sz="1100" dirty="0" smtClean="0">
                <a:hlinkClick r:id="rId2"/>
              </a:rPr>
              <a:t>https://pubmed.ncbi.nlm.nih.gov/16148687</a:t>
            </a:r>
            <a:r>
              <a:rPr lang="uk-UA" sz="1100" dirty="0" smtClean="0"/>
              <a:t> ; </a:t>
            </a:r>
            <a:r>
              <a:rPr lang="de-DE" sz="1100" dirty="0" smtClean="0"/>
              <a:t>Kovacevic, L., et al. </a:t>
            </a:r>
            <a:r>
              <a:rPr lang="de-DE" sz="1100" dirty="0" err="1" smtClean="0"/>
              <a:t>From</a:t>
            </a:r>
            <a:r>
              <a:rPr lang="de-DE" sz="1100" dirty="0" smtClean="0"/>
              <a:t> </a:t>
            </a:r>
            <a:r>
              <a:rPr lang="de-DE" sz="1100" dirty="0" err="1" smtClean="0"/>
              <a:t>hypercalciuria</a:t>
            </a:r>
            <a:r>
              <a:rPr lang="de-DE" sz="1100" dirty="0" smtClean="0"/>
              <a:t> </a:t>
            </a:r>
            <a:r>
              <a:rPr lang="de-DE" sz="1100" dirty="0" err="1" smtClean="0"/>
              <a:t>to</a:t>
            </a:r>
            <a:r>
              <a:rPr lang="de-DE" sz="1100" dirty="0" smtClean="0"/>
              <a:t> </a:t>
            </a:r>
            <a:r>
              <a:rPr lang="de-DE" sz="1100" dirty="0" err="1" smtClean="0"/>
              <a:t>hypocitraturia</a:t>
            </a:r>
            <a:r>
              <a:rPr lang="de-DE" sz="1100" dirty="0" smtClean="0"/>
              <a:t>--a </a:t>
            </a:r>
            <a:r>
              <a:rPr lang="de-DE" sz="1100" dirty="0" err="1" smtClean="0"/>
              <a:t>shifting</a:t>
            </a:r>
            <a:r>
              <a:rPr lang="de-DE" sz="1100" dirty="0" smtClean="0"/>
              <a:t> </a:t>
            </a:r>
            <a:r>
              <a:rPr lang="de-DE" sz="1100" dirty="0" err="1" smtClean="0"/>
              <a:t>trend</a:t>
            </a:r>
            <a:r>
              <a:rPr lang="de-DE" sz="1100" dirty="0" smtClean="0"/>
              <a:t> in </a:t>
            </a:r>
            <a:r>
              <a:rPr lang="de-DE" sz="1100" dirty="0" err="1" smtClean="0"/>
              <a:t>pediatric</a:t>
            </a:r>
            <a:r>
              <a:rPr lang="de-DE" sz="1100" dirty="0" smtClean="0"/>
              <a:t> </a:t>
            </a:r>
            <a:r>
              <a:rPr lang="de-DE" sz="1100" dirty="0" err="1" smtClean="0"/>
              <a:t>urolithiasis</a:t>
            </a:r>
            <a:r>
              <a:rPr lang="de-DE" sz="1100" dirty="0" smtClean="0"/>
              <a:t>? J </a:t>
            </a:r>
            <a:r>
              <a:rPr lang="de-DE" sz="1100" dirty="0" err="1" smtClean="0"/>
              <a:t>Urol</a:t>
            </a:r>
            <a:r>
              <a:rPr lang="de-DE" sz="1100" dirty="0" smtClean="0"/>
              <a:t>, 2012. 188: 1623.</a:t>
            </a:r>
            <a:r>
              <a:rPr lang="uk-UA" sz="1100" dirty="0" smtClean="0"/>
              <a:t> </a:t>
            </a:r>
            <a:r>
              <a:rPr lang="de-DE" sz="1100" dirty="0" smtClean="0">
                <a:hlinkClick r:id="rId3"/>
              </a:rPr>
              <a:t>https://pubmed.ncbi.nlm.nih.gov/22910255</a:t>
            </a:r>
            <a:r>
              <a:rPr lang="uk-UA" sz="1100" dirty="0" smtClean="0"/>
              <a:t> ; </a:t>
            </a:r>
            <a:r>
              <a:rPr lang="de-DE" sz="1100" dirty="0" smtClean="0"/>
              <a:t>Tekin, A., et al. A </a:t>
            </a:r>
            <a:r>
              <a:rPr lang="de-DE" sz="1100" dirty="0" err="1" smtClean="0"/>
              <a:t>study</a:t>
            </a:r>
            <a:r>
              <a:rPr lang="de-DE" sz="1100" dirty="0" smtClean="0"/>
              <a:t> </a:t>
            </a:r>
            <a:r>
              <a:rPr lang="de-DE" sz="1100" dirty="0" err="1" smtClean="0"/>
              <a:t>of</a:t>
            </a:r>
            <a:r>
              <a:rPr lang="de-DE" sz="1100" dirty="0" smtClean="0"/>
              <a:t> </a:t>
            </a:r>
            <a:r>
              <a:rPr lang="de-DE" sz="1100" dirty="0" err="1" smtClean="0"/>
              <a:t>the</a:t>
            </a:r>
            <a:r>
              <a:rPr lang="de-DE" sz="1100" dirty="0" smtClean="0"/>
              <a:t> </a:t>
            </a:r>
            <a:r>
              <a:rPr lang="de-DE" sz="1100" dirty="0" err="1" smtClean="0"/>
              <a:t>etiology</a:t>
            </a:r>
            <a:r>
              <a:rPr lang="de-DE" sz="1100" dirty="0" smtClean="0"/>
              <a:t> </a:t>
            </a:r>
            <a:r>
              <a:rPr lang="de-DE" sz="1100" dirty="0" err="1" smtClean="0"/>
              <a:t>of</a:t>
            </a:r>
            <a:r>
              <a:rPr lang="de-DE" sz="1100" dirty="0" smtClean="0"/>
              <a:t> </a:t>
            </a:r>
            <a:r>
              <a:rPr lang="de-DE" sz="1100" dirty="0" err="1" smtClean="0"/>
              <a:t>idiopathic</a:t>
            </a:r>
            <a:r>
              <a:rPr lang="de-DE" sz="1100" dirty="0" smtClean="0"/>
              <a:t> </a:t>
            </a:r>
            <a:r>
              <a:rPr lang="de-DE" sz="1100" dirty="0" err="1" smtClean="0"/>
              <a:t>calcium</a:t>
            </a:r>
            <a:r>
              <a:rPr lang="de-DE" sz="1100" dirty="0" smtClean="0"/>
              <a:t> </a:t>
            </a:r>
            <a:r>
              <a:rPr lang="de-DE" sz="1100" dirty="0" err="1" smtClean="0"/>
              <a:t>urolithiasis</a:t>
            </a:r>
            <a:r>
              <a:rPr lang="de-DE" sz="1100" dirty="0" smtClean="0"/>
              <a:t> in </a:t>
            </a:r>
            <a:r>
              <a:rPr lang="de-DE" sz="1100" dirty="0" err="1" smtClean="0"/>
              <a:t>children</a:t>
            </a:r>
            <a:r>
              <a:rPr lang="de-DE" sz="1100" dirty="0" smtClean="0"/>
              <a:t>: </a:t>
            </a:r>
            <a:r>
              <a:rPr lang="de-DE" sz="1100" dirty="0" err="1" smtClean="0"/>
              <a:t>hypocitruria</a:t>
            </a:r>
            <a:r>
              <a:rPr lang="de-DE" sz="1100" dirty="0" smtClean="0"/>
              <a:t> </a:t>
            </a:r>
            <a:r>
              <a:rPr lang="de-DE" sz="1100" dirty="0" err="1" smtClean="0"/>
              <a:t>is</a:t>
            </a:r>
            <a:r>
              <a:rPr lang="de-DE" sz="1100" dirty="0" smtClean="0"/>
              <a:t> </a:t>
            </a:r>
            <a:r>
              <a:rPr lang="de-DE" sz="1100" dirty="0" err="1" smtClean="0"/>
              <a:t>the</a:t>
            </a:r>
            <a:r>
              <a:rPr lang="de-DE" sz="1100" dirty="0" smtClean="0"/>
              <a:t> </a:t>
            </a:r>
            <a:r>
              <a:rPr lang="de-DE" sz="1100" dirty="0" err="1" smtClean="0"/>
              <a:t>most</a:t>
            </a:r>
            <a:r>
              <a:rPr lang="de-DE" sz="1100" dirty="0" smtClean="0"/>
              <a:t> </a:t>
            </a:r>
            <a:r>
              <a:rPr lang="de-DE" sz="1100" dirty="0" err="1" smtClean="0"/>
              <a:t>important</a:t>
            </a:r>
            <a:r>
              <a:rPr lang="de-DE" sz="1100" dirty="0" smtClean="0"/>
              <a:t> </a:t>
            </a:r>
            <a:r>
              <a:rPr lang="de-DE" sz="1100" dirty="0" err="1" smtClean="0"/>
              <a:t>risk</a:t>
            </a:r>
            <a:r>
              <a:rPr lang="de-DE" sz="1100" dirty="0" smtClean="0"/>
              <a:t> </a:t>
            </a:r>
            <a:r>
              <a:rPr lang="de-DE" sz="1100" dirty="0" err="1" smtClean="0"/>
              <a:t>factor</a:t>
            </a:r>
            <a:r>
              <a:rPr lang="de-DE" sz="1100" dirty="0" smtClean="0"/>
              <a:t>. J </a:t>
            </a:r>
            <a:r>
              <a:rPr lang="de-DE" sz="1100" dirty="0" err="1" smtClean="0"/>
              <a:t>Urol</a:t>
            </a:r>
            <a:r>
              <a:rPr lang="de-DE" sz="1100" dirty="0" smtClean="0"/>
              <a:t>, 2000. 164: 162.</a:t>
            </a:r>
            <a:r>
              <a:rPr lang="uk-UA" sz="1100" dirty="0" smtClean="0"/>
              <a:t> </a:t>
            </a:r>
            <a:r>
              <a:rPr lang="de-DE" sz="1100" dirty="0" smtClean="0">
                <a:hlinkClick r:id="rId4"/>
              </a:rPr>
              <a:t>https://pubmed.ncbi.nlm.nih.gov/10840454</a:t>
            </a:r>
            <a:r>
              <a:rPr lang="uk-UA" sz="1100" dirty="0" smtClean="0"/>
              <a:t> </a:t>
            </a:r>
            <a:r>
              <a:rPr lang="uk-UA" sz="1200" dirty="0" smtClean="0"/>
              <a:t>].</a:t>
            </a:r>
          </a:p>
          <a:p>
            <a:endParaRPr lang="uk-UA" sz="1200" dirty="0" smtClean="0"/>
          </a:p>
          <a:p>
            <a:pPr algn="just"/>
            <a:r>
              <a:rPr lang="uk-UA" sz="1200" dirty="0" err="1" smtClean="0"/>
              <a:t>Гіпоцитратурія</a:t>
            </a:r>
            <a:r>
              <a:rPr lang="uk-UA" sz="1200" dirty="0" smtClean="0"/>
              <a:t> зазвичай виникає при відсутності будь-яких супутніх симптомів або будь-яких відомих метаболічних порушень. Також може виникати у зв’язку з будь-яким метаболічним ацидозом, дистальним </a:t>
            </a:r>
            <a:r>
              <a:rPr lang="uk-UA" sz="1200" dirty="0" err="1" smtClean="0"/>
              <a:t>тубулярним</a:t>
            </a:r>
            <a:r>
              <a:rPr lang="uk-UA" sz="1200" dirty="0" smtClean="0"/>
              <a:t> ацидозом або </a:t>
            </a:r>
            <a:r>
              <a:rPr lang="uk-UA" sz="1200" dirty="0" err="1" smtClean="0"/>
              <a:t>діарейним</a:t>
            </a:r>
            <a:r>
              <a:rPr lang="uk-UA" sz="1200" dirty="0" smtClean="0"/>
              <a:t> синдромом.</a:t>
            </a:r>
          </a:p>
          <a:p>
            <a:endParaRPr lang="uk-UA" sz="1200" dirty="0" smtClean="0"/>
          </a:p>
          <a:p>
            <a:pPr algn="just"/>
            <a:r>
              <a:rPr lang="uk-UA" sz="1200" dirty="0" smtClean="0"/>
              <a:t>Фактори навколишнього середовища, які знижують рівень цитрату в сечі, включають високе споживання білка та надмірне споживання солі. Багато повідомлень підкреслюють значення </a:t>
            </a:r>
            <a:r>
              <a:rPr lang="uk-UA" sz="1200" dirty="0" err="1" smtClean="0"/>
              <a:t>гіпоцитратурії</a:t>
            </a:r>
            <a:r>
              <a:rPr lang="uk-UA" sz="1200" dirty="0" smtClean="0"/>
              <a:t> при СКХ у дітей. Наявність </a:t>
            </a:r>
            <a:r>
              <a:rPr lang="uk-UA" sz="1200" dirty="0" err="1" smtClean="0"/>
              <a:t>гіпоцитратурії</a:t>
            </a:r>
            <a:r>
              <a:rPr lang="uk-UA" sz="1200" dirty="0" smtClean="0"/>
              <a:t> коливається від 30% до 60% у дітей з кальцієвою СКХ [</a:t>
            </a:r>
            <a:r>
              <a:rPr lang="de-DE" sz="1100" dirty="0" smtClean="0"/>
              <a:t>Kovacevic, L., et al. </a:t>
            </a:r>
            <a:r>
              <a:rPr lang="de-DE" sz="1100" dirty="0" err="1" smtClean="0"/>
              <a:t>From</a:t>
            </a:r>
            <a:r>
              <a:rPr lang="de-DE" sz="1100" dirty="0" smtClean="0"/>
              <a:t> </a:t>
            </a:r>
            <a:r>
              <a:rPr lang="de-DE" sz="1100" dirty="0" err="1" smtClean="0"/>
              <a:t>hypercalciuria</a:t>
            </a:r>
            <a:r>
              <a:rPr lang="de-DE" sz="1100" dirty="0" smtClean="0"/>
              <a:t> </a:t>
            </a:r>
            <a:r>
              <a:rPr lang="de-DE" sz="1100" dirty="0" err="1" smtClean="0"/>
              <a:t>to</a:t>
            </a:r>
            <a:r>
              <a:rPr lang="de-DE" sz="1100" dirty="0" smtClean="0"/>
              <a:t> </a:t>
            </a:r>
            <a:r>
              <a:rPr lang="de-DE" sz="1100" dirty="0" err="1" smtClean="0"/>
              <a:t>hypocitraturia</a:t>
            </a:r>
            <a:r>
              <a:rPr lang="de-DE" sz="1100" dirty="0" smtClean="0"/>
              <a:t>--a </a:t>
            </a:r>
            <a:r>
              <a:rPr lang="de-DE" sz="1100" dirty="0" err="1" smtClean="0"/>
              <a:t>shifting</a:t>
            </a:r>
            <a:r>
              <a:rPr lang="de-DE" sz="1100" dirty="0" smtClean="0"/>
              <a:t> </a:t>
            </a:r>
            <a:r>
              <a:rPr lang="de-DE" sz="1100" dirty="0" err="1" smtClean="0"/>
              <a:t>trend</a:t>
            </a:r>
            <a:r>
              <a:rPr lang="de-DE" sz="1100" dirty="0" smtClean="0"/>
              <a:t> in </a:t>
            </a:r>
            <a:r>
              <a:rPr lang="de-DE" sz="1100" dirty="0" err="1" smtClean="0"/>
              <a:t>pediatric</a:t>
            </a:r>
            <a:r>
              <a:rPr lang="de-DE" sz="1100" dirty="0" smtClean="0"/>
              <a:t> </a:t>
            </a:r>
            <a:r>
              <a:rPr lang="de-DE" sz="1100" dirty="0" err="1" smtClean="0"/>
              <a:t>urolithiasis</a:t>
            </a:r>
            <a:r>
              <a:rPr lang="de-DE" sz="1100" dirty="0" smtClean="0"/>
              <a:t>? J </a:t>
            </a:r>
            <a:r>
              <a:rPr lang="de-DE" sz="1100" dirty="0" err="1" smtClean="0"/>
              <a:t>Urol</a:t>
            </a:r>
            <a:r>
              <a:rPr lang="de-DE" sz="1100" dirty="0" smtClean="0"/>
              <a:t>, 2012. 188: 1623.</a:t>
            </a:r>
            <a:r>
              <a:rPr lang="uk-UA" sz="1100" dirty="0" smtClean="0"/>
              <a:t> </a:t>
            </a:r>
            <a:r>
              <a:rPr lang="de-DE" sz="1100" dirty="0" smtClean="0">
                <a:hlinkClick r:id="rId3"/>
              </a:rPr>
              <a:t>https://pubmed.ncbi.nlm.nih.gov/22910255</a:t>
            </a:r>
            <a:r>
              <a:rPr lang="uk-UA" sz="1100" dirty="0" smtClean="0"/>
              <a:t> ,</a:t>
            </a:r>
            <a:r>
              <a:rPr lang="de-DE" sz="1100" dirty="0" smtClean="0"/>
              <a:t> </a:t>
            </a:r>
            <a:r>
              <a:rPr lang="de-DE" sz="1100" dirty="0" err="1" smtClean="0"/>
              <a:t>Celiksoy</a:t>
            </a:r>
            <a:r>
              <a:rPr lang="de-DE" sz="1100" dirty="0" smtClean="0"/>
              <a:t>, M.H., et al. </a:t>
            </a:r>
            <a:r>
              <a:rPr lang="de-DE" sz="1100" dirty="0" err="1" smtClean="0"/>
              <a:t>Metabolic</a:t>
            </a:r>
            <a:r>
              <a:rPr lang="de-DE" sz="1100" dirty="0" smtClean="0"/>
              <a:t> </a:t>
            </a:r>
            <a:r>
              <a:rPr lang="de-DE" sz="1100" dirty="0" err="1" smtClean="0"/>
              <a:t>disorders</a:t>
            </a:r>
            <a:r>
              <a:rPr lang="de-DE" sz="1100" dirty="0" smtClean="0"/>
              <a:t> in </a:t>
            </a:r>
            <a:r>
              <a:rPr lang="de-DE" sz="1100" dirty="0" err="1" smtClean="0"/>
              <a:t>Turkish</a:t>
            </a:r>
            <a:r>
              <a:rPr lang="de-DE" sz="1100" dirty="0" smtClean="0"/>
              <a:t> </a:t>
            </a:r>
            <a:r>
              <a:rPr lang="de-DE" sz="1100" dirty="0" err="1" smtClean="0"/>
              <a:t>children</a:t>
            </a:r>
            <a:r>
              <a:rPr lang="de-DE" sz="1100" dirty="0" smtClean="0"/>
              <a:t> </a:t>
            </a:r>
            <a:r>
              <a:rPr lang="de-DE" sz="1100" dirty="0" err="1" smtClean="0"/>
              <a:t>with</a:t>
            </a:r>
            <a:r>
              <a:rPr lang="de-DE" sz="1100" dirty="0" smtClean="0"/>
              <a:t> </a:t>
            </a:r>
            <a:r>
              <a:rPr lang="de-DE" sz="1100" dirty="0" err="1" smtClean="0"/>
              <a:t>urolithiasis</a:t>
            </a:r>
            <a:r>
              <a:rPr lang="de-DE" sz="1100" dirty="0" smtClean="0"/>
              <a:t>. </a:t>
            </a:r>
            <a:r>
              <a:rPr lang="de-DE" sz="1100" dirty="0" err="1" smtClean="0"/>
              <a:t>Urology</a:t>
            </a:r>
            <a:r>
              <a:rPr lang="de-DE" sz="1100" dirty="0" smtClean="0"/>
              <a:t>, 2015. 85: 909.</a:t>
            </a:r>
            <a:r>
              <a:rPr lang="uk-UA" sz="1100" dirty="0" smtClean="0"/>
              <a:t> </a:t>
            </a:r>
            <a:r>
              <a:rPr lang="de-DE" sz="1100" dirty="0" smtClean="0">
                <a:hlinkClick r:id="rId5"/>
              </a:rPr>
              <a:t>https://pubmed.ncbi.nlm.nih.gov/25817115</a:t>
            </a:r>
            <a:r>
              <a:rPr lang="uk-UA" sz="1100" dirty="0" smtClean="0"/>
              <a:t> </a:t>
            </a:r>
            <a:r>
              <a:rPr lang="uk-UA" sz="1200" dirty="0" smtClean="0"/>
              <a:t>]. Співвідношення кальцію до цитрату в сечі було вищим у дітей із </a:t>
            </a:r>
            <a:r>
              <a:rPr lang="uk-UA" sz="1200" dirty="0" err="1" smtClean="0"/>
              <a:t>рецидивуючим</a:t>
            </a:r>
            <a:r>
              <a:rPr lang="uk-UA" sz="1200" dirty="0" smtClean="0"/>
              <a:t> утворенням кальцієвих каменів, ніж у поодиноких пацієнтів [</a:t>
            </a:r>
            <a:r>
              <a:rPr lang="en-US" sz="1100" dirty="0" err="1" smtClean="0"/>
              <a:t>Defoor</a:t>
            </a:r>
            <a:r>
              <a:rPr lang="en-US" sz="1100" dirty="0" smtClean="0"/>
              <a:t>, W., et al. Results of a prospective trial to compare normal urine supersaturation in children and adults. J </a:t>
            </a:r>
            <a:r>
              <a:rPr lang="en-US" sz="1100" dirty="0" err="1" smtClean="0"/>
              <a:t>Urol</a:t>
            </a:r>
            <a:r>
              <a:rPr lang="en-US" sz="1100" dirty="0" smtClean="0"/>
              <a:t>, 2005. 174: 1708.</a:t>
            </a:r>
            <a:r>
              <a:rPr lang="uk-UA" sz="1100" dirty="0" smtClean="0"/>
              <a:t> </a:t>
            </a:r>
            <a:r>
              <a:rPr lang="en-US" sz="1100" dirty="0" smtClean="0">
                <a:hlinkClick r:id="rId2"/>
              </a:rPr>
              <a:t>https://pubmed.ncbi.nlm.nih.gov/16148687</a:t>
            </a:r>
            <a:r>
              <a:rPr lang="uk-UA" sz="1100" dirty="0" smtClean="0"/>
              <a:t> ; </a:t>
            </a:r>
            <a:r>
              <a:rPr lang="en-US" sz="1100" dirty="0" err="1" smtClean="0"/>
              <a:t>DeFoor</a:t>
            </a:r>
            <a:r>
              <a:rPr lang="en-US" sz="1100" dirty="0" smtClean="0"/>
              <a:t>, W., et al. Calcium-to-Citrate Ratio Distinguishes Solitary and Recurrent Urinary Stone Forming Children. J </a:t>
            </a:r>
            <a:r>
              <a:rPr lang="en-US" sz="1100" dirty="0" err="1" smtClean="0"/>
              <a:t>Urol</a:t>
            </a:r>
            <a:r>
              <a:rPr lang="en-US" sz="1100" dirty="0" smtClean="0"/>
              <a:t>, 2017. 198: 416.</a:t>
            </a:r>
            <a:r>
              <a:rPr lang="uk-UA" sz="1100" dirty="0" smtClean="0"/>
              <a:t> </a:t>
            </a:r>
            <a:r>
              <a:rPr lang="en-US" sz="1100" dirty="0" smtClean="0">
                <a:hlinkClick r:id="rId6"/>
              </a:rPr>
              <a:t>https://pubmed.ncbi.nlm.nih.gov/28365270</a:t>
            </a:r>
            <a:r>
              <a:rPr lang="uk-UA" sz="1200" dirty="0" smtClean="0"/>
              <a:t> ].</a:t>
            </a:r>
          </a:p>
          <a:p>
            <a:endParaRPr lang="uk-UA" sz="1200" dirty="0" smtClean="0"/>
          </a:p>
          <a:p>
            <a:pPr algn="just"/>
            <a:r>
              <a:rPr lang="uk-UA" sz="1200" dirty="0" smtClean="0"/>
              <a:t>Відновлення нормального рівня цитрату рекомендується для зменшення каменеутворення, хоча відповідних досліджень у дітей мало. </a:t>
            </a:r>
            <a:r>
              <a:rPr lang="uk-UA" sz="1200" dirty="0" err="1" smtClean="0"/>
              <a:t>Гіпоцитратурія</a:t>
            </a:r>
            <a:r>
              <a:rPr lang="uk-UA" sz="1200" dirty="0" smtClean="0"/>
              <a:t> лікується цитратом калію у початковій дозі 1 </a:t>
            </a:r>
            <a:r>
              <a:rPr lang="uk-UA" sz="1200" dirty="0" err="1" smtClean="0"/>
              <a:t>мекв</a:t>
            </a:r>
            <a:r>
              <a:rPr lang="uk-UA" sz="1200" dirty="0" smtClean="0"/>
              <a:t>/кг, розподіленої на два прийоми [</a:t>
            </a:r>
            <a:r>
              <a:rPr lang="de-DE" sz="1100" dirty="0" smtClean="0"/>
              <a:t>Choi, J.N., et al. Low-dose </a:t>
            </a:r>
            <a:r>
              <a:rPr lang="de-DE" sz="1100" dirty="0" err="1" smtClean="0"/>
              <a:t>thiazide</a:t>
            </a:r>
            <a:r>
              <a:rPr lang="de-DE" sz="1100" dirty="0" smtClean="0"/>
              <a:t> </a:t>
            </a:r>
            <a:r>
              <a:rPr lang="de-DE" sz="1100" dirty="0" err="1" smtClean="0"/>
              <a:t>diuretics</a:t>
            </a:r>
            <a:r>
              <a:rPr lang="de-DE" sz="1100" dirty="0" smtClean="0"/>
              <a:t> in </a:t>
            </a:r>
            <a:r>
              <a:rPr lang="de-DE" sz="1100" dirty="0" err="1" smtClean="0"/>
              <a:t>children</a:t>
            </a:r>
            <a:r>
              <a:rPr lang="de-DE" sz="1100" dirty="0" smtClean="0"/>
              <a:t> </a:t>
            </a:r>
            <a:r>
              <a:rPr lang="de-DE" sz="1100" dirty="0" err="1" smtClean="0"/>
              <a:t>with</a:t>
            </a:r>
            <a:r>
              <a:rPr lang="de-DE" sz="1100" dirty="0" smtClean="0"/>
              <a:t> </a:t>
            </a:r>
            <a:r>
              <a:rPr lang="de-DE" sz="1100" dirty="0" err="1" smtClean="0"/>
              <a:t>idiopathic</a:t>
            </a:r>
            <a:r>
              <a:rPr lang="de-DE" sz="1100" dirty="0" smtClean="0"/>
              <a:t> renal </a:t>
            </a:r>
            <a:r>
              <a:rPr lang="de-DE" sz="1100" dirty="0" err="1" smtClean="0"/>
              <a:t>hypercalciuria</a:t>
            </a:r>
            <a:r>
              <a:rPr lang="de-DE" sz="1100" dirty="0" smtClean="0"/>
              <a:t>. Acta </a:t>
            </a:r>
            <a:r>
              <a:rPr lang="de-DE" sz="1100" dirty="0" err="1" smtClean="0"/>
              <a:t>Paediatr</a:t>
            </a:r>
            <a:r>
              <a:rPr lang="de-DE" sz="1100" dirty="0" smtClean="0"/>
              <a:t>, 2011. 100: e71.</a:t>
            </a:r>
            <a:r>
              <a:rPr lang="uk-UA" sz="1100" dirty="0" smtClean="0"/>
              <a:t> </a:t>
            </a:r>
            <a:r>
              <a:rPr lang="de-DE" sz="1100" dirty="0" smtClean="0">
                <a:hlinkClick r:id="rId7"/>
              </a:rPr>
              <a:t>https://pubmed.ncbi.nlm.nih.gov/21284722</a:t>
            </a:r>
            <a:r>
              <a:rPr lang="uk-UA" sz="1200" dirty="0" smtClean="0"/>
              <a:t> ] (рівень доказовості: 3). Побічні ефекти цитрату калію дуже рідкісні, і в більшості випадків вони включають неспецифічні шлунково-кишкові скарги. Цитрат калію слід застосовувати з обережністю при </a:t>
            </a:r>
            <a:r>
              <a:rPr lang="uk-UA" sz="1200" dirty="0" err="1" smtClean="0"/>
              <a:t>гіперкаліємії</a:t>
            </a:r>
            <a:r>
              <a:rPr lang="uk-UA" sz="1200" dirty="0" smtClean="0"/>
              <a:t> та хронічній нирковій недостатності.</a:t>
            </a:r>
            <a:endParaRPr lang="uk-UA" sz="1200" dirty="0"/>
          </a:p>
        </p:txBody>
      </p:sp>
    </p:spTree>
    <p:extLst>
      <p:ext uri="{BB962C8B-B14F-4D97-AF65-F5344CB8AC3E}">
        <p14:creationId xmlns:p14="http://schemas.microsoft.com/office/powerpoint/2010/main" val="16325179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202034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404664"/>
            <a:ext cx="8640960" cy="6048672"/>
          </a:xfrm>
        </p:spPr>
        <p:txBody>
          <a:bodyPr>
            <a:noAutofit/>
          </a:bodyPr>
          <a:lstStyle/>
          <a:p>
            <a:r>
              <a:rPr lang="uk-UA" sz="1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Камені</a:t>
            </a:r>
            <a:r>
              <a:rPr lang="uk-UA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сечової кислоти (</a:t>
            </a:r>
            <a:r>
              <a:rPr lang="uk-UA" sz="1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уратні</a:t>
            </a:r>
            <a:r>
              <a:rPr lang="uk-UA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algn="just"/>
            <a:r>
              <a:rPr lang="uk-UA" sz="1400" dirty="0" smtClean="0"/>
              <a:t>Сечокислі </a:t>
            </a:r>
            <a:r>
              <a:rPr lang="uk-UA" sz="1400" dirty="0" err="1" smtClean="0"/>
              <a:t>камені</a:t>
            </a:r>
            <a:r>
              <a:rPr lang="uk-UA" sz="1400" dirty="0" smtClean="0"/>
              <a:t> (</a:t>
            </a:r>
            <a:r>
              <a:rPr lang="uk-UA" sz="1400" dirty="0" err="1" smtClean="0"/>
              <a:t>уратні</a:t>
            </a:r>
            <a:r>
              <a:rPr lang="uk-UA" sz="1400" dirty="0" smtClean="0"/>
              <a:t>) є причиною СКХ у 4-8% дітей. Сечова кислота є кінцевим продуктом метаболізму </a:t>
            </a:r>
            <a:r>
              <a:rPr lang="uk-UA" sz="1400" dirty="0" err="1" smtClean="0"/>
              <a:t>пуринів</a:t>
            </a:r>
            <a:r>
              <a:rPr lang="uk-UA" sz="1400" dirty="0" smtClean="0"/>
              <a:t>. </a:t>
            </a:r>
            <a:r>
              <a:rPr lang="uk-UA" sz="1400" dirty="0" err="1" smtClean="0"/>
              <a:t>Гіперурикозурія</a:t>
            </a:r>
            <a:r>
              <a:rPr lang="uk-UA" sz="1400" dirty="0" smtClean="0"/>
              <a:t> є основною причиною утворення сечокислих каменів у дітей. Добовий викид сечової кислоти понад 10 мг/кг/добу (0,6 ммоль/кг/добу) вважається </a:t>
            </a:r>
            <a:r>
              <a:rPr lang="uk-UA" sz="1400" dirty="0" err="1" smtClean="0"/>
              <a:t>гіперурикозурією</a:t>
            </a:r>
            <a:r>
              <a:rPr lang="uk-UA" sz="1400" dirty="0" smtClean="0"/>
              <a:t> [</a:t>
            </a:r>
            <a:r>
              <a:rPr lang="en-US" sz="1100" dirty="0" err="1" smtClean="0"/>
              <a:t>Bartosh</a:t>
            </a:r>
            <a:r>
              <a:rPr lang="en-US" sz="1100" dirty="0" smtClean="0"/>
              <a:t>, S.M. Medical management of pediatric stone disease. </a:t>
            </a:r>
            <a:r>
              <a:rPr lang="en-US" sz="1100" dirty="0" err="1" smtClean="0"/>
              <a:t>Urol</a:t>
            </a:r>
            <a:r>
              <a:rPr lang="en-US" sz="1100" dirty="0" smtClean="0"/>
              <a:t> </a:t>
            </a:r>
            <a:r>
              <a:rPr lang="en-US" sz="1100" dirty="0" err="1" smtClean="0"/>
              <a:t>Clin</a:t>
            </a:r>
            <a:r>
              <a:rPr lang="en-US" sz="1100" dirty="0" smtClean="0"/>
              <a:t> North Am, 2004. 31: 575.</a:t>
            </a:r>
            <a:r>
              <a:rPr lang="uk-UA" sz="1100" dirty="0" smtClean="0"/>
              <a:t> </a:t>
            </a:r>
            <a:r>
              <a:rPr lang="en-US" sz="1100" dirty="0" smtClean="0">
                <a:hlinkClick r:id="rId2"/>
              </a:rPr>
              <a:t>https://pubmed.ncbi.nlm.nih.gov/15313066</a:t>
            </a:r>
            <a:r>
              <a:rPr lang="uk-UA" sz="1100" dirty="0" smtClean="0"/>
              <a:t> </a:t>
            </a:r>
            <a:r>
              <a:rPr lang="uk-UA" sz="1400" dirty="0" smtClean="0"/>
              <a:t>].</a:t>
            </a:r>
          </a:p>
          <a:p>
            <a:endParaRPr lang="uk-UA" sz="1400" dirty="0" smtClean="0"/>
          </a:p>
          <a:p>
            <a:pPr algn="just"/>
            <a:r>
              <a:rPr lang="uk-UA" sz="1400" dirty="0" smtClean="0"/>
              <a:t>Утворення </a:t>
            </a:r>
            <a:r>
              <a:rPr lang="uk-UA" sz="1400" dirty="0" err="1" smtClean="0"/>
              <a:t>уратних</a:t>
            </a:r>
            <a:r>
              <a:rPr lang="uk-UA" sz="1400" dirty="0" smtClean="0"/>
              <a:t> каменів в основному залежить від наявності кислого складу сечі. Дисоціація і розчинність сечової кислоти сильно зменшуються при </a:t>
            </a:r>
            <a:r>
              <a:rPr lang="de-DE" sz="1400" dirty="0" smtClean="0"/>
              <a:t>pH &lt; 5,8. </a:t>
            </a:r>
            <a:r>
              <a:rPr lang="uk-UA" sz="1400" dirty="0" smtClean="0"/>
              <a:t>А коли </a:t>
            </a:r>
            <a:r>
              <a:rPr lang="uk-UA" sz="1400" dirty="0" err="1" smtClean="0"/>
              <a:t>рН</a:t>
            </a:r>
            <a:r>
              <a:rPr lang="uk-UA" sz="1400" dirty="0" smtClean="0"/>
              <a:t> стає більш лужним, кристали сечової кислоти стають більш розчинними і ризик утворення </a:t>
            </a:r>
            <a:r>
              <a:rPr lang="uk-UA" sz="1400" dirty="0" err="1" smtClean="0"/>
              <a:t>уратних</a:t>
            </a:r>
            <a:r>
              <a:rPr lang="uk-UA" sz="1400" dirty="0" smtClean="0"/>
              <a:t> каменів знижується.</a:t>
            </a:r>
          </a:p>
          <a:p>
            <a:endParaRPr lang="uk-UA" sz="1400" dirty="0" smtClean="0"/>
          </a:p>
          <a:p>
            <a:pPr algn="just"/>
            <a:r>
              <a:rPr lang="uk-UA" sz="1400" dirty="0" smtClean="0"/>
              <a:t>При сімейній або </a:t>
            </a:r>
            <a:r>
              <a:rPr lang="uk-UA" sz="1400" dirty="0" err="1" smtClean="0"/>
              <a:t>ідіопатичній</a:t>
            </a:r>
            <a:r>
              <a:rPr lang="uk-UA" sz="1400" dirty="0" smtClean="0"/>
              <a:t> формі </a:t>
            </a:r>
            <a:r>
              <a:rPr lang="uk-UA" sz="1400" dirty="0" err="1" smtClean="0"/>
              <a:t>гіперурикозурії</a:t>
            </a:r>
            <a:r>
              <a:rPr lang="uk-UA" sz="1400" dirty="0" smtClean="0"/>
              <a:t> у дітей зазвичай нормальний рівень сечової кислоти в сироватці крові. У інших дітей це може бути викликано перевиробництвом сечової кислоти внаслідок вроджених порушень метаболізму, </a:t>
            </a:r>
            <a:r>
              <a:rPr lang="uk-UA" sz="1400" dirty="0" err="1" smtClean="0"/>
              <a:t>мієлопроліферативних</a:t>
            </a:r>
            <a:r>
              <a:rPr lang="uk-UA" sz="1400" dirty="0" smtClean="0"/>
              <a:t> розладів або інших причин розпаду клітин. </a:t>
            </a:r>
            <a:r>
              <a:rPr lang="uk-UA" sz="1400" dirty="0" err="1" smtClean="0"/>
              <a:t>Гіперурикозурія</a:t>
            </a:r>
            <a:r>
              <a:rPr lang="uk-UA" sz="1400" dirty="0" smtClean="0"/>
              <a:t> також викликається високим споживанням </a:t>
            </a:r>
            <a:r>
              <a:rPr lang="uk-UA" sz="1400" dirty="0" err="1" smtClean="0"/>
              <a:t>пуринів</a:t>
            </a:r>
            <a:r>
              <a:rPr lang="uk-UA" sz="1400" dirty="0" smtClean="0"/>
              <a:t> і білка. Хоча </a:t>
            </a:r>
            <a:r>
              <a:rPr lang="uk-UA" sz="1400" dirty="0" err="1" smtClean="0"/>
              <a:t>гіперурикозурія</a:t>
            </a:r>
            <a:r>
              <a:rPr lang="uk-UA" sz="1400" dirty="0" smtClean="0"/>
              <a:t> є фактором ризику утворення оксалатних каменів у дорослих, у дітей це не є значущим фактором ризику. </a:t>
            </a:r>
            <a:r>
              <a:rPr lang="uk-UA" sz="1400" dirty="0" err="1" smtClean="0"/>
              <a:t>Камені</a:t>
            </a:r>
            <a:r>
              <a:rPr lang="uk-UA" sz="1400" dirty="0" smtClean="0"/>
              <a:t> сечової кислоти є непрозорими </a:t>
            </a:r>
            <a:r>
              <a:rPr lang="uk-UA" sz="1400" dirty="0" err="1" smtClean="0"/>
              <a:t>каменями</a:t>
            </a:r>
            <a:r>
              <a:rPr lang="uk-UA" sz="1400" dirty="0" smtClean="0"/>
              <a:t>. Звичайних рентгенівських променів недостатньо, щоб виявити </a:t>
            </a:r>
            <a:r>
              <a:rPr lang="uk-UA" sz="1400" dirty="0" err="1" smtClean="0"/>
              <a:t>уратні</a:t>
            </a:r>
            <a:r>
              <a:rPr lang="uk-UA" sz="1400" dirty="0" smtClean="0"/>
              <a:t> </a:t>
            </a:r>
            <a:r>
              <a:rPr lang="uk-UA" sz="1400" dirty="0" err="1" smtClean="0"/>
              <a:t>камені</a:t>
            </a:r>
            <a:r>
              <a:rPr lang="uk-UA" sz="1400" dirty="0" smtClean="0"/>
              <a:t>, тому для діагностики використовують ниркову </a:t>
            </a:r>
            <a:r>
              <a:rPr lang="uk-UA" sz="1400" dirty="0" err="1" smtClean="0"/>
              <a:t>сонографію</a:t>
            </a:r>
            <a:r>
              <a:rPr lang="uk-UA" sz="1400" dirty="0" smtClean="0"/>
              <a:t> (УЗД) та спіральну КТ.</a:t>
            </a:r>
          </a:p>
          <a:p>
            <a:endParaRPr lang="uk-UA" sz="1400" dirty="0" smtClean="0"/>
          </a:p>
          <a:p>
            <a:pPr algn="just"/>
            <a:r>
              <a:rPr lang="uk-UA" sz="1400" dirty="0" err="1" smtClean="0"/>
              <a:t>Підлужнення</a:t>
            </a:r>
            <a:r>
              <a:rPr lang="uk-UA" sz="1400" dirty="0" smtClean="0"/>
              <a:t> сечі є основою лікування та профілактики </a:t>
            </a:r>
            <a:r>
              <a:rPr lang="uk-UA" sz="1400" dirty="0" err="1" smtClean="0"/>
              <a:t>уратних</a:t>
            </a:r>
            <a:r>
              <a:rPr lang="uk-UA" sz="1400" dirty="0" smtClean="0"/>
              <a:t> каменів. Препарати цитрату корисні як лужні агенти. Підтримка </a:t>
            </a:r>
            <a:r>
              <a:rPr lang="uk-UA" sz="1400" dirty="0" err="1" smtClean="0"/>
              <a:t>рН</a:t>
            </a:r>
            <a:r>
              <a:rPr lang="uk-UA" sz="1400" dirty="0" smtClean="0"/>
              <a:t> сечі на рівні 6-6,5 є достатнім для запобігання утворення </a:t>
            </a:r>
            <a:r>
              <a:rPr lang="uk-UA" sz="1400" dirty="0" err="1" smtClean="0"/>
              <a:t>уратних</a:t>
            </a:r>
            <a:r>
              <a:rPr lang="uk-UA" sz="1400" dirty="0" smtClean="0"/>
              <a:t> каменів [</a:t>
            </a:r>
            <a:r>
              <a:rPr lang="en-US" sz="1100" dirty="0" err="1" smtClean="0"/>
              <a:t>Bartosh</a:t>
            </a:r>
            <a:r>
              <a:rPr lang="en-US" sz="1100" dirty="0" smtClean="0"/>
              <a:t>, S.M. Medical management of pediatric stone disease. </a:t>
            </a:r>
            <a:r>
              <a:rPr lang="en-US" sz="1100" dirty="0" err="1" smtClean="0"/>
              <a:t>Urol</a:t>
            </a:r>
            <a:r>
              <a:rPr lang="en-US" sz="1100" dirty="0" smtClean="0"/>
              <a:t> </a:t>
            </a:r>
            <a:r>
              <a:rPr lang="en-US" sz="1100" dirty="0" err="1" smtClean="0"/>
              <a:t>Clin</a:t>
            </a:r>
            <a:r>
              <a:rPr lang="en-US" sz="1100" dirty="0" smtClean="0"/>
              <a:t> North Am, 2004. 31: 575.</a:t>
            </a:r>
            <a:r>
              <a:rPr lang="uk-UA" sz="1100" dirty="0" smtClean="0"/>
              <a:t> </a:t>
            </a:r>
            <a:r>
              <a:rPr lang="en-US" sz="1100" dirty="0" smtClean="0">
                <a:hlinkClick r:id="rId2"/>
              </a:rPr>
              <a:t>https://pubmed.ncbi.nlm.nih.gov/15313066</a:t>
            </a:r>
            <a:r>
              <a:rPr lang="uk-UA" sz="1400" dirty="0" smtClean="0"/>
              <a:t>]. Пацієнтам, у яких консервативні заходи не дали результатів із збереженням </a:t>
            </a:r>
            <a:r>
              <a:rPr lang="uk-UA" sz="1400" dirty="0" err="1" smtClean="0"/>
              <a:t>гіперурикозурії</a:t>
            </a:r>
            <a:r>
              <a:rPr lang="uk-UA" sz="1400" dirty="0" smtClean="0"/>
              <a:t> та </a:t>
            </a:r>
            <a:r>
              <a:rPr lang="uk-UA" sz="1400" dirty="0" err="1" smtClean="0"/>
              <a:t>гіперурикемії</a:t>
            </a:r>
            <a:r>
              <a:rPr lang="uk-UA" sz="1400" dirty="0" smtClean="0"/>
              <a:t>, рецидивів каменів або </a:t>
            </a:r>
            <a:r>
              <a:rPr lang="uk-UA" sz="1400" dirty="0" err="1" smtClean="0"/>
              <a:t>мієлопроліферативних</a:t>
            </a:r>
            <a:r>
              <a:rPr lang="uk-UA" sz="1400" dirty="0" smtClean="0"/>
              <a:t> захворювань, можна застосовувати </a:t>
            </a:r>
            <a:r>
              <a:rPr lang="uk-UA" sz="1400" dirty="0" err="1" smtClean="0"/>
              <a:t>алопуринол</a:t>
            </a:r>
            <a:r>
              <a:rPr lang="uk-UA" sz="1400" dirty="0" smtClean="0"/>
              <a:t> (10 мг/кг). Цей препарат може викликати ряд лікарських реакцій (висип, діарея, </a:t>
            </a:r>
            <a:r>
              <a:rPr lang="uk-UA" sz="1400" dirty="0" err="1" smtClean="0"/>
              <a:t>еозинофілія</a:t>
            </a:r>
            <a:r>
              <a:rPr lang="uk-UA" sz="1400" dirty="0" smtClean="0"/>
              <a:t>), тому його слід з обережністю застосовувати пацієнтам з хронічною нирковою недостатністю.</a:t>
            </a:r>
            <a:endParaRPr lang="uk-UA" sz="1400" dirty="0"/>
          </a:p>
        </p:txBody>
      </p:sp>
    </p:spTree>
    <p:extLst>
      <p:ext uri="{BB962C8B-B14F-4D97-AF65-F5344CB8AC3E}">
        <p14:creationId xmlns:p14="http://schemas.microsoft.com/office/powerpoint/2010/main" val="17818722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435280" cy="5577483"/>
          </a:xfrm>
        </p:spPr>
        <p:txBody>
          <a:bodyPr>
            <a:noAutofit/>
          </a:bodyPr>
          <a:lstStyle/>
          <a:p>
            <a:r>
              <a:rPr lang="uk-UA" sz="1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Цистинові</a:t>
            </a:r>
            <a:r>
              <a:rPr lang="uk-UA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1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камені</a:t>
            </a:r>
            <a:endParaRPr lang="uk-UA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uk-UA" sz="1400" dirty="0" err="1" smtClean="0"/>
              <a:t>Цистинурія</a:t>
            </a:r>
            <a:r>
              <a:rPr lang="uk-UA" sz="1400" dirty="0" smtClean="0"/>
              <a:t> є причиною утворення </a:t>
            </a:r>
            <a:r>
              <a:rPr lang="uk-UA" sz="1400" dirty="0" err="1" smtClean="0"/>
              <a:t>цистинових</a:t>
            </a:r>
            <a:r>
              <a:rPr lang="uk-UA" sz="1400" dirty="0" smtClean="0"/>
              <a:t> каменів і становить 2-6% усіх сечових каменів у дітей. </a:t>
            </a:r>
            <a:r>
              <a:rPr lang="uk-UA" sz="1400" dirty="0" err="1" smtClean="0"/>
              <a:t>Цистинурія</a:t>
            </a:r>
            <a:r>
              <a:rPr lang="uk-UA" sz="1400" dirty="0" smtClean="0"/>
              <a:t> - це неповне рецесивне </a:t>
            </a:r>
            <a:r>
              <a:rPr lang="uk-UA" sz="1400" dirty="0" err="1" smtClean="0"/>
              <a:t>аутосомне</a:t>
            </a:r>
            <a:r>
              <a:rPr lang="uk-UA" sz="1400" dirty="0" smtClean="0"/>
              <a:t> захворювання, що характеризується нездатністю ниркових канальців </a:t>
            </a:r>
            <a:r>
              <a:rPr lang="uk-UA" sz="1400" dirty="0" err="1" smtClean="0"/>
              <a:t>реабсорбувати</a:t>
            </a:r>
            <a:r>
              <a:rPr lang="uk-UA" sz="1400" dirty="0" smtClean="0"/>
              <a:t> чотири основні амінокислоти: </a:t>
            </a:r>
            <a:r>
              <a:rPr lang="uk-UA" sz="1400" dirty="0" err="1" smtClean="0"/>
              <a:t>цистин</a:t>
            </a:r>
            <a:r>
              <a:rPr lang="uk-UA" sz="1400" dirty="0" smtClean="0"/>
              <a:t>, орнітин, лізин і аргінін.</a:t>
            </a:r>
          </a:p>
          <a:p>
            <a:endParaRPr lang="uk-UA" sz="1400" dirty="0" smtClean="0"/>
          </a:p>
          <a:p>
            <a:pPr algn="just"/>
            <a:r>
              <a:rPr lang="uk-UA" sz="1400" dirty="0" smtClean="0"/>
              <a:t>З цих чотирьох амінокислот лише </a:t>
            </a:r>
            <a:r>
              <a:rPr lang="uk-UA" sz="1400" dirty="0" err="1" smtClean="0"/>
              <a:t>цистин</a:t>
            </a:r>
            <a:r>
              <a:rPr lang="uk-UA" sz="1400" dirty="0" smtClean="0"/>
              <a:t> погано розчиняється в сечі, тому у разі надмірного виділення з сечею можуть утворюватися лише </a:t>
            </a:r>
            <a:r>
              <a:rPr lang="uk-UA" sz="1400" dirty="0" err="1" smtClean="0"/>
              <a:t>цистинові</a:t>
            </a:r>
            <a:r>
              <a:rPr lang="uk-UA" sz="1400" dirty="0" smtClean="0"/>
              <a:t> </a:t>
            </a:r>
            <a:r>
              <a:rPr lang="uk-UA" sz="1400" dirty="0" err="1" smtClean="0"/>
              <a:t>камені</a:t>
            </a:r>
            <a:r>
              <a:rPr lang="uk-UA" sz="1400" dirty="0" smtClean="0"/>
              <a:t>. Розчинність </a:t>
            </a:r>
            <a:r>
              <a:rPr lang="uk-UA" sz="1400" dirty="0" err="1" smtClean="0"/>
              <a:t>цистину</a:t>
            </a:r>
            <a:r>
              <a:rPr lang="uk-UA" sz="1400" dirty="0" smtClean="0"/>
              <a:t> залежить від </a:t>
            </a:r>
            <a:r>
              <a:rPr lang="de-DE" sz="1400" dirty="0" smtClean="0"/>
              <a:t>pH, </a:t>
            </a:r>
            <a:r>
              <a:rPr lang="uk-UA" sz="1400" dirty="0" smtClean="0"/>
              <a:t>при цьому осадження </a:t>
            </a:r>
            <a:r>
              <a:rPr lang="uk-UA" sz="1400" dirty="0" err="1" smtClean="0"/>
              <a:t>цистину</a:t>
            </a:r>
            <a:r>
              <a:rPr lang="uk-UA" sz="1400" dirty="0" smtClean="0"/>
              <a:t> починається при рівні </a:t>
            </a:r>
            <a:r>
              <a:rPr lang="de-DE" sz="1400" dirty="0" smtClean="0"/>
              <a:t>pH &lt; 7,0. </a:t>
            </a:r>
            <a:r>
              <a:rPr lang="uk-UA" sz="1400" dirty="0" smtClean="0"/>
              <a:t>Інші метаболічні стани, такі як </a:t>
            </a:r>
            <a:r>
              <a:rPr lang="uk-UA" sz="1400" dirty="0" err="1" smtClean="0"/>
              <a:t>гіперкальціурія</a:t>
            </a:r>
            <a:r>
              <a:rPr lang="uk-UA" sz="1400" dirty="0" smtClean="0"/>
              <a:t>, </a:t>
            </a:r>
            <a:r>
              <a:rPr lang="uk-UA" sz="1400" dirty="0" err="1" smtClean="0"/>
              <a:t>гіпоцитратурія</a:t>
            </a:r>
            <a:r>
              <a:rPr lang="uk-UA" sz="1400" dirty="0" smtClean="0"/>
              <a:t> та </a:t>
            </a:r>
            <a:r>
              <a:rPr lang="uk-UA" sz="1400" dirty="0" err="1" smtClean="0"/>
              <a:t>гіперурикозурія</a:t>
            </a:r>
            <a:r>
              <a:rPr lang="uk-UA" sz="1400" dirty="0" smtClean="0"/>
              <a:t>, можуть супроводжувати </a:t>
            </a:r>
            <a:r>
              <a:rPr lang="uk-UA" sz="1400" dirty="0" err="1" smtClean="0"/>
              <a:t>цистинурію</a:t>
            </a:r>
            <a:r>
              <a:rPr lang="uk-UA" sz="1400" dirty="0" smtClean="0"/>
              <a:t>, що призводить до утворення каменів змішаного складу. </a:t>
            </a:r>
            <a:r>
              <a:rPr lang="uk-UA" sz="1400" dirty="0" err="1" smtClean="0"/>
              <a:t>Цистинові</a:t>
            </a:r>
            <a:r>
              <a:rPr lang="uk-UA" sz="1400" dirty="0" smtClean="0"/>
              <a:t> </a:t>
            </a:r>
            <a:r>
              <a:rPr lang="uk-UA" sz="1400" dirty="0" err="1" smtClean="0"/>
              <a:t>камені</a:t>
            </a:r>
            <a:r>
              <a:rPr lang="uk-UA" sz="1400" dirty="0" smtClean="0"/>
              <a:t> слабо </a:t>
            </a:r>
            <a:r>
              <a:rPr lang="uk-UA" sz="1400" dirty="0" err="1" smtClean="0"/>
              <a:t>рентгеноконтрастні</a:t>
            </a:r>
            <a:r>
              <a:rPr lang="uk-UA" sz="1400" dirty="0" smtClean="0"/>
              <a:t>, їх важко </a:t>
            </a:r>
            <a:r>
              <a:rPr lang="uk-UA" sz="1400" dirty="0" err="1" smtClean="0"/>
              <a:t>візуалізувати</a:t>
            </a:r>
            <a:r>
              <a:rPr lang="uk-UA" sz="1400" dirty="0" smtClean="0"/>
              <a:t> при оглядових рентгенограмах. Вони також тверді за текстурою і їх складніше подрібнити за допомогою </a:t>
            </a:r>
            <a:r>
              <a:rPr lang="uk-UA" sz="1400" dirty="0" err="1" smtClean="0"/>
              <a:t>екстракорпоральної</a:t>
            </a:r>
            <a:r>
              <a:rPr lang="uk-UA" sz="1400" dirty="0" smtClean="0"/>
              <a:t> ударно-хвильової літотрипсії (</a:t>
            </a:r>
            <a:r>
              <a:rPr lang="de-DE" sz="1400" dirty="0" smtClean="0"/>
              <a:t>SWL). </a:t>
            </a:r>
            <a:r>
              <a:rPr lang="uk-UA" sz="1400" dirty="0" smtClean="0"/>
              <a:t>Пацієнти з </a:t>
            </a:r>
            <a:r>
              <a:rPr lang="uk-UA" sz="1400" dirty="0" err="1" smtClean="0"/>
              <a:t>цистинурією</a:t>
            </a:r>
            <a:r>
              <a:rPr lang="uk-UA" sz="1400" dirty="0" smtClean="0"/>
              <a:t> мають більші </a:t>
            </a:r>
            <a:r>
              <a:rPr lang="uk-UA" sz="1400" dirty="0" err="1" smtClean="0"/>
              <a:t>камені</a:t>
            </a:r>
            <a:r>
              <a:rPr lang="uk-UA" sz="1400" dirty="0" smtClean="0"/>
              <a:t> під час встановлення діагнозу, вищі показники утворення нових каменів (рецидивів) і мають більший ризик хірургічного втручання [</a:t>
            </a:r>
            <a:r>
              <a:rPr lang="de-DE" sz="1100" dirty="0" err="1" smtClean="0"/>
              <a:t>Zu’bi</a:t>
            </a:r>
            <a:r>
              <a:rPr lang="de-DE" sz="1100" dirty="0" smtClean="0"/>
              <a:t>, F., et al. Stone </a:t>
            </a:r>
            <a:r>
              <a:rPr lang="de-DE" sz="1100" dirty="0" err="1" smtClean="0"/>
              <a:t>growth</a:t>
            </a:r>
            <a:r>
              <a:rPr lang="de-DE" sz="1100" dirty="0" smtClean="0"/>
              <a:t> </a:t>
            </a:r>
            <a:r>
              <a:rPr lang="de-DE" sz="1100" dirty="0" err="1" smtClean="0"/>
              <a:t>patterns</a:t>
            </a:r>
            <a:r>
              <a:rPr lang="de-DE" sz="1100" dirty="0" smtClean="0"/>
              <a:t> </a:t>
            </a:r>
            <a:r>
              <a:rPr lang="de-DE" sz="1100" dirty="0" err="1" smtClean="0"/>
              <a:t>and</a:t>
            </a:r>
            <a:r>
              <a:rPr lang="de-DE" sz="1100" dirty="0" smtClean="0"/>
              <a:t> </a:t>
            </a:r>
            <a:r>
              <a:rPr lang="de-DE" sz="1100" dirty="0" err="1" smtClean="0"/>
              <a:t>risk</a:t>
            </a:r>
            <a:r>
              <a:rPr lang="de-DE" sz="1100" dirty="0" smtClean="0"/>
              <a:t> </a:t>
            </a:r>
            <a:r>
              <a:rPr lang="de-DE" sz="1100" dirty="0" err="1" smtClean="0"/>
              <a:t>for</a:t>
            </a:r>
            <a:r>
              <a:rPr lang="de-DE" sz="1100" dirty="0" smtClean="0"/>
              <a:t> </a:t>
            </a:r>
            <a:r>
              <a:rPr lang="de-DE" sz="1100" dirty="0" err="1" smtClean="0"/>
              <a:t>surgery</a:t>
            </a:r>
            <a:r>
              <a:rPr lang="de-DE" sz="1100" dirty="0" smtClean="0"/>
              <a:t> </a:t>
            </a:r>
            <a:r>
              <a:rPr lang="de-DE" sz="1100" dirty="0" err="1" smtClean="0"/>
              <a:t>among</a:t>
            </a:r>
            <a:r>
              <a:rPr lang="de-DE" sz="1100" dirty="0" smtClean="0"/>
              <a:t> </a:t>
            </a:r>
            <a:r>
              <a:rPr lang="de-DE" sz="1100" dirty="0" err="1" smtClean="0"/>
              <a:t>children</a:t>
            </a:r>
            <a:r>
              <a:rPr lang="de-DE" sz="1100" dirty="0" smtClean="0"/>
              <a:t> </a:t>
            </a:r>
            <a:r>
              <a:rPr lang="de-DE" sz="1100" dirty="0" err="1" smtClean="0"/>
              <a:t>presenting</a:t>
            </a:r>
            <a:r>
              <a:rPr lang="de-DE" sz="1100" dirty="0" smtClean="0"/>
              <a:t> </a:t>
            </a:r>
            <a:r>
              <a:rPr lang="de-DE" sz="1100" dirty="0" err="1" smtClean="0"/>
              <a:t>with</a:t>
            </a:r>
            <a:r>
              <a:rPr lang="de-DE" sz="1100" dirty="0" smtClean="0"/>
              <a:t> </a:t>
            </a:r>
            <a:r>
              <a:rPr lang="de-DE" sz="1100" dirty="0" err="1" smtClean="0"/>
              <a:t>hypercalciuria</a:t>
            </a:r>
            <a:r>
              <a:rPr lang="de-DE" sz="1100" dirty="0" smtClean="0"/>
              <a:t>, </a:t>
            </a:r>
            <a:r>
              <a:rPr lang="de-DE" sz="1100" dirty="0" err="1" smtClean="0"/>
              <a:t>hypocitraturia</a:t>
            </a:r>
            <a:r>
              <a:rPr lang="de-DE" sz="1100" dirty="0" smtClean="0"/>
              <a:t> </a:t>
            </a:r>
            <a:r>
              <a:rPr lang="de-DE" sz="1100" dirty="0" err="1" smtClean="0"/>
              <a:t>and</a:t>
            </a:r>
            <a:r>
              <a:rPr lang="de-DE" sz="1100" dirty="0" smtClean="0"/>
              <a:t> </a:t>
            </a:r>
            <a:r>
              <a:rPr lang="de-DE" sz="1100" dirty="0" err="1" smtClean="0"/>
              <a:t>cystinuria</a:t>
            </a:r>
            <a:r>
              <a:rPr lang="de-DE" sz="1100" dirty="0" smtClean="0"/>
              <a:t> </a:t>
            </a:r>
            <a:r>
              <a:rPr lang="de-DE" sz="1100" dirty="0" err="1" smtClean="0"/>
              <a:t>as</a:t>
            </a:r>
            <a:r>
              <a:rPr lang="de-DE" sz="1100" dirty="0" smtClean="0"/>
              <a:t> </a:t>
            </a:r>
            <a:r>
              <a:rPr lang="de-DE" sz="1100" dirty="0" err="1" smtClean="0"/>
              <a:t>underlying</a:t>
            </a:r>
            <a:r>
              <a:rPr lang="de-DE" sz="1100" dirty="0" smtClean="0"/>
              <a:t> </a:t>
            </a:r>
            <a:r>
              <a:rPr lang="de-DE" sz="1100" dirty="0" err="1" smtClean="0"/>
              <a:t>metabolic</a:t>
            </a:r>
            <a:r>
              <a:rPr lang="de-DE" sz="1100" dirty="0" smtClean="0"/>
              <a:t> </a:t>
            </a:r>
            <a:r>
              <a:rPr lang="de-DE" sz="1100" dirty="0" err="1" smtClean="0"/>
              <a:t>causes</a:t>
            </a:r>
            <a:r>
              <a:rPr lang="de-DE" sz="1100" dirty="0" smtClean="0"/>
              <a:t> </a:t>
            </a:r>
            <a:r>
              <a:rPr lang="de-DE" sz="1100" dirty="0" err="1" smtClean="0"/>
              <a:t>of</a:t>
            </a:r>
            <a:r>
              <a:rPr lang="de-DE" sz="1100" dirty="0" smtClean="0"/>
              <a:t> </a:t>
            </a:r>
            <a:r>
              <a:rPr lang="de-DE" sz="1100" dirty="0" err="1" smtClean="0"/>
              <a:t>urolithiasis</a:t>
            </a:r>
            <a:r>
              <a:rPr lang="de-DE" sz="1100" dirty="0" smtClean="0"/>
              <a:t>. J </a:t>
            </a:r>
            <a:r>
              <a:rPr lang="de-DE" sz="1100" dirty="0" err="1" smtClean="0"/>
              <a:t>Pediatr</a:t>
            </a:r>
            <a:r>
              <a:rPr lang="de-DE" sz="1100" dirty="0" smtClean="0"/>
              <a:t> </a:t>
            </a:r>
            <a:r>
              <a:rPr lang="de-DE" sz="1100" dirty="0" err="1" smtClean="0"/>
              <a:t>Urol</a:t>
            </a:r>
            <a:r>
              <a:rPr lang="de-DE" sz="1100" dirty="0" smtClean="0"/>
              <a:t>, 2017. 13: 357.e1.</a:t>
            </a:r>
            <a:r>
              <a:rPr lang="uk-UA" sz="1100" dirty="0" smtClean="0"/>
              <a:t> </a:t>
            </a:r>
            <a:r>
              <a:rPr lang="de-DE" sz="1100" dirty="0" smtClean="0">
                <a:hlinkClick r:id="rId2"/>
              </a:rPr>
              <a:t>https://pubmed.ncbi.nlm.nih.gov/28865885</a:t>
            </a:r>
            <a:r>
              <a:rPr lang="uk-UA" sz="1100" dirty="0" smtClean="0"/>
              <a:t> </a:t>
            </a:r>
            <a:r>
              <a:rPr lang="uk-UA" sz="1400" dirty="0" smtClean="0"/>
              <a:t>].</a:t>
            </a:r>
          </a:p>
          <a:p>
            <a:endParaRPr lang="uk-UA" sz="1400" dirty="0" smtClean="0"/>
          </a:p>
          <a:p>
            <a:pPr algn="just"/>
            <a:r>
              <a:rPr lang="uk-UA" sz="1400" dirty="0" smtClean="0"/>
              <a:t>Медикаментозне лікування </a:t>
            </a:r>
            <a:r>
              <a:rPr lang="uk-UA" sz="1400" dirty="0" err="1" smtClean="0"/>
              <a:t>цистинових</a:t>
            </a:r>
            <a:r>
              <a:rPr lang="uk-UA" sz="1400" dirty="0" smtClean="0"/>
              <a:t> каменів спрямоване на зменшення насичення </a:t>
            </a:r>
            <a:r>
              <a:rPr lang="uk-UA" sz="1400" dirty="0" err="1" smtClean="0"/>
              <a:t>цистином</a:t>
            </a:r>
            <a:r>
              <a:rPr lang="uk-UA" sz="1400" dirty="0" smtClean="0"/>
              <a:t> сечі та підвищення її розчинності. Початкове лікування полягає у підтримці високого потоку сечі та застосуванні лужних агентів, таких як цитрат калію, для підтримки </a:t>
            </a:r>
            <a:r>
              <a:rPr lang="de-DE" sz="1400" dirty="0" smtClean="0"/>
              <a:t>pH </a:t>
            </a:r>
            <a:r>
              <a:rPr lang="uk-UA" sz="1400" dirty="0" smtClean="0"/>
              <a:t>сечі на рівні вище 7,0 (краще вище 7,5). Якщо це лікування не дає результатів, застосування </a:t>
            </a:r>
            <a:r>
              <a:rPr lang="el-GR" sz="1400" dirty="0" smtClean="0"/>
              <a:t>α-</a:t>
            </a:r>
            <a:r>
              <a:rPr lang="uk-UA" sz="1400" dirty="0" err="1" smtClean="0"/>
              <a:t>меркаптопропіонілгліцину</a:t>
            </a:r>
            <a:r>
              <a:rPr lang="uk-UA" sz="1400" dirty="0" smtClean="0"/>
              <a:t> або </a:t>
            </a:r>
            <a:r>
              <a:rPr lang="de-DE" sz="1400" dirty="0" smtClean="0"/>
              <a:t>D-</a:t>
            </a:r>
            <a:r>
              <a:rPr lang="uk-UA" sz="1400" dirty="0" err="1" smtClean="0"/>
              <a:t>пеніциламіну</a:t>
            </a:r>
            <a:r>
              <a:rPr lang="uk-UA" sz="1400" dirty="0" smtClean="0"/>
              <a:t> може підвищити розчинність </a:t>
            </a:r>
            <a:r>
              <a:rPr lang="uk-UA" sz="1400" dirty="0" err="1" smtClean="0"/>
              <a:t>цистину</a:t>
            </a:r>
            <a:r>
              <a:rPr lang="uk-UA" sz="1400" dirty="0" smtClean="0"/>
              <a:t> та знизити рівень </a:t>
            </a:r>
            <a:r>
              <a:rPr lang="uk-UA" sz="1400" dirty="0" err="1" smtClean="0"/>
              <a:t>цистину</a:t>
            </a:r>
            <a:r>
              <a:rPr lang="uk-UA" sz="1400" dirty="0" smtClean="0"/>
              <a:t> в сечі та запобігти утворенню каменів. Побічні ефекти цих препаратів переважно помірні та включають шлунково-кишкові скарги (зміни смаку та запаху), лихоманку та висип, однак вони можуть бути пов’язані з серйозними побічними ефектами, такими як пригнічення кісткового мозку, </a:t>
            </a:r>
            <a:r>
              <a:rPr lang="uk-UA" sz="1400" dirty="0" err="1" smtClean="0"/>
              <a:t>нефротичний</a:t>
            </a:r>
            <a:r>
              <a:rPr lang="uk-UA" sz="1400" dirty="0" smtClean="0"/>
              <a:t> синдром та </a:t>
            </a:r>
            <a:r>
              <a:rPr lang="uk-UA" sz="1400" dirty="0" err="1" smtClean="0"/>
              <a:t>епідермоліз</a:t>
            </a:r>
            <a:r>
              <a:rPr lang="uk-UA" sz="1400" dirty="0" smtClean="0"/>
              <a:t> [</a:t>
            </a:r>
            <a:r>
              <a:rPr lang="en-US" sz="1100" dirty="0" err="1" smtClean="0"/>
              <a:t>Tekin</a:t>
            </a:r>
            <a:r>
              <a:rPr lang="en-US" sz="1100" dirty="0" smtClean="0"/>
              <a:t>, A., et al. </a:t>
            </a:r>
            <a:r>
              <a:rPr lang="en-US" sz="1100" dirty="0" err="1" smtClean="0"/>
              <a:t>Cystine</a:t>
            </a:r>
            <a:r>
              <a:rPr lang="en-US" sz="1100" dirty="0" smtClean="0"/>
              <a:t> calculi in children: the results of a metabolic evaluation and response to medical therapy. J </a:t>
            </a:r>
            <a:r>
              <a:rPr lang="en-US" sz="1100" dirty="0" err="1" smtClean="0"/>
              <a:t>Urol</a:t>
            </a:r>
            <a:r>
              <a:rPr lang="en-US" sz="1100" dirty="0" smtClean="0"/>
              <a:t>, 2001. 165: 2328.</a:t>
            </a:r>
            <a:r>
              <a:rPr lang="uk-UA" sz="1100" dirty="0" smtClean="0"/>
              <a:t> </a:t>
            </a:r>
            <a:r>
              <a:rPr lang="en-US" sz="1100" dirty="0" smtClean="0">
                <a:hlinkClick r:id="rId3"/>
              </a:rPr>
              <a:t>https://pubmed.ncbi.nlm.nih.gov/11371943</a:t>
            </a:r>
            <a:r>
              <a:rPr lang="uk-UA" sz="1100" dirty="0" smtClean="0"/>
              <a:t> </a:t>
            </a:r>
            <a:r>
              <a:rPr lang="uk-UA" sz="1400" dirty="0" smtClean="0"/>
              <a:t>] (рівень доказовості</a:t>
            </a:r>
            <a:r>
              <a:rPr lang="de-DE" sz="1400" dirty="0" smtClean="0"/>
              <a:t>: 4).</a:t>
            </a:r>
            <a:endParaRPr lang="uk-UA" sz="1400" dirty="0"/>
          </a:p>
        </p:txBody>
      </p:sp>
    </p:spTree>
    <p:extLst>
      <p:ext uri="{BB962C8B-B14F-4D97-AF65-F5344CB8AC3E}">
        <p14:creationId xmlns:p14="http://schemas.microsoft.com/office/powerpoint/2010/main" val="418684228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1108</TotalTime>
  <Words>12263</Words>
  <Application>Microsoft Office PowerPoint</Application>
  <PresentationFormat>Экран (4:3)</PresentationFormat>
  <Paragraphs>162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Тема Office</vt:lpstr>
      <vt:lpstr>Сечокам’яна хвороба Urinary stone disease</vt:lpstr>
      <vt:lpstr>Епідеміологія, етіологія та патофізіологія</vt:lpstr>
      <vt:lpstr>Системи класифікації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Діагностична оцінка</vt:lpstr>
      <vt:lpstr>Презентация PowerPoint</vt:lpstr>
      <vt:lpstr>Презентация PowerPoint</vt:lpstr>
      <vt:lpstr>Презентация PowerPoint</vt:lpstr>
      <vt:lpstr>Ведення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Підсумок доказовості та рекомендації щодо лікування сечових каменів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Сечокам’яна хвороба Urinary stone disease</dc:title>
  <dc:creator>Оля</dc:creator>
  <cp:lastModifiedBy>Оля</cp:lastModifiedBy>
  <cp:revision>60</cp:revision>
  <dcterms:created xsi:type="dcterms:W3CDTF">2021-12-24T17:33:44Z</dcterms:created>
  <dcterms:modified xsi:type="dcterms:W3CDTF">2021-12-27T20:18:12Z</dcterms:modified>
</cp:coreProperties>
</file>