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66" r:id="rId2"/>
    <p:sldId id="271" r:id="rId3"/>
    <p:sldId id="273" r:id="rId4"/>
    <p:sldId id="272" r:id="rId5"/>
    <p:sldId id="274" r:id="rId6"/>
    <p:sldId id="275" r:id="rId7"/>
    <p:sldId id="277" r:id="rId8"/>
    <p:sldId id="289" r:id="rId9"/>
    <p:sldId id="291" r:id="rId10"/>
    <p:sldId id="292" r:id="rId11"/>
    <p:sldId id="290" r:id="rId12"/>
    <p:sldId id="276" r:id="rId13"/>
    <p:sldId id="278" r:id="rId14"/>
    <p:sldId id="279" r:id="rId15"/>
    <p:sldId id="281" r:id="rId16"/>
    <p:sldId id="280" r:id="rId17"/>
    <p:sldId id="282" r:id="rId18"/>
    <p:sldId id="283" r:id="rId19"/>
    <p:sldId id="284" r:id="rId20"/>
    <p:sldId id="285" r:id="rId21"/>
    <p:sldId id="313" r:id="rId22"/>
    <p:sldId id="286" r:id="rId23"/>
    <p:sldId id="287"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8" r:id="rId37"/>
    <p:sldId id="309" r:id="rId38"/>
    <p:sldId id="310" r:id="rId39"/>
    <p:sldId id="311" r:id="rId40"/>
    <p:sldId id="312" r:id="rId41"/>
    <p:sldId id="268" r:id="rId4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86447" autoAdjust="0"/>
  </p:normalViewPr>
  <p:slideViewPr>
    <p:cSldViewPr>
      <p:cViewPr varScale="1">
        <p:scale>
          <a:sx n="97" d="100"/>
          <a:sy n="97" d="100"/>
        </p:scale>
        <p:origin x="-11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74568BE-6047-4D1E-97EC-916D2CD93217}" type="datetimeFigureOut">
              <a:rPr lang="ru-RU"/>
              <a:pPr>
                <a:defRPr/>
              </a:pPr>
              <a:t>19.02.2016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9E53989-AC95-4D52-B301-18100FA4359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E55F00-05B0-426D-97B1-B7065C5FA570}" type="slidenum">
              <a:rPr lang="ru-RU"/>
              <a:pPr fontAlgn="base">
                <a:spcBef>
                  <a:spcPct val="0"/>
                </a:spcBef>
                <a:spcAft>
                  <a:spcPct val="0"/>
                </a:spcAft>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9113240-F5EB-4469-A68E-F80DF1E968E5}" type="slidenum">
              <a:rPr lang="uk-UA" sz="1200"/>
              <a:pPr algn="r"/>
              <a:t>40</a:t>
            </a:fld>
            <a:endParaRPr lang="uk-UA" sz="1200"/>
          </a:p>
        </p:txBody>
      </p:sp>
      <p:sp>
        <p:nvSpPr>
          <p:cNvPr id="66563" name="Rectangle 2"/>
          <p:cNvSpPr>
            <a:spLocks noRo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uk-U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2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0" name="Дата 27"/>
          <p:cNvSpPr>
            <a:spLocks noGrp="1"/>
          </p:cNvSpPr>
          <p:nvPr>
            <p:ph type="dt" sz="half" idx="10"/>
          </p:nvPr>
        </p:nvSpPr>
        <p:spPr>
          <a:xfrm>
            <a:off x="6400800" y="6354763"/>
            <a:ext cx="2286000" cy="366712"/>
          </a:xfrm>
        </p:spPr>
        <p:txBody>
          <a:bodyPr/>
          <a:lstStyle>
            <a:lvl1pPr>
              <a:defRPr sz="1400" smtClean="0"/>
            </a:lvl1pPr>
          </a:lstStyle>
          <a:p>
            <a:pPr>
              <a:defRPr/>
            </a:pPr>
            <a:fld id="{6AC4BEAD-9807-4EFE-BCDF-2EFEC573380D}" type="datetimeFigureOut">
              <a:rPr lang="ru-RU"/>
              <a:pPr>
                <a:defRPr/>
              </a:pPr>
              <a:t>19.02.2016</a:t>
            </a:fld>
            <a:endParaRPr lang="ru-RU"/>
          </a:p>
        </p:txBody>
      </p:sp>
      <p:sp>
        <p:nvSpPr>
          <p:cNvPr id="11" name="Нижний колонтитул 16"/>
          <p:cNvSpPr>
            <a:spLocks noGrp="1"/>
          </p:cNvSpPr>
          <p:nvPr>
            <p:ph type="ftr" sz="quarter" idx="11"/>
          </p:nvPr>
        </p:nvSpPr>
        <p:spPr>
          <a:xfrm>
            <a:off x="2898775" y="6354763"/>
            <a:ext cx="3475038" cy="366712"/>
          </a:xfrm>
        </p:spPr>
        <p:txBody>
          <a:bodyPr/>
          <a:lstStyle>
            <a:lvl1pPr>
              <a:defRPr/>
            </a:lvl1pPr>
          </a:lstStyle>
          <a:p>
            <a:pPr>
              <a:defRPr/>
            </a:pPr>
            <a:endParaRPr lang="ru-RU"/>
          </a:p>
        </p:txBody>
      </p:sp>
      <p:sp>
        <p:nvSpPr>
          <p:cNvPr id="12" name="Номер слайда 28"/>
          <p:cNvSpPr>
            <a:spLocks noGrp="1"/>
          </p:cNvSpPr>
          <p:nvPr>
            <p:ph type="sldNum" sz="quarter" idx="12"/>
          </p:nvPr>
        </p:nvSpPr>
        <p:spPr>
          <a:xfrm>
            <a:off x="1216025" y="6354763"/>
            <a:ext cx="1219200" cy="366712"/>
          </a:xfrm>
        </p:spPr>
        <p:txBody>
          <a:bodyPr/>
          <a:lstStyle>
            <a:lvl1pPr>
              <a:defRPr/>
            </a:lvl1pPr>
          </a:lstStyle>
          <a:p>
            <a:pPr>
              <a:defRPr/>
            </a:pPr>
            <a:fld id="{01DD510C-E41D-41A7-95A1-59019DDD45A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1897902-9543-40F5-9F42-4F761DAD379F}" type="datetimeFigureOut">
              <a:rPr lang="ru-RU"/>
              <a:pPr>
                <a:defRPr/>
              </a:pPr>
              <a:t>19.02.2016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3DC87B9-2750-4D65-BACC-08947AF07D8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Равнобедренный треугольник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ая соединительная линия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744555D2-D651-4EAC-BF5A-177E23C288D1}" type="datetimeFigureOut">
              <a:rPr lang="ru-RU"/>
              <a:pPr>
                <a:defRPr/>
              </a:pPr>
              <a:t>19.02.2016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A387AA9-5949-4449-9EDE-6F3134A43D61}"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0" y="6356350"/>
            <a:ext cx="2289175" cy="365125"/>
          </a:xfrm>
        </p:spPr>
        <p:txBody>
          <a:bodyPr/>
          <a:lstStyle>
            <a:lvl1pPr>
              <a:defRPr/>
            </a:lvl1pPr>
          </a:lstStyle>
          <a:p>
            <a:pPr>
              <a:defRPr/>
            </a:pPr>
            <a:fld id="{E68FE770-F905-4ACC-B1AC-55259D63BBE6}" type="datetimeFigureOut">
              <a:rPr lang="ru-RU"/>
              <a:pPr>
                <a:defRPr/>
              </a:pPr>
              <a:t>19.02.2016</a:t>
            </a:fld>
            <a:endParaRPr lang="ru-RU"/>
          </a:p>
        </p:txBody>
      </p:sp>
      <p:sp>
        <p:nvSpPr>
          <p:cNvPr id="3" name="Footer Placeholder 2"/>
          <p:cNvSpPr>
            <a:spLocks noGrp="1"/>
          </p:cNvSpPr>
          <p:nvPr>
            <p:ph type="ftr" sz="quarter" idx="11"/>
          </p:nvPr>
        </p:nvSpPr>
        <p:spPr>
          <a:xfrm>
            <a:off x="2898775" y="6356350"/>
            <a:ext cx="3505200" cy="365125"/>
          </a:xfrm>
        </p:spPr>
        <p:txBody>
          <a:bodyPr/>
          <a:lstStyle>
            <a:lvl1pPr>
              <a:defRPr/>
            </a:lvl1pPr>
          </a:lstStyle>
          <a:p>
            <a:pPr>
              <a:defRPr/>
            </a:pPr>
            <a:endParaRPr lang="ru-RU"/>
          </a:p>
        </p:txBody>
      </p:sp>
      <p:sp>
        <p:nvSpPr>
          <p:cNvPr id="4" name="Slide Number Placeholder 3"/>
          <p:cNvSpPr>
            <a:spLocks noGrp="1"/>
          </p:cNvSpPr>
          <p:nvPr>
            <p:ph type="sldNum" sz="quarter" idx="12"/>
          </p:nvPr>
        </p:nvSpPr>
        <p:spPr>
          <a:xfrm>
            <a:off x="612775" y="6356350"/>
            <a:ext cx="1981200" cy="365125"/>
          </a:xfrm>
        </p:spPr>
        <p:txBody>
          <a:bodyPr/>
          <a:lstStyle>
            <a:lvl1pPr>
              <a:defRPr/>
            </a:lvl1pPr>
          </a:lstStyle>
          <a:p>
            <a:pPr>
              <a:defRPr/>
            </a:pPr>
            <a:fld id="{69E8FAFB-4298-4911-9B8F-D999D2AA52D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219200"/>
            <a:ext cx="822960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D03DFF9-12E0-464A-8F0D-C33AE1CDB36A}" type="datetimeFigureOut">
              <a:rPr lang="ru-RU"/>
              <a:pPr>
                <a:defRPr/>
              </a:pPr>
              <a:t>19.02.2016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B215552-6012-4403-A477-AAA0D704E3B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1219200" y="2971800"/>
            <a:ext cx="6858000" cy="1066800"/>
          </a:xfrm>
        </p:spPr>
        <p:txBody>
          <a:bodyPr anchor="t"/>
          <a:lstStyle>
            <a:lvl1pPr algn="r">
              <a:buNone/>
              <a:defRPr sz="3200" b="0" cap="none" baseline="0"/>
            </a:lvl1pPr>
          </a:lstStyle>
          <a:p>
            <a:r>
              <a:rPr lang="ru-RU" smtClean="0"/>
              <a:t>Образец заголовка</a:t>
            </a:r>
            <a:endParaRPr lang="en-US"/>
          </a:p>
        </p:txBody>
      </p:sp>
      <p:sp>
        <p:nvSpPr>
          <p:cNvPr id="3" name="Текст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a:xfrm>
            <a:off x="6400800" y="6354763"/>
            <a:ext cx="2286000" cy="366712"/>
          </a:xfrm>
        </p:spPr>
        <p:txBody>
          <a:bodyPr/>
          <a:lstStyle>
            <a:lvl1pPr>
              <a:defRPr/>
            </a:lvl1pPr>
          </a:lstStyle>
          <a:p>
            <a:pPr>
              <a:defRPr/>
            </a:pPr>
            <a:fld id="{3B95F7AF-B0E9-46ED-A8B6-620D1390EC95}" type="datetimeFigureOut">
              <a:rPr lang="ru-RU"/>
              <a:pPr>
                <a:defRPr/>
              </a:pPr>
              <a:t>19.02.2016</a:t>
            </a:fld>
            <a:endParaRPr lang="ru-RU"/>
          </a:p>
        </p:txBody>
      </p:sp>
      <p:sp>
        <p:nvSpPr>
          <p:cNvPr id="7" name="Нижний колонтитул 4"/>
          <p:cNvSpPr>
            <a:spLocks noGrp="1"/>
          </p:cNvSpPr>
          <p:nvPr>
            <p:ph type="ftr" sz="quarter" idx="11"/>
          </p:nvPr>
        </p:nvSpPr>
        <p:spPr>
          <a:xfrm>
            <a:off x="2898775" y="6354763"/>
            <a:ext cx="3475038" cy="366712"/>
          </a:xfrm>
        </p:spPr>
        <p:txBody>
          <a:bodyPr/>
          <a:lstStyle>
            <a:lvl1pPr>
              <a:defRPr/>
            </a:lvl1pPr>
          </a:lstStyle>
          <a:p>
            <a:pPr>
              <a:defRPr/>
            </a:pPr>
            <a:endParaRPr lang="ru-RU"/>
          </a:p>
        </p:txBody>
      </p:sp>
      <p:sp>
        <p:nvSpPr>
          <p:cNvPr id="8" name="Номер слайда 5"/>
          <p:cNvSpPr>
            <a:spLocks noGrp="1"/>
          </p:cNvSpPr>
          <p:nvPr>
            <p:ph type="sldNum" sz="quarter" idx="12"/>
          </p:nvPr>
        </p:nvSpPr>
        <p:spPr>
          <a:xfrm>
            <a:off x="1069975" y="6354763"/>
            <a:ext cx="1520825" cy="366712"/>
          </a:xfrm>
        </p:spPr>
        <p:txBody>
          <a:bodyPr/>
          <a:lstStyle>
            <a:lvl1pPr>
              <a:defRPr/>
            </a:lvl1pPr>
          </a:lstStyle>
          <a:p>
            <a:pPr>
              <a:defRPr/>
            </a:pPr>
            <a:fld id="{0A81931C-384B-495E-8FF8-161C4AD08AD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219200"/>
            <a:ext cx="4041648"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632198" y="1216152"/>
            <a:ext cx="4041648"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10DD12BB-1CBC-4A19-9D50-8ADA139A0946}" type="datetimeFigureOut">
              <a:rPr lang="ru-RU"/>
              <a:pPr>
                <a:defRPr/>
              </a:pPr>
              <a:t>19.02.2016</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3E1BFD5C-3DF2-44B5-B497-ED6FF57189A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11" name="Содержимое 10"/>
          <p:cNvSpPr>
            <a:spLocks noGrp="1"/>
          </p:cNvSpPr>
          <p:nvPr>
            <p:ph sz="quarter" idx="2"/>
          </p:nvPr>
        </p:nvSpPr>
        <p:spPr>
          <a:xfrm>
            <a:off x="457200" y="2133600"/>
            <a:ext cx="40386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648200" y="2133600"/>
            <a:ext cx="40386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76200FC5-E38A-4E31-8C69-79CB73C2DCAB}" type="datetimeFigureOut">
              <a:rPr lang="ru-RU"/>
              <a:pPr>
                <a:defRPr/>
              </a:pPr>
              <a:t>19.02.2016</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BAEF100B-30CE-47C8-9339-C1015FE0395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Равнобедренный треугольник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228600"/>
            <a:ext cx="8229600" cy="914400"/>
          </a:xfrm>
        </p:spPr>
        <p:txBody>
          <a:bodyPr/>
          <a:lstStyle/>
          <a:p>
            <a:r>
              <a:rPr lang="ru-RU" smtClean="0"/>
              <a:t>Образец заголовка</a:t>
            </a:r>
            <a:endParaRPr lang="en-US"/>
          </a:p>
        </p:txBody>
      </p:sp>
      <p:sp>
        <p:nvSpPr>
          <p:cNvPr id="4" name="Дата 2"/>
          <p:cNvSpPr>
            <a:spLocks noGrp="1"/>
          </p:cNvSpPr>
          <p:nvPr>
            <p:ph type="dt" sz="half" idx="10"/>
          </p:nvPr>
        </p:nvSpPr>
        <p:spPr/>
        <p:txBody>
          <a:bodyPr/>
          <a:lstStyle>
            <a:lvl1pPr>
              <a:defRPr/>
            </a:lvl1pPr>
          </a:lstStyle>
          <a:p>
            <a:pPr>
              <a:defRPr/>
            </a:pPr>
            <a:fld id="{E6C7B50A-C4F9-4C52-A5C6-4C7B9A446A44}" type="datetimeFigureOut">
              <a:rPr lang="ru-RU"/>
              <a:pPr>
                <a:defRPr/>
              </a:pPr>
              <a:t>19.02.2016</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4FBB7527-B8E5-442F-ADAA-AEC2FCE9F52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3" name="Равнобедренный треугольник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lstStyle>
          <a:p>
            <a:pPr>
              <a:defRPr/>
            </a:pPr>
            <a:fld id="{AC9F323D-584A-4A60-BAEA-16855AD3FAF2}" type="datetimeFigureOut">
              <a:rPr lang="ru-RU"/>
              <a:pPr>
                <a:defRPr/>
              </a:pPr>
              <a:t>19.02.2016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DCC237E2-5F54-4756-992A-FFD256F826A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Прямая соединительная линия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Равнобедренный треугольник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ru-RU" smtClean="0"/>
              <a:t>Образец заголовка</a:t>
            </a:r>
            <a:endParaRPr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2" name="Содержимое 11"/>
          <p:cNvSpPr>
            <a:spLocks noGrp="1"/>
          </p:cNvSpPr>
          <p:nvPr>
            <p:ph sz="quarter" idx="1"/>
          </p:nvPr>
        </p:nvSpPr>
        <p:spPr>
          <a:xfrm>
            <a:off x="304800" y="304800"/>
            <a:ext cx="57150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4"/>
          <p:cNvSpPr>
            <a:spLocks noGrp="1"/>
          </p:cNvSpPr>
          <p:nvPr>
            <p:ph type="dt" sz="half" idx="10"/>
          </p:nvPr>
        </p:nvSpPr>
        <p:spPr/>
        <p:txBody>
          <a:bodyPr/>
          <a:lstStyle>
            <a:lvl1pPr>
              <a:defRPr/>
            </a:lvl1pPr>
          </a:lstStyle>
          <a:p>
            <a:pPr>
              <a:defRPr/>
            </a:pPr>
            <a:fld id="{BDC699F0-C328-487E-A04C-5D6649F9700C}" type="datetimeFigureOut">
              <a:rPr lang="ru-RU"/>
              <a:pPr>
                <a:defRPr/>
              </a:pPr>
              <a:t>19.02.2016</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p:txBody>
          <a:bodyPr/>
          <a:lstStyle>
            <a:lvl1pPr>
              <a:defRPr/>
            </a:lvl1pPr>
          </a:lstStyle>
          <a:p>
            <a:pPr>
              <a:defRPr/>
            </a:pPr>
            <a:fld id="{1FE7FEA4-95EB-4E2D-B6C2-7F50A7308E6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Равнобедренный треугольник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8" name="Дата 4"/>
          <p:cNvSpPr>
            <a:spLocks noGrp="1"/>
          </p:cNvSpPr>
          <p:nvPr>
            <p:ph type="dt" sz="half" idx="10"/>
          </p:nvPr>
        </p:nvSpPr>
        <p:spPr/>
        <p:txBody>
          <a:bodyPr/>
          <a:lstStyle>
            <a:lvl1pPr>
              <a:defRPr/>
            </a:lvl1pPr>
          </a:lstStyle>
          <a:p>
            <a:pPr>
              <a:defRPr/>
            </a:pPr>
            <a:fld id="{0D83F98C-5334-4CF0-8AF1-1CEFDD6474F8}" type="datetimeFigureOut">
              <a:rPr lang="ru-RU"/>
              <a:pPr>
                <a:defRPr/>
              </a:pPr>
              <a:t>19.02.2016</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p:txBody>
          <a:bodyPr/>
          <a:lstStyle>
            <a:lvl1pPr>
              <a:defRPr/>
            </a:lvl1pPr>
          </a:lstStyle>
          <a:p>
            <a:pPr>
              <a:defRPr/>
            </a:pPr>
            <a:fld id="{2B231E30-FE4F-4C4C-AE07-8FE51B1C4EA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61000">
              <a:schemeClr val="bg2">
                <a:lumMod val="50000"/>
              </a:schemeClr>
            </a:gs>
            <a:gs pos="100000">
              <a:schemeClr val="bg2">
                <a:tint val="97000"/>
                <a:satMod val="22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Заголовок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27" name="Текст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AFDA6799-3F88-4FB5-89AF-137BAFA862E0}" type="datetimeFigureOut">
              <a:rPr lang="ru-RU"/>
              <a:pPr>
                <a:defRPr/>
              </a:pPr>
              <a:t>19.02.2016</a:t>
            </a:fld>
            <a:endParaRPr lang="ru-RU"/>
          </a:p>
        </p:txBody>
      </p:sp>
      <p:sp>
        <p:nvSpPr>
          <p:cNvPr id="3" name="Нижний колонтитул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ru-RU"/>
          </a:p>
        </p:txBody>
      </p:sp>
      <p:sp>
        <p:nvSpPr>
          <p:cNvPr id="23" name="Номер слайда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89786805-F856-42B8-8C65-260D1CC44C18}" type="slidenum">
              <a:rPr lang="ru-RU"/>
              <a:pPr>
                <a:defRPr/>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Равнобедренный треугольник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1" r:id="rId2"/>
    <p:sldLayoutId id="2147483674" r:id="rId3"/>
    <p:sldLayoutId id="2147483670" r:id="rId4"/>
    <p:sldLayoutId id="2147483669" r:id="rId5"/>
    <p:sldLayoutId id="2147483675" r:id="rId6"/>
    <p:sldLayoutId id="2147483676" r:id="rId7"/>
    <p:sldLayoutId id="2147483677" r:id="rId8"/>
    <p:sldLayoutId id="2147483678" r:id="rId9"/>
    <p:sldLayoutId id="2147483668" r:id="rId10"/>
    <p:sldLayoutId id="2147483679" r:id="rId11"/>
    <p:sldLayoutId id="2147483672" r:id="rId12"/>
  </p:sldLayoutIdLst>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Cambria" pitchFamily="18" charset="0"/>
        </a:defRPr>
      </a:lvl2pPr>
      <a:lvl3pPr algn="l" rtl="0" fontAlgn="base">
        <a:spcBef>
          <a:spcPct val="0"/>
        </a:spcBef>
        <a:spcAft>
          <a:spcPct val="0"/>
        </a:spcAft>
        <a:defRPr sz="3200">
          <a:solidFill>
            <a:schemeClr val="tx2"/>
          </a:solidFill>
          <a:latin typeface="Cambria" pitchFamily="18" charset="0"/>
        </a:defRPr>
      </a:lvl3pPr>
      <a:lvl4pPr algn="l" rtl="0" fontAlgn="base">
        <a:spcBef>
          <a:spcPct val="0"/>
        </a:spcBef>
        <a:spcAft>
          <a:spcPct val="0"/>
        </a:spcAft>
        <a:defRPr sz="3200">
          <a:solidFill>
            <a:schemeClr val="tx2"/>
          </a:solidFill>
          <a:latin typeface="Cambria" pitchFamily="18" charset="0"/>
        </a:defRPr>
      </a:lvl4pPr>
      <a:lvl5pPr algn="l" rtl="0" fontAlgn="base">
        <a:spcBef>
          <a:spcPct val="0"/>
        </a:spcBef>
        <a:spcAft>
          <a:spcPct val="0"/>
        </a:spcAft>
        <a:defRPr sz="3200">
          <a:solidFill>
            <a:schemeClr val="tx2"/>
          </a:solidFill>
          <a:latin typeface="Cambria" pitchFamily="18" charset="0"/>
        </a:defRPr>
      </a:lvl5pPr>
      <a:lvl6pPr marL="457200" algn="l" rtl="0" fontAlgn="base">
        <a:spcBef>
          <a:spcPct val="0"/>
        </a:spcBef>
        <a:spcAft>
          <a:spcPct val="0"/>
        </a:spcAft>
        <a:defRPr sz="3200">
          <a:solidFill>
            <a:schemeClr val="tx2"/>
          </a:solidFill>
          <a:latin typeface="Cambria" pitchFamily="18" charset="0"/>
        </a:defRPr>
      </a:lvl6pPr>
      <a:lvl7pPr marL="914400" algn="l" rtl="0" fontAlgn="base">
        <a:spcBef>
          <a:spcPct val="0"/>
        </a:spcBef>
        <a:spcAft>
          <a:spcPct val="0"/>
        </a:spcAft>
        <a:defRPr sz="3200">
          <a:solidFill>
            <a:schemeClr val="tx2"/>
          </a:solidFill>
          <a:latin typeface="Cambria" pitchFamily="18" charset="0"/>
        </a:defRPr>
      </a:lvl7pPr>
      <a:lvl8pPr marL="1371600" algn="l" rtl="0" fontAlgn="base">
        <a:spcBef>
          <a:spcPct val="0"/>
        </a:spcBef>
        <a:spcAft>
          <a:spcPct val="0"/>
        </a:spcAft>
        <a:defRPr sz="3200">
          <a:solidFill>
            <a:schemeClr val="tx2"/>
          </a:solidFill>
          <a:latin typeface="Cambria" pitchFamily="18" charset="0"/>
        </a:defRPr>
      </a:lvl8pPr>
      <a:lvl9pPr marL="1828800" algn="l" rtl="0" fontAlgn="base">
        <a:spcBef>
          <a:spcPct val="0"/>
        </a:spcBef>
        <a:spcAft>
          <a:spcPct val="0"/>
        </a:spcAft>
        <a:defRPr sz="3200">
          <a:solidFill>
            <a:schemeClr val="tx2"/>
          </a:solidFill>
          <a:latin typeface="Cambria"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245737" y="285728"/>
            <a:ext cx="8469667" cy="6323632"/>
          </a:xfrm>
          <a:prstGeom prst="rect">
            <a:avLst/>
          </a:prstGeom>
          <a:noFill/>
          <a:ln w="9525">
            <a:noFill/>
            <a:miter lim="800000"/>
            <a:headEnd/>
            <a:tailEnd/>
          </a:ln>
          <a:effectLst/>
        </p:spPr>
      </p:pic>
      <p:sp>
        <p:nvSpPr>
          <p:cNvPr id="3" name="Содержимое 2"/>
          <p:cNvSpPr>
            <a:spLocks noGrp="1"/>
          </p:cNvSpPr>
          <p:nvPr>
            <p:ph sz="quarter" idx="1"/>
          </p:nvPr>
        </p:nvSpPr>
        <p:spPr>
          <a:xfrm>
            <a:off x="457200" y="620713"/>
            <a:ext cx="8435975" cy="6237287"/>
          </a:xfrm>
        </p:spPr>
        <p:txBody>
          <a:bodyPr>
            <a:normAutofit/>
          </a:bodyPr>
          <a:lstStyle/>
          <a:p>
            <a:pPr algn="ctr">
              <a:buFont typeface="Wingdings 3" pitchFamily="18" charset="2"/>
              <a:buNone/>
            </a:pPr>
            <a:r>
              <a:rPr lang="uk-UA" sz="4000" smtClean="0">
                <a:effectLst>
                  <a:outerShdw blurRad="38100" dist="38100" dir="2700000" algn="tl">
                    <a:srgbClr val="C0C0C0"/>
                  </a:outerShdw>
                </a:effectLst>
                <a:latin typeface="Verdana" pitchFamily="34" charset="0"/>
              </a:rPr>
              <a:t>Застосування малоінвазивного обладнання в хірургічній корекції патології нижніх сечовивідних шляхів у дітей</a:t>
            </a:r>
          </a:p>
          <a:p>
            <a:pPr algn="ctr">
              <a:buFont typeface="Wingdings 3" pitchFamily="18" charset="2"/>
              <a:buNone/>
            </a:pPr>
            <a:endParaRPr lang="uk-UA" sz="4000" smtClean="0">
              <a:effectLst>
                <a:outerShdw blurRad="38100" dist="38100" dir="2700000" algn="tl">
                  <a:srgbClr val="C0C0C0"/>
                </a:outerShdw>
              </a:effectLst>
            </a:endParaRPr>
          </a:p>
          <a:p>
            <a:pPr algn="ctr">
              <a:buFont typeface="Wingdings 3" pitchFamily="18" charset="2"/>
              <a:buNone/>
            </a:pPr>
            <a:r>
              <a:rPr lang="uk-UA" sz="4000" smtClean="0">
                <a:solidFill>
                  <a:srgbClr val="FF0000"/>
                </a:solidFill>
                <a:effectLst>
                  <a:outerShdw blurRad="38100" dist="38100" dir="2700000" algn="tl">
                    <a:srgbClr val="C0C0C0"/>
                  </a:outerShdw>
                </a:effectLst>
              </a:rPr>
              <a:t>Д.В. Шевчук</a:t>
            </a:r>
          </a:p>
          <a:p>
            <a:pPr algn="ctr">
              <a:buFont typeface="Wingdings 3" pitchFamily="18" charset="2"/>
              <a:buNone/>
            </a:pPr>
            <a:r>
              <a:rPr lang="uk-UA" sz="1800" i="1" smtClean="0"/>
              <a:t>к.мед.н.</a:t>
            </a:r>
          </a:p>
          <a:p>
            <a:pPr algn="ctr">
              <a:buFont typeface="Wingdings 3" pitchFamily="18" charset="2"/>
              <a:buNone/>
            </a:pPr>
            <a:r>
              <a:rPr lang="uk-UA" sz="2400" i="1" smtClean="0"/>
              <a:t>Житомирська обласна дитяча клінічна лікарня</a:t>
            </a:r>
            <a:endParaRPr lang="uk-UA" sz="2400" smtClean="0"/>
          </a:p>
          <a:p>
            <a:pPr algn="ctr">
              <a:buFont typeface="Wingdings 3" pitchFamily="18" charset="2"/>
              <a:buNone/>
            </a:pPr>
            <a:r>
              <a:rPr lang="uk-UA" sz="2400" i="1" smtClean="0"/>
              <a:t>Національна медична академія післядипломної освіти імені П.Л. Шупика</a:t>
            </a:r>
            <a:endParaRPr lang="uk-UA" sz="2400" smtClean="0"/>
          </a:p>
          <a:p>
            <a:pPr algn="ctr">
              <a:buFont typeface="Wingdings 3" pitchFamily="18" charset="2"/>
              <a:buNone/>
            </a:pPr>
            <a:r>
              <a:rPr lang="uk-UA" sz="2400" i="1" smtClean="0"/>
              <a:t>Житомирський державний університет імені І. Франко</a:t>
            </a:r>
            <a:endParaRPr lang="uk-UA" sz="2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endParaRPr lang="uk-UA" smtClean="0"/>
          </a:p>
        </p:txBody>
      </p:sp>
      <p:pic>
        <p:nvPicPr>
          <p:cNvPr id="24578" name="Picture 2" descr="D:\Документи\Урологія\цистоскоп-2.jpg"/>
          <p:cNvPicPr>
            <a:picLocks noGrp="1" noChangeAspect="1" noChangeArrowheads="1"/>
          </p:cNvPicPr>
          <p:nvPr>
            <p:ph sz="quarter" idx="1"/>
          </p:nvPr>
        </p:nvPicPr>
        <p:blipFill>
          <a:blip r:embed="rId2"/>
          <a:srcRect/>
          <a:stretch>
            <a:fillRect/>
          </a:stretch>
        </p:blipFill>
        <p:spPr>
          <a:xfrm>
            <a:off x="323850" y="404813"/>
            <a:ext cx="8839200" cy="604837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endParaRPr lang="uk-UA" smtClean="0"/>
          </a:p>
        </p:txBody>
      </p:sp>
      <p:pic>
        <p:nvPicPr>
          <p:cNvPr id="25602" name="Picture 2"/>
          <p:cNvPicPr>
            <a:picLocks noGrp="1" noChangeAspect="1" noChangeArrowheads="1"/>
          </p:cNvPicPr>
          <p:nvPr>
            <p:ph sz="quarter" idx="1"/>
          </p:nvPr>
        </p:nvPicPr>
        <p:blipFill>
          <a:blip r:embed="rId2"/>
          <a:srcRect/>
          <a:stretch>
            <a:fillRect/>
          </a:stretch>
        </p:blipFill>
        <p:spPr>
          <a:xfrm>
            <a:off x="539750" y="73025"/>
            <a:ext cx="3816350" cy="6784975"/>
          </a:xfrm>
        </p:spPr>
      </p:pic>
      <p:pic>
        <p:nvPicPr>
          <p:cNvPr id="25603" name="Picture 3"/>
          <p:cNvPicPr>
            <a:picLocks noChangeAspect="1" noChangeArrowheads="1"/>
          </p:cNvPicPr>
          <p:nvPr/>
        </p:nvPicPr>
        <p:blipFill>
          <a:blip r:embed="rId3"/>
          <a:srcRect/>
          <a:stretch>
            <a:fillRect/>
          </a:stretch>
        </p:blipFill>
        <p:spPr bwMode="auto">
          <a:xfrm>
            <a:off x="4859338" y="11113"/>
            <a:ext cx="3852862" cy="684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endParaRPr lang="uk-UA" smtClean="0"/>
          </a:p>
        </p:txBody>
      </p:sp>
      <p:pic>
        <p:nvPicPr>
          <p:cNvPr id="4" name="Picture 2"/>
          <p:cNvPicPr>
            <a:picLocks noGrp="1" noChangeAspect="1" noChangeArrowheads="1"/>
          </p:cNvPicPr>
          <p:nvPr>
            <p:ph sz="quarter" idx="1"/>
          </p:nvPr>
        </p:nvPicPr>
        <p:blipFill>
          <a:blip r:embed="rId2" cstate="print">
            <a:duotone>
              <a:schemeClr val="accent2">
                <a:shade val="45000"/>
                <a:satMod val="135000"/>
              </a:schemeClr>
              <a:prstClr val="white"/>
            </a:duotone>
            <a:lum bright="12000" contrast="-51000"/>
          </a:blip>
          <a:srcRect/>
          <a:stretch>
            <a:fillRect/>
          </a:stretch>
        </p:blipFill>
        <p:spPr>
          <a:xfrm>
            <a:off x="0" y="575786"/>
            <a:ext cx="8821275" cy="6282214"/>
          </a:xfrm>
        </p:spPr>
      </p:pic>
      <p:sp>
        <p:nvSpPr>
          <p:cNvPr id="5" name="Прямоугольник 4"/>
          <p:cNvSpPr/>
          <p:nvPr/>
        </p:nvSpPr>
        <p:spPr>
          <a:xfrm>
            <a:off x="250825" y="1557338"/>
            <a:ext cx="8424863" cy="2862262"/>
          </a:xfrm>
          <a:prstGeom prst="rect">
            <a:avLst/>
          </a:prstGeom>
        </p:spPr>
        <p:txBody>
          <a:bodyPr>
            <a:spAutoFit/>
          </a:bodyPr>
          <a:lstStyle/>
          <a:p>
            <a:pPr algn="just" fontAlgn="auto">
              <a:spcBef>
                <a:spcPts val="0"/>
              </a:spcBef>
              <a:spcAft>
                <a:spcPts val="0"/>
              </a:spcAft>
              <a:defRPr/>
            </a:pPr>
            <a:r>
              <a:rPr lang="uk-UA" sz="3200" dirty="0">
                <a:latin typeface="+mn-lt"/>
              </a:rPr>
              <a:t>	</a:t>
            </a:r>
            <a:r>
              <a:rPr lang="uk-UA" sz="3600" b="1" dirty="0">
                <a:latin typeface="+mn-lt"/>
              </a:rPr>
              <a:t>Із </a:t>
            </a:r>
            <a:r>
              <a:rPr lang="uk-UA" sz="3600" b="1" dirty="0">
                <a:effectLst>
                  <a:outerShdw blurRad="38100" dist="38100" dir="2700000" algn="tl">
                    <a:srgbClr val="000000">
                      <a:alpha val="43137"/>
                    </a:srgbClr>
                  </a:outerShdw>
                </a:effectLst>
                <a:latin typeface="+mn-lt"/>
              </a:rPr>
              <a:t>2002</a:t>
            </a:r>
            <a:r>
              <a:rPr lang="uk-UA" sz="3600" b="1" dirty="0">
                <a:latin typeface="+mn-lt"/>
              </a:rPr>
              <a:t> до </a:t>
            </a:r>
            <a:r>
              <a:rPr lang="uk-UA" sz="3600" b="1" dirty="0">
                <a:effectLst>
                  <a:outerShdw blurRad="38100" dist="38100" dir="2700000" algn="tl">
                    <a:srgbClr val="000000">
                      <a:alpha val="43137"/>
                    </a:srgbClr>
                  </a:outerShdw>
                </a:effectLst>
                <a:latin typeface="+mn-lt"/>
              </a:rPr>
              <a:t>2009</a:t>
            </a:r>
            <a:r>
              <a:rPr lang="uk-UA" sz="3600" b="1" dirty="0">
                <a:latin typeface="+mn-lt"/>
              </a:rPr>
              <a:t> року ендоскопічні дослідження несли лише діагностичний характер, тоді як із </a:t>
            </a:r>
            <a:r>
              <a:rPr lang="uk-UA" sz="3600" b="1" dirty="0">
                <a:effectLst>
                  <a:outerShdw blurRad="38100" dist="38100" dir="2700000" algn="tl">
                    <a:srgbClr val="000000">
                      <a:alpha val="43137"/>
                    </a:srgbClr>
                  </a:outerShdw>
                </a:effectLst>
                <a:latin typeface="+mn-lt"/>
              </a:rPr>
              <a:t>2010 р.</a:t>
            </a:r>
            <a:r>
              <a:rPr lang="uk-UA" sz="3600" b="1" dirty="0">
                <a:latin typeface="+mn-lt"/>
              </a:rPr>
              <a:t> почалось активне впровадження ендоскопічних втручань із розширенням їх діапазону.</a:t>
            </a:r>
            <a:endParaRPr lang="uk-UA" sz="3200" b="1"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p:txBody>
          <a:bodyPr/>
          <a:lstStyle/>
          <a:p>
            <a:endParaRPr lang="uk-UA" smtClean="0"/>
          </a:p>
        </p:txBody>
      </p:sp>
      <p:pic>
        <p:nvPicPr>
          <p:cNvPr id="4" name="Picture 2"/>
          <p:cNvPicPr>
            <a:picLocks noGrp="1" noChangeAspect="1" noChangeArrowheads="1"/>
          </p:cNvPicPr>
          <p:nvPr>
            <p:ph sz="quarter" idx="1"/>
          </p:nvPr>
        </p:nvPicPr>
        <p:blipFill>
          <a:blip r:embed="rId2" cstate="print">
            <a:duotone>
              <a:schemeClr val="accent2">
                <a:shade val="45000"/>
                <a:satMod val="135000"/>
              </a:schemeClr>
              <a:prstClr val="white"/>
            </a:duotone>
          </a:blip>
          <a:srcRect/>
          <a:stretch>
            <a:fillRect/>
          </a:stretch>
        </p:blipFill>
        <p:spPr>
          <a:xfrm>
            <a:off x="395536" y="352677"/>
            <a:ext cx="8496944" cy="6505323"/>
          </a:xfrm>
        </p:spPr>
      </p:pic>
      <p:graphicFrame>
        <p:nvGraphicFramePr>
          <p:cNvPr id="5" name="Таблица 4"/>
          <p:cNvGraphicFramePr>
            <a:graphicFrameLocks noGrp="1"/>
          </p:cNvGraphicFramePr>
          <p:nvPr/>
        </p:nvGraphicFramePr>
        <p:xfrm>
          <a:off x="251520" y="260644"/>
          <a:ext cx="8892480" cy="6289431"/>
        </p:xfrm>
        <a:graphic>
          <a:graphicData uri="http://schemas.openxmlformats.org/drawingml/2006/table">
            <a:tbl>
              <a:tblPr/>
              <a:tblGrid>
                <a:gridCol w="1512168"/>
                <a:gridCol w="3168352"/>
                <a:gridCol w="648072"/>
                <a:gridCol w="720080"/>
                <a:gridCol w="720080"/>
                <a:gridCol w="720080"/>
                <a:gridCol w="720080"/>
                <a:gridCol w="683568"/>
              </a:tblGrid>
              <a:tr h="1167780">
                <a:tc gridSpan="2">
                  <a:txBody>
                    <a:bodyPr/>
                    <a:lstStyle/>
                    <a:p>
                      <a:pPr algn="ctr">
                        <a:lnSpc>
                          <a:spcPct val="115000"/>
                        </a:lnSpc>
                        <a:spcAft>
                          <a:spcPts val="600"/>
                        </a:spcAft>
                      </a:pPr>
                      <a:r>
                        <a:rPr lang="uk-UA" sz="2000" b="1" spc="40" dirty="0">
                          <a:latin typeface="Times New Roman"/>
                          <a:ea typeface="SimSun"/>
                          <a:cs typeface="Times New Roman"/>
                        </a:rPr>
                        <a:t>Вид оперативного втручання</a:t>
                      </a:r>
                      <a:endParaRPr lang="uk-UA" sz="20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a:txBody>
                    <a:bodyPr/>
                    <a:lstStyle/>
                    <a:p>
                      <a:pPr marL="71755" marR="71755" algn="ctr">
                        <a:lnSpc>
                          <a:spcPct val="115000"/>
                        </a:lnSpc>
                        <a:spcAft>
                          <a:spcPts val="600"/>
                        </a:spcAft>
                      </a:pPr>
                      <a:r>
                        <a:rPr lang="uk-UA" sz="1600" b="1" spc="40" dirty="0">
                          <a:latin typeface="Times New Roman"/>
                          <a:ea typeface="SimSun"/>
                          <a:cs typeface="Times New Roman"/>
                        </a:rPr>
                        <a:t>2010 рік</a:t>
                      </a:r>
                      <a:endParaRPr lang="uk-UA" sz="1600" dirty="0">
                        <a:latin typeface="Calibri"/>
                        <a:ea typeface="Calibri"/>
                        <a:cs typeface="Times New Roman"/>
                      </a:endParaRPr>
                    </a:p>
                  </a:txBody>
                  <a:tcPr marL="35579" marR="3557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600"/>
                        </a:spcAft>
                      </a:pPr>
                      <a:r>
                        <a:rPr lang="uk-UA" sz="1600" b="1" spc="40" dirty="0">
                          <a:latin typeface="Times New Roman"/>
                          <a:ea typeface="SimSun"/>
                          <a:cs typeface="Times New Roman"/>
                        </a:rPr>
                        <a:t>2011 рік</a:t>
                      </a:r>
                      <a:endParaRPr lang="uk-UA" sz="1600" dirty="0">
                        <a:latin typeface="Calibri"/>
                        <a:ea typeface="Calibri"/>
                        <a:cs typeface="Times New Roman"/>
                      </a:endParaRPr>
                    </a:p>
                  </a:txBody>
                  <a:tcPr marL="35579" marR="3557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600"/>
                        </a:spcAft>
                      </a:pPr>
                      <a:r>
                        <a:rPr lang="uk-UA" sz="1600" b="1" spc="40" dirty="0">
                          <a:latin typeface="Times New Roman"/>
                          <a:ea typeface="SimSun"/>
                          <a:cs typeface="Times New Roman"/>
                        </a:rPr>
                        <a:t>2012 рік</a:t>
                      </a:r>
                      <a:endParaRPr lang="uk-UA" sz="1600" dirty="0">
                        <a:latin typeface="Calibri"/>
                        <a:ea typeface="Calibri"/>
                        <a:cs typeface="Times New Roman"/>
                      </a:endParaRPr>
                    </a:p>
                  </a:txBody>
                  <a:tcPr marL="35579" marR="3557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600"/>
                        </a:spcAft>
                      </a:pPr>
                      <a:r>
                        <a:rPr lang="uk-UA" sz="1600" b="1" spc="40">
                          <a:latin typeface="Times New Roman"/>
                          <a:ea typeface="SimSun"/>
                          <a:cs typeface="Times New Roman"/>
                        </a:rPr>
                        <a:t>2013 рік</a:t>
                      </a:r>
                      <a:endParaRPr lang="uk-UA" sz="1600">
                        <a:latin typeface="Calibri"/>
                        <a:ea typeface="Calibri"/>
                        <a:cs typeface="Times New Roman"/>
                      </a:endParaRPr>
                    </a:p>
                  </a:txBody>
                  <a:tcPr marL="35579" marR="3557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600"/>
                        </a:spcAft>
                      </a:pPr>
                      <a:r>
                        <a:rPr lang="uk-UA" sz="1600" b="1" spc="40">
                          <a:latin typeface="Times New Roman"/>
                          <a:ea typeface="SimSun"/>
                          <a:cs typeface="Times New Roman"/>
                        </a:rPr>
                        <a:t>2014 рік</a:t>
                      </a:r>
                      <a:endParaRPr lang="uk-UA" sz="1600">
                        <a:latin typeface="Calibri"/>
                        <a:ea typeface="Calibri"/>
                        <a:cs typeface="Times New Roman"/>
                      </a:endParaRPr>
                    </a:p>
                  </a:txBody>
                  <a:tcPr marL="35579" marR="3557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600"/>
                        </a:spcAft>
                      </a:pPr>
                      <a:r>
                        <a:rPr lang="uk-UA" sz="1600" b="1" spc="40">
                          <a:latin typeface="Times New Roman"/>
                          <a:ea typeface="SimSun"/>
                          <a:cs typeface="Times New Roman"/>
                        </a:rPr>
                        <a:t>Всього</a:t>
                      </a:r>
                      <a:endParaRPr lang="uk-UA" sz="1600">
                        <a:latin typeface="Calibri"/>
                        <a:ea typeface="Calibri"/>
                        <a:cs typeface="Times New Roman"/>
                      </a:endParaRPr>
                    </a:p>
                  </a:txBody>
                  <a:tcPr marL="35579" marR="3557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871">
                <a:tc rowSpan="2">
                  <a:txBody>
                    <a:bodyPr/>
                    <a:lstStyle/>
                    <a:p>
                      <a:pPr>
                        <a:lnSpc>
                          <a:spcPct val="115000"/>
                        </a:lnSpc>
                        <a:spcAft>
                          <a:spcPts val="0"/>
                        </a:spcAft>
                      </a:pPr>
                      <a:r>
                        <a:rPr lang="uk-UA" sz="1600" b="1" dirty="0">
                          <a:latin typeface="Times New Roman"/>
                          <a:ea typeface="SimSun"/>
                          <a:cs typeface="Times New Roman"/>
                        </a:rPr>
                        <a:t>Уретроскопічні операції</a:t>
                      </a:r>
                      <a:endParaRPr lang="uk-UA" sz="1600" b="1" dirty="0">
                        <a:latin typeface="Calibri"/>
                        <a:ea typeface="Calibri"/>
                        <a:cs typeface="Times New Roman"/>
                      </a:endParaRPr>
                    </a:p>
                  </a:txBody>
                  <a:tcPr marL="35579" marR="35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uk-UA" sz="1400" dirty="0">
                          <a:latin typeface="Times New Roman"/>
                          <a:ea typeface="SimSun"/>
                          <a:cs typeface="Times New Roman"/>
                        </a:rPr>
                        <a:t>резекція клапану задньої уретри</a:t>
                      </a:r>
                      <a:endParaRPr lang="uk-UA" sz="1400" dirty="0">
                        <a:latin typeface="Calibri"/>
                        <a:ea typeface="Calibri"/>
                        <a:cs typeface="Times New Roman"/>
                      </a:endParaRPr>
                    </a:p>
                  </a:txBody>
                  <a:tcPr marL="35579" marR="35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3</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6</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18</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30</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57</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9">
                <a:tc vMerge="1">
                  <a:txBody>
                    <a:bodyPr/>
                    <a:lstStyle/>
                    <a:p>
                      <a:endParaRPr lang="uk-UA"/>
                    </a:p>
                  </a:txBody>
                  <a:tcPr/>
                </a:tc>
                <a:tc>
                  <a:txBody>
                    <a:bodyPr/>
                    <a:lstStyle/>
                    <a:p>
                      <a:pPr>
                        <a:lnSpc>
                          <a:spcPct val="100000"/>
                        </a:lnSpc>
                        <a:spcAft>
                          <a:spcPts val="0"/>
                        </a:spcAft>
                      </a:pPr>
                      <a:r>
                        <a:rPr lang="uk-UA" sz="1400" dirty="0">
                          <a:latin typeface="Times New Roman"/>
                          <a:ea typeface="SimSun"/>
                          <a:cs typeface="Times New Roman"/>
                        </a:rPr>
                        <a:t>розсічення рубця уретри</a:t>
                      </a:r>
                      <a:endParaRPr lang="uk-UA" sz="1400" dirty="0">
                        <a:latin typeface="Calibri"/>
                        <a:ea typeface="Calibri"/>
                        <a:cs typeface="Times New Roman"/>
                      </a:endParaRPr>
                    </a:p>
                  </a:txBody>
                  <a:tcPr marL="35579" marR="35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1</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1</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346">
                <a:tc rowSpan="9">
                  <a:txBody>
                    <a:bodyPr/>
                    <a:lstStyle/>
                    <a:p>
                      <a:pPr algn="ctr">
                        <a:lnSpc>
                          <a:spcPct val="115000"/>
                        </a:lnSpc>
                        <a:spcAft>
                          <a:spcPts val="0"/>
                        </a:spcAft>
                      </a:pPr>
                      <a:r>
                        <a:rPr lang="uk-UA" sz="1600" b="1" dirty="0" err="1">
                          <a:latin typeface="Times New Roman"/>
                          <a:ea typeface="SimSun"/>
                          <a:cs typeface="Times New Roman"/>
                        </a:rPr>
                        <a:t>Цистоскопічні</a:t>
                      </a:r>
                      <a:r>
                        <a:rPr lang="uk-UA" sz="1600" b="1" dirty="0">
                          <a:latin typeface="Times New Roman"/>
                          <a:ea typeface="SimSun"/>
                          <a:cs typeface="Times New Roman"/>
                        </a:rPr>
                        <a:t> </a:t>
                      </a:r>
                      <a:r>
                        <a:rPr lang="uk-UA" sz="1600" b="1" dirty="0" smtClean="0">
                          <a:latin typeface="Times New Roman"/>
                          <a:ea typeface="SimSun"/>
                          <a:cs typeface="Times New Roman"/>
                        </a:rPr>
                        <a:t>операції</a:t>
                      </a:r>
                      <a:endParaRPr lang="uk-UA" sz="1600" b="1" dirty="0">
                        <a:latin typeface="Calibri"/>
                        <a:ea typeface="Calibri"/>
                        <a:cs typeface="Times New Roman"/>
                      </a:endParaRPr>
                    </a:p>
                  </a:txBody>
                  <a:tcPr marL="35579" marR="3557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uk-UA" sz="1400" dirty="0">
                          <a:latin typeface="Times New Roman"/>
                          <a:ea typeface="SimSun"/>
                          <a:cs typeface="Times New Roman"/>
                        </a:rPr>
                        <a:t>діагностична</a:t>
                      </a:r>
                      <a:endParaRPr lang="uk-UA" sz="1400" dirty="0">
                        <a:latin typeface="Calibri"/>
                        <a:ea typeface="Calibri"/>
                        <a:cs typeface="Times New Roman"/>
                      </a:endParaRPr>
                    </a:p>
                  </a:txBody>
                  <a:tcPr marL="35579" marR="35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10</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12</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18</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18</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15</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73</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356">
                <a:tc vMerge="1">
                  <a:txBody>
                    <a:bodyPr/>
                    <a:lstStyle/>
                    <a:p>
                      <a:endParaRPr lang="uk-UA"/>
                    </a:p>
                  </a:txBody>
                  <a:tcPr/>
                </a:tc>
                <a:tc>
                  <a:txBody>
                    <a:bodyPr/>
                    <a:lstStyle/>
                    <a:p>
                      <a:pPr>
                        <a:lnSpc>
                          <a:spcPct val="100000"/>
                        </a:lnSpc>
                        <a:spcAft>
                          <a:spcPts val="0"/>
                        </a:spcAft>
                      </a:pPr>
                      <a:r>
                        <a:rPr lang="uk-UA" sz="1400" dirty="0" err="1">
                          <a:latin typeface="Times New Roman"/>
                          <a:ea typeface="SimSun"/>
                          <a:cs typeface="Times New Roman"/>
                        </a:rPr>
                        <a:t>інтубація</a:t>
                      </a:r>
                      <a:r>
                        <a:rPr lang="uk-UA" sz="1400" dirty="0">
                          <a:latin typeface="Times New Roman"/>
                          <a:ea typeface="SimSun"/>
                          <a:cs typeface="Times New Roman"/>
                        </a:rPr>
                        <a:t> </a:t>
                      </a:r>
                      <a:r>
                        <a:rPr lang="uk-UA" sz="1400" dirty="0" err="1">
                          <a:latin typeface="Times New Roman"/>
                          <a:ea typeface="SimSun"/>
                          <a:cs typeface="Times New Roman"/>
                        </a:rPr>
                        <a:t>сечовода</a:t>
                      </a:r>
                      <a:r>
                        <a:rPr lang="uk-UA" sz="1400" dirty="0">
                          <a:latin typeface="Times New Roman"/>
                          <a:ea typeface="SimSun"/>
                          <a:cs typeface="Times New Roman"/>
                        </a:rPr>
                        <a:t>/ретроградна пієлографія</a:t>
                      </a:r>
                      <a:endParaRPr lang="uk-UA" sz="1400" dirty="0">
                        <a:latin typeface="Calibri"/>
                        <a:ea typeface="Calibri"/>
                        <a:cs typeface="Times New Roman"/>
                      </a:endParaRPr>
                    </a:p>
                  </a:txBody>
                  <a:tcPr marL="35579" marR="35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1</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3</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4</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242">
                <a:tc vMerge="1">
                  <a:txBody>
                    <a:bodyPr/>
                    <a:lstStyle/>
                    <a:p>
                      <a:endParaRPr lang="uk-UA"/>
                    </a:p>
                  </a:txBody>
                  <a:tcPr/>
                </a:tc>
                <a:tc>
                  <a:txBody>
                    <a:bodyPr/>
                    <a:lstStyle/>
                    <a:p>
                      <a:pPr>
                        <a:lnSpc>
                          <a:spcPct val="100000"/>
                        </a:lnSpc>
                        <a:spcAft>
                          <a:spcPts val="0"/>
                        </a:spcAft>
                      </a:pPr>
                      <a:r>
                        <a:rPr lang="uk-UA" sz="1400" dirty="0">
                          <a:latin typeface="Times New Roman"/>
                          <a:ea typeface="SimSun"/>
                          <a:cs typeface="Times New Roman"/>
                        </a:rPr>
                        <a:t>видалення/встановлення </a:t>
                      </a:r>
                      <a:r>
                        <a:rPr lang="uk-UA" sz="1400" dirty="0" err="1">
                          <a:latin typeface="Times New Roman"/>
                          <a:ea typeface="SimSun"/>
                          <a:cs typeface="Times New Roman"/>
                        </a:rPr>
                        <a:t>уретерального</a:t>
                      </a:r>
                      <a:r>
                        <a:rPr lang="uk-UA" sz="1400" dirty="0">
                          <a:latin typeface="Times New Roman"/>
                          <a:ea typeface="SimSun"/>
                          <a:cs typeface="Times New Roman"/>
                        </a:rPr>
                        <a:t> </a:t>
                      </a:r>
                      <a:r>
                        <a:rPr lang="uk-UA" sz="1400" dirty="0" err="1">
                          <a:latin typeface="Times New Roman"/>
                          <a:ea typeface="SimSun"/>
                          <a:cs typeface="Times New Roman"/>
                        </a:rPr>
                        <a:t>стента</a:t>
                      </a:r>
                      <a:endParaRPr lang="uk-UA" sz="1400" dirty="0">
                        <a:latin typeface="Calibri"/>
                        <a:ea typeface="Calibri"/>
                        <a:cs typeface="Times New Roman"/>
                      </a:endParaRPr>
                    </a:p>
                  </a:txBody>
                  <a:tcPr marL="35579" marR="35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2</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15</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7</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24</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871">
                <a:tc vMerge="1">
                  <a:txBody>
                    <a:bodyPr/>
                    <a:lstStyle/>
                    <a:p>
                      <a:endParaRPr lang="uk-UA"/>
                    </a:p>
                  </a:txBody>
                  <a:tcPr/>
                </a:tc>
                <a:tc>
                  <a:txBody>
                    <a:bodyPr/>
                    <a:lstStyle/>
                    <a:p>
                      <a:pPr>
                        <a:lnSpc>
                          <a:spcPct val="100000"/>
                        </a:lnSpc>
                        <a:spcAft>
                          <a:spcPts val="0"/>
                        </a:spcAft>
                      </a:pPr>
                      <a:r>
                        <a:rPr lang="uk-UA" sz="1400" dirty="0">
                          <a:latin typeface="Times New Roman"/>
                          <a:ea typeface="SimSun"/>
                          <a:cs typeface="Times New Roman"/>
                        </a:rPr>
                        <a:t>постановка </a:t>
                      </a:r>
                      <a:r>
                        <a:rPr lang="uk-UA" sz="1400" dirty="0" err="1">
                          <a:latin typeface="Times New Roman"/>
                          <a:ea typeface="SimSun"/>
                          <a:cs typeface="Times New Roman"/>
                        </a:rPr>
                        <a:t>епіцистостоми</a:t>
                      </a:r>
                      <a:endParaRPr lang="uk-UA" sz="1400" dirty="0">
                        <a:latin typeface="Calibri"/>
                        <a:ea typeface="Calibri"/>
                        <a:cs typeface="Times New Roman"/>
                      </a:endParaRPr>
                    </a:p>
                  </a:txBody>
                  <a:tcPr marL="35579" marR="35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2</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2</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098">
                <a:tc vMerge="1">
                  <a:txBody>
                    <a:bodyPr/>
                    <a:lstStyle/>
                    <a:p>
                      <a:endParaRPr lang="uk-UA"/>
                    </a:p>
                  </a:txBody>
                  <a:tcPr/>
                </a:tc>
                <a:tc>
                  <a:txBody>
                    <a:bodyPr/>
                    <a:lstStyle/>
                    <a:p>
                      <a:pPr>
                        <a:lnSpc>
                          <a:spcPct val="100000"/>
                        </a:lnSpc>
                        <a:spcAft>
                          <a:spcPts val="0"/>
                        </a:spcAft>
                      </a:pPr>
                      <a:r>
                        <a:rPr lang="uk-UA" sz="1400" dirty="0">
                          <a:latin typeface="Times New Roman"/>
                          <a:ea typeface="SimSun"/>
                          <a:cs typeface="Times New Roman"/>
                        </a:rPr>
                        <a:t>корекція </a:t>
                      </a:r>
                      <a:r>
                        <a:rPr lang="uk-UA" sz="1400" dirty="0" smtClean="0">
                          <a:latin typeface="Times New Roman"/>
                          <a:ea typeface="SimSun"/>
                          <a:cs typeface="Times New Roman"/>
                        </a:rPr>
                        <a:t>МСР</a:t>
                      </a:r>
                      <a:endParaRPr lang="uk-UA" sz="1400" dirty="0">
                        <a:latin typeface="Calibri"/>
                        <a:ea typeface="Calibri"/>
                        <a:cs typeface="Times New Roman"/>
                      </a:endParaRPr>
                    </a:p>
                  </a:txBody>
                  <a:tcPr marL="35579" marR="35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5</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26</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14</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8</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7</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60</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871">
                <a:tc vMerge="1">
                  <a:txBody>
                    <a:bodyPr/>
                    <a:lstStyle/>
                    <a:p>
                      <a:endParaRPr lang="uk-UA"/>
                    </a:p>
                  </a:txBody>
                  <a:tcPr/>
                </a:tc>
                <a:tc>
                  <a:txBody>
                    <a:bodyPr/>
                    <a:lstStyle/>
                    <a:p>
                      <a:pPr>
                        <a:lnSpc>
                          <a:spcPct val="100000"/>
                        </a:lnSpc>
                        <a:spcAft>
                          <a:spcPts val="0"/>
                        </a:spcAft>
                      </a:pPr>
                      <a:r>
                        <a:rPr lang="uk-UA" sz="1400" dirty="0">
                          <a:latin typeface="Times New Roman"/>
                          <a:ea typeface="SimSun"/>
                          <a:cs typeface="Times New Roman"/>
                        </a:rPr>
                        <a:t>ендоскопічна </a:t>
                      </a:r>
                      <a:r>
                        <a:rPr lang="uk-UA" sz="1400" dirty="0" err="1">
                          <a:latin typeface="Times New Roman"/>
                          <a:ea typeface="SimSun"/>
                          <a:cs typeface="Times New Roman"/>
                        </a:rPr>
                        <a:t>літотрипсія</a:t>
                      </a:r>
                      <a:endParaRPr lang="uk-UA" sz="1400" dirty="0">
                        <a:latin typeface="Calibri"/>
                        <a:ea typeface="Calibri"/>
                        <a:cs typeface="Times New Roman"/>
                      </a:endParaRPr>
                    </a:p>
                  </a:txBody>
                  <a:tcPr marL="35579" marR="35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1</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2</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3</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094">
                <a:tc vMerge="1">
                  <a:txBody>
                    <a:bodyPr/>
                    <a:lstStyle/>
                    <a:p>
                      <a:endParaRPr lang="uk-UA"/>
                    </a:p>
                  </a:txBody>
                  <a:tcPr/>
                </a:tc>
                <a:tc>
                  <a:txBody>
                    <a:bodyPr/>
                    <a:lstStyle/>
                    <a:p>
                      <a:pPr>
                        <a:lnSpc>
                          <a:spcPct val="100000"/>
                        </a:lnSpc>
                        <a:spcAft>
                          <a:spcPts val="0"/>
                        </a:spcAft>
                      </a:pPr>
                      <a:r>
                        <a:rPr lang="uk-UA" sz="1400" dirty="0">
                          <a:latin typeface="Times New Roman"/>
                          <a:ea typeface="SimSun"/>
                          <a:cs typeface="Times New Roman"/>
                        </a:rPr>
                        <a:t>введення в </a:t>
                      </a:r>
                      <a:r>
                        <a:rPr lang="uk-UA" sz="1400" dirty="0" err="1">
                          <a:latin typeface="Times New Roman"/>
                          <a:ea typeface="SimSun"/>
                          <a:cs typeface="Times New Roman"/>
                        </a:rPr>
                        <a:t>детрузор</a:t>
                      </a:r>
                      <a:r>
                        <a:rPr lang="uk-UA" sz="1400" dirty="0">
                          <a:latin typeface="Times New Roman"/>
                          <a:ea typeface="SimSun"/>
                          <a:cs typeface="Times New Roman"/>
                        </a:rPr>
                        <a:t> </a:t>
                      </a:r>
                      <a:r>
                        <a:rPr lang="uk-UA" sz="1400" dirty="0" err="1">
                          <a:latin typeface="Times New Roman"/>
                          <a:ea typeface="SimSun"/>
                          <a:cs typeface="Times New Roman"/>
                        </a:rPr>
                        <a:t>Ботулотоксину</a:t>
                      </a:r>
                      <a:r>
                        <a:rPr lang="uk-UA" sz="1400" dirty="0">
                          <a:latin typeface="Times New Roman"/>
                          <a:ea typeface="SimSun"/>
                          <a:cs typeface="Times New Roman"/>
                        </a:rPr>
                        <a:t> А</a:t>
                      </a:r>
                      <a:endParaRPr lang="uk-UA" sz="1400" dirty="0">
                        <a:latin typeface="Calibri"/>
                        <a:ea typeface="Calibri"/>
                        <a:cs typeface="Times New Roman"/>
                      </a:endParaRPr>
                    </a:p>
                  </a:txBody>
                  <a:tcPr marL="35579" marR="35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1</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1</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871">
                <a:tc vMerge="1">
                  <a:txBody>
                    <a:bodyPr/>
                    <a:lstStyle/>
                    <a:p>
                      <a:endParaRPr lang="uk-UA"/>
                    </a:p>
                  </a:txBody>
                  <a:tcPr/>
                </a:tc>
                <a:tc>
                  <a:txBody>
                    <a:bodyPr/>
                    <a:lstStyle/>
                    <a:p>
                      <a:pPr>
                        <a:lnSpc>
                          <a:spcPct val="100000"/>
                        </a:lnSpc>
                        <a:spcAft>
                          <a:spcPts val="0"/>
                        </a:spcAft>
                      </a:pPr>
                      <a:r>
                        <a:rPr lang="uk-UA" sz="1400" dirty="0">
                          <a:latin typeface="Times New Roman"/>
                          <a:ea typeface="SimSun"/>
                          <a:cs typeface="Times New Roman"/>
                        </a:rPr>
                        <a:t>розсічення </a:t>
                      </a:r>
                      <a:r>
                        <a:rPr lang="uk-UA" sz="1400" dirty="0" err="1">
                          <a:latin typeface="Times New Roman"/>
                          <a:ea typeface="SimSun"/>
                          <a:cs typeface="Times New Roman"/>
                        </a:rPr>
                        <a:t>уретероцеле</a:t>
                      </a:r>
                      <a:endParaRPr lang="uk-UA" sz="1400" dirty="0">
                        <a:latin typeface="Calibri"/>
                        <a:ea typeface="Calibri"/>
                        <a:cs typeface="Times New Roman"/>
                      </a:endParaRPr>
                    </a:p>
                  </a:txBody>
                  <a:tcPr marL="35579" marR="35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2</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2</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098">
                <a:tc vMerge="1">
                  <a:txBody>
                    <a:bodyPr/>
                    <a:lstStyle/>
                    <a:p>
                      <a:endParaRPr lang="uk-UA"/>
                    </a:p>
                  </a:txBody>
                  <a:tcPr/>
                </a:tc>
                <a:tc>
                  <a:txBody>
                    <a:bodyPr/>
                    <a:lstStyle/>
                    <a:p>
                      <a:pPr>
                        <a:lnSpc>
                          <a:spcPct val="100000"/>
                        </a:lnSpc>
                        <a:spcAft>
                          <a:spcPts val="0"/>
                        </a:spcAft>
                      </a:pPr>
                      <a:r>
                        <a:rPr lang="uk-UA" sz="1400" dirty="0">
                          <a:latin typeface="Times New Roman"/>
                          <a:ea typeface="SimSun"/>
                          <a:cs typeface="Times New Roman"/>
                        </a:rPr>
                        <a:t>видалення конкременту</a:t>
                      </a:r>
                      <a:endParaRPr lang="uk-UA" sz="1400" dirty="0">
                        <a:latin typeface="Calibri"/>
                        <a:ea typeface="Calibri"/>
                        <a:cs typeface="Times New Roman"/>
                      </a:endParaRPr>
                    </a:p>
                  </a:txBody>
                  <a:tcPr marL="35579" marR="35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1</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1</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871">
                <a:tc rowSpan="2">
                  <a:txBody>
                    <a:bodyPr/>
                    <a:lstStyle/>
                    <a:p>
                      <a:pPr>
                        <a:lnSpc>
                          <a:spcPct val="115000"/>
                        </a:lnSpc>
                        <a:spcAft>
                          <a:spcPts val="0"/>
                        </a:spcAft>
                      </a:pPr>
                      <a:r>
                        <a:rPr lang="uk-UA" sz="1600" b="1" dirty="0" err="1" smtClean="0">
                          <a:latin typeface="Times New Roman"/>
                          <a:ea typeface="SimSun"/>
                          <a:cs typeface="Times New Roman"/>
                        </a:rPr>
                        <a:t>Уретеро-скопічні</a:t>
                      </a:r>
                      <a:r>
                        <a:rPr lang="uk-UA" sz="1600" b="1" dirty="0" smtClean="0">
                          <a:latin typeface="Times New Roman"/>
                          <a:ea typeface="SimSun"/>
                          <a:cs typeface="Times New Roman"/>
                        </a:rPr>
                        <a:t> </a:t>
                      </a:r>
                      <a:r>
                        <a:rPr lang="uk-UA" sz="1600" b="1" dirty="0">
                          <a:latin typeface="Times New Roman"/>
                          <a:ea typeface="SimSun"/>
                          <a:cs typeface="Times New Roman"/>
                        </a:rPr>
                        <a:t>операції </a:t>
                      </a:r>
                      <a:endParaRPr lang="uk-UA" sz="1600" b="1" dirty="0">
                        <a:latin typeface="Calibri"/>
                        <a:ea typeface="Calibri"/>
                        <a:cs typeface="Times New Roman"/>
                      </a:endParaRPr>
                    </a:p>
                  </a:txBody>
                  <a:tcPr marL="35579" marR="35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uk-UA" sz="1400" dirty="0">
                          <a:latin typeface="Times New Roman"/>
                          <a:ea typeface="SimSun"/>
                          <a:cs typeface="Times New Roman"/>
                        </a:rPr>
                        <a:t>контактна </a:t>
                      </a:r>
                      <a:r>
                        <a:rPr lang="uk-UA" sz="1400" dirty="0" err="1">
                          <a:latin typeface="Times New Roman"/>
                          <a:ea typeface="SimSun"/>
                          <a:cs typeface="Times New Roman"/>
                        </a:rPr>
                        <a:t>літотрипсія</a:t>
                      </a:r>
                      <a:endParaRPr lang="uk-UA" sz="1400" dirty="0">
                        <a:latin typeface="Calibri"/>
                        <a:ea typeface="Calibri"/>
                        <a:cs typeface="Times New Roman"/>
                      </a:endParaRPr>
                    </a:p>
                  </a:txBody>
                  <a:tcPr marL="35579" marR="35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1</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1</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3</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5</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871">
                <a:tc vMerge="1">
                  <a:txBody>
                    <a:bodyPr/>
                    <a:lstStyle/>
                    <a:p>
                      <a:endParaRPr lang="uk-UA"/>
                    </a:p>
                  </a:txBody>
                  <a:tcPr/>
                </a:tc>
                <a:tc>
                  <a:txBody>
                    <a:bodyPr/>
                    <a:lstStyle/>
                    <a:p>
                      <a:pPr>
                        <a:lnSpc>
                          <a:spcPct val="100000"/>
                        </a:lnSpc>
                        <a:spcAft>
                          <a:spcPts val="0"/>
                        </a:spcAft>
                      </a:pPr>
                      <a:r>
                        <a:rPr lang="uk-UA" sz="1400" dirty="0">
                          <a:latin typeface="Times New Roman"/>
                          <a:ea typeface="SimSun"/>
                          <a:cs typeface="Times New Roman"/>
                        </a:rPr>
                        <a:t>розсічення рубця сечоводу</a:t>
                      </a:r>
                      <a:endParaRPr lang="uk-UA" sz="1400" dirty="0">
                        <a:latin typeface="Calibri"/>
                        <a:ea typeface="Calibri"/>
                        <a:cs typeface="Times New Roman"/>
                      </a:endParaRPr>
                    </a:p>
                  </a:txBody>
                  <a:tcPr marL="35579" marR="35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1</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1</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83">
                <a:tc gridSpan="2">
                  <a:txBody>
                    <a:bodyPr/>
                    <a:lstStyle/>
                    <a:p>
                      <a:pPr>
                        <a:lnSpc>
                          <a:spcPct val="115000"/>
                        </a:lnSpc>
                        <a:spcAft>
                          <a:spcPts val="0"/>
                        </a:spcAft>
                      </a:pPr>
                      <a:r>
                        <a:rPr lang="uk-UA" sz="1600" b="1" dirty="0">
                          <a:latin typeface="Times New Roman"/>
                          <a:ea typeface="SimSun"/>
                          <a:cs typeface="Times New Roman"/>
                        </a:rPr>
                        <a:t>Всього</a:t>
                      </a:r>
                      <a:endParaRPr lang="uk-UA" sz="1600" dirty="0">
                        <a:latin typeface="Calibri"/>
                        <a:ea typeface="Calibri"/>
                        <a:cs typeface="Times New Roman"/>
                      </a:endParaRPr>
                    </a:p>
                  </a:txBody>
                  <a:tcPr marL="35579" marR="35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a:txBody>
                    <a:bodyPr/>
                    <a:lstStyle/>
                    <a:p>
                      <a:pPr algn="ctr">
                        <a:lnSpc>
                          <a:spcPct val="100000"/>
                        </a:lnSpc>
                        <a:spcAft>
                          <a:spcPts val="600"/>
                        </a:spcAft>
                      </a:pPr>
                      <a:r>
                        <a:rPr lang="uk-UA" sz="1600" b="1" spc="40">
                          <a:latin typeface="Times New Roman"/>
                          <a:ea typeface="SimSun"/>
                          <a:cs typeface="Times New Roman"/>
                        </a:rPr>
                        <a:t>15</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45</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61</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54</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a:latin typeface="Times New Roman"/>
                          <a:ea typeface="SimSun"/>
                          <a:cs typeface="Times New Roman"/>
                        </a:rPr>
                        <a:t>59</a:t>
                      </a:r>
                      <a:endParaRPr lang="uk-UA" sz="160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uk-UA" sz="1600" b="1" spc="40" dirty="0">
                          <a:latin typeface="Times New Roman"/>
                          <a:ea typeface="SimSun"/>
                          <a:cs typeface="Times New Roman"/>
                        </a:rPr>
                        <a:t>234</a:t>
                      </a:r>
                      <a:endParaRPr lang="uk-UA" sz="1600" dirty="0">
                        <a:latin typeface="Calibri"/>
                        <a:ea typeface="Calibri"/>
                        <a:cs typeface="Times New Roman"/>
                      </a:endParaRPr>
                    </a:p>
                  </a:txBody>
                  <a:tcPr marL="35579" marR="35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p:txBody>
          <a:bodyPr/>
          <a:lstStyle/>
          <a:p>
            <a:endParaRPr lang="uk-UA" smtClean="0"/>
          </a:p>
        </p:txBody>
      </p:sp>
      <p:pic>
        <p:nvPicPr>
          <p:cNvPr id="4" name="Picture 2"/>
          <p:cNvPicPr>
            <a:picLocks noGrp="1" noChangeAspect="1" noChangeArrowheads="1"/>
          </p:cNvPicPr>
          <p:nvPr>
            <p:ph sz="quarter" idx="1"/>
          </p:nvPr>
        </p:nvPicPr>
        <p:blipFill>
          <a:blip r:embed="rId2" cstate="print">
            <a:duotone>
              <a:schemeClr val="accent2">
                <a:shade val="45000"/>
                <a:satMod val="135000"/>
              </a:schemeClr>
              <a:prstClr val="white"/>
            </a:duotone>
            <a:lum bright="12000" contrast="-51000"/>
          </a:blip>
          <a:srcRect/>
          <a:stretch>
            <a:fillRect/>
          </a:stretch>
        </p:blipFill>
        <p:spPr>
          <a:xfrm>
            <a:off x="164210" y="548680"/>
            <a:ext cx="8657115" cy="6309320"/>
          </a:xfrm>
        </p:spPr>
      </p:pic>
      <p:sp>
        <p:nvSpPr>
          <p:cNvPr id="6" name="Прямоугольник 5"/>
          <p:cNvSpPr/>
          <p:nvPr/>
        </p:nvSpPr>
        <p:spPr>
          <a:xfrm>
            <a:off x="250825" y="404813"/>
            <a:ext cx="8497888" cy="6194425"/>
          </a:xfrm>
          <a:prstGeom prst="rect">
            <a:avLst/>
          </a:prstGeom>
        </p:spPr>
        <p:txBody>
          <a:bodyPr>
            <a:spAutoFit/>
          </a:bodyPr>
          <a:lstStyle/>
          <a:p>
            <a:pPr algn="just" fontAlgn="auto">
              <a:spcBef>
                <a:spcPts val="0"/>
              </a:spcBef>
              <a:spcAft>
                <a:spcPts val="0"/>
              </a:spcAft>
              <a:defRPr/>
            </a:pPr>
            <a:r>
              <a:rPr lang="uk-UA" sz="3200" dirty="0">
                <a:latin typeface="+mn-lt"/>
              </a:rPr>
              <a:t>	</a:t>
            </a:r>
            <a:r>
              <a:rPr lang="uk-UA" sz="3150" dirty="0">
                <a:latin typeface="+mn-lt"/>
              </a:rPr>
              <a:t>Так, як видно із вказаної таблиці, у </a:t>
            </a:r>
            <a:r>
              <a:rPr lang="uk-UA" sz="3150" b="1" dirty="0">
                <a:latin typeface="+mn-lt"/>
              </a:rPr>
              <a:t>2010 р.</a:t>
            </a:r>
            <a:r>
              <a:rPr lang="uk-UA" sz="3150" dirty="0">
                <a:latin typeface="+mn-lt"/>
              </a:rPr>
              <a:t> діагностична цистоскопія становила </a:t>
            </a:r>
            <a:r>
              <a:rPr lang="uk-UA" sz="3150" b="1" dirty="0">
                <a:latin typeface="+mn-lt"/>
              </a:rPr>
              <a:t>66,7%</a:t>
            </a:r>
            <a:r>
              <a:rPr lang="uk-UA" sz="3150" dirty="0">
                <a:latin typeface="+mn-lt"/>
              </a:rPr>
              <a:t> від всіх ендоскопічних втручань, у </a:t>
            </a:r>
            <a:r>
              <a:rPr lang="uk-UA" sz="3150" b="1" dirty="0">
                <a:latin typeface="+mn-lt"/>
              </a:rPr>
              <a:t>2011 р.</a:t>
            </a:r>
            <a:r>
              <a:rPr lang="uk-UA" sz="3150" dirty="0">
                <a:latin typeface="+mn-lt"/>
              </a:rPr>
              <a:t> – </a:t>
            </a:r>
            <a:r>
              <a:rPr lang="uk-UA" sz="3150" b="1" dirty="0">
                <a:latin typeface="+mn-lt"/>
              </a:rPr>
              <a:t>26,7%</a:t>
            </a:r>
            <a:r>
              <a:rPr lang="uk-UA" sz="3150" dirty="0">
                <a:latin typeface="+mn-lt"/>
              </a:rPr>
              <a:t>, у </a:t>
            </a:r>
            <a:r>
              <a:rPr lang="uk-UA" sz="3150" b="1" dirty="0">
                <a:latin typeface="+mn-lt"/>
              </a:rPr>
              <a:t>2012 р.</a:t>
            </a:r>
            <a:r>
              <a:rPr lang="uk-UA" sz="3150" dirty="0">
                <a:latin typeface="+mn-lt"/>
              </a:rPr>
              <a:t> – </a:t>
            </a:r>
            <a:r>
              <a:rPr lang="uk-UA" sz="3150" b="1" dirty="0">
                <a:latin typeface="+mn-lt"/>
              </a:rPr>
              <a:t>29,5%</a:t>
            </a:r>
            <a:r>
              <a:rPr lang="uk-UA" sz="3150" dirty="0">
                <a:latin typeface="+mn-lt"/>
              </a:rPr>
              <a:t>, </a:t>
            </a:r>
            <a:r>
              <a:rPr lang="uk-UA" sz="3150" b="1" dirty="0">
                <a:latin typeface="+mn-lt"/>
              </a:rPr>
              <a:t>2013 р.</a:t>
            </a:r>
            <a:r>
              <a:rPr lang="uk-UA" sz="3150" dirty="0">
                <a:latin typeface="+mn-lt"/>
              </a:rPr>
              <a:t> – </a:t>
            </a:r>
            <a:r>
              <a:rPr lang="uk-UA" sz="3150" b="1" dirty="0">
                <a:latin typeface="+mn-lt"/>
              </a:rPr>
              <a:t>33,3%</a:t>
            </a:r>
            <a:r>
              <a:rPr lang="uk-UA" sz="3150" dirty="0">
                <a:latin typeface="+mn-lt"/>
              </a:rPr>
              <a:t>, </a:t>
            </a:r>
            <a:r>
              <a:rPr lang="uk-UA" sz="3150" b="1" dirty="0">
                <a:latin typeface="+mn-lt"/>
              </a:rPr>
              <a:t>2014 р.</a:t>
            </a:r>
            <a:r>
              <a:rPr lang="uk-UA" sz="3150" dirty="0">
                <a:latin typeface="+mn-lt"/>
              </a:rPr>
              <a:t> – </a:t>
            </a:r>
            <a:r>
              <a:rPr lang="uk-UA" sz="3150" b="1" dirty="0">
                <a:latin typeface="+mn-lt"/>
              </a:rPr>
              <a:t>25,4%</a:t>
            </a:r>
            <a:r>
              <a:rPr lang="uk-UA" sz="3150" dirty="0">
                <a:latin typeface="+mn-lt"/>
              </a:rPr>
              <a:t> (в середньому за останні 5 років – </a:t>
            </a:r>
            <a:r>
              <a:rPr lang="uk-UA" sz="3150" b="1" dirty="0">
                <a:latin typeface="+mn-lt"/>
              </a:rPr>
              <a:t>31,2%</a:t>
            </a:r>
            <a:r>
              <a:rPr lang="uk-UA" sz="3150" dirty="0">
                <a:latin typeface="+mn-lt"/>
              </a:rPr>
              <a:t>). </a:t>
            </a:r>
          </a:p>
          <a:p>
            <a:pPr algn="just" fontAlgn="auto">
              <a:spcBef>
                <a:spcPts val="0"/>
              </a:spcBef>
              <a:spcAft>
                <a:spcPts val="0"/>
              </a:spcAft>
              <a:defRPr/>
            </a:pPr>
            <a:r>
              <a:rPr lang="uk-UA" sz="3150" dirty="0">
                <a:latin typeface="+mn-lt"/>
              </a:rPr>
              <a:t>	Серед найбільш поширених оперативних втручань розподіл виглядав наступним чином: </a:t>
            </a:r>
            <a:r>
              <a:rPr lang="uk-UA" sz="3150" u="sng" dirty="0">
                <a:effectLst>
                  <a:outerShdw blurRad="38100" dist="38100" dir="2700000" algn="tl">
                    <a:srgbClr val="000000">
                      <a:alpha val="43137"/>
                    </a:srgbClr>
                  </a:outerShdw>
                </a:effectLst>
                <a:latin typeface="+mn-lt"/>
              </a:rPr>
              <a:t>резекція КЗУ </a:t>
            </a:r>
            <a:r>
              <a:rPr lang="uk-UA" sz="3150" dirty="0">
                <a:latin typeface="+mn-lt"/>
              </a:rPr>
              <a:t>у </a:t>
            </a:r>
            <a:r>
              <a:rPr lang="uk-UA" sz="3150" b="1" dirty="0">
                <a:latin typeface="+mn-lt"/>
              </a:rPr>
              <a:t>2010 р.</a:t>
            </a:r>
            <a:r>
              <a:rPr lang="uk-UA" sz="3150" dirty="0">
                <a:latin typeface="+mn-lt"/>
              </a:rPr>
              <a:t> – </a:t>
            </a:r>
            <a:r>
              <a:rPr lang="uk-UA" sz="3150" b="1" dirty="0">
                <a:latin typeface="+mn-lt"/>
              </a:rPr>
              <a:t>0</a:t>
            </a:r>
            <a:r>
              <a:rPr lang="uk-UA" sz="3150" dirty="0">
                <a:latin typeface="+mn-lt"/>
              </a:rPr>
              <a:t>, </a:t>
            </a:r>
            <a:r>
              <a:rPr lang="uk-UA" sz="3150" b="1" dirty="0">
                <a:latin typeface="+mn-lt"/>
              </a:rPr>
              <a:t>2011 р.</a:t>
            </a:r>
            <a:r>
              <a:rPr lang="uk-UA" sz="3150" dirty="0">
                <a:latin typeface="+mn-lt"/>
              </a:rPr>
              <a:t> – </a:t>
            </a:r>
            <a:r>
              <a:rPr lang="uk-UA" sz="3150" b="1" dirty="0">
                <a:latin typeface="+mn-lt"/>
              </a:rPr>
              <a:t>6,7%</a:t>
            </a:r>
            <a:r>
              <a:rPr lang="uk-UA" sz="3150" dirty="0">
                <a:latin typeface="+mn-lt"/>
              </a:rPr>
              <a:t>, </a:t>
            </a:r>
            <a:r>
              <a:rPr lang="uk-UA" sz="3150" b="1" dirty="0">
                <a:latin typeface="+mn-lt"/>
              </a:rPr>
              <a:t>2012 р.</a:t>
            </a:r>
            <a:r>
              <a:rPr lang="uk-UA" sz="3150" dirty="0">
                <a:latin typeface="+mn-lt"/>
              </a:rPr>
              <a:t> – </a:t>
            </a:r>
            <a:r>
              <a:rPr lang="uk-UA" sz="3150" b="1" dirty="0">
                <a:latin typeface="+mn-lt"/>
              </a:rPr>
              <a:t>9,8%</a:t>
            </a:r>
            <a:r>
              <a:rPr lang="uk-UA" sz="3150" dirty="0">
                <a:latin typeface="+mn-lt"/>
              </a:rPr>
              <a:t>, </a:t>
            </a:r>
            <a:r>
              <a:rPr lang="uk-UA" sz="3150" b="1" dirty="0">
                <a:latin typeface="+mn-lt"/>
              </a:rPr>
              <a:t>2013р.</a:t>
            </a:r>
            <a:r>
              <a:rPr lang="uk-UA" sz="3150" dirty="0">
                <a:latin typeface="+mn-lt"/>
              </a:rPr>
              <a:t> – </a:t>
            </a:r>
            <a:r>
              <a:rPr lang="uk-UA" sz="3150" b="1" dirty="0">
                <a:latin typeface="+mn-lt"/>
              </a:rPr>
              <a:t>33,3%</a:t>
            </a:r>
            <a:r>
              <a:rPr lang="uk-UA" sz="3150" dirty="0">
                <a:latin typeface="+mn-lt"/>
              </a:rPr>
              <a:t>, </a:t>
            </a:r>
            <a:r>
              <a:rPr lang="uk-UA" sz="3150" b="1" dirty="0">
                <a:latin typeface="+mn-lt"/>
              </a:rPr>
              <a:t>2014 р. </a:t>
            </a:r>
            <a:r>
              <a:rPr lang="uk-UA" sz="3150" dirty="0">
                <a:latin typeface="+mn-lt"/>
              </a:rPr>
              <a:t>– </a:t>
            </a:r>
            <a:r>
              <a:rPr lang="uk-UA" sz="3150" b="1" dirty="0">
                <a:latin typeface="+mn-lt"/>
              </a:rPr>
              <a:t>50,8%</a:t>
            </a:r>
            <a:r>
              <a:rPr lang="uk-UA" sz="3150" dirty="0">
                <a:latin typeface="+mn-lt"/>
              </a:rPr>
              <a:t>; </a:t>
            </a:r>
            <a:r>
              <a:rPr lang="uk-UA" sz="3150" u="sng" dirty="0">
                <a:effectLst>
                  <a:outerShdw blurRad="38100" dist="38100" dir="2700000" algn="tl">
                    <a:srgbClr val="000000">
                      <a:alpha val="43137"/>
                    </a:srgbClr>
                  </a:outerShdw>
                </a:effectLst>
                <a:latin typeface="+mn-lt"/>
              </a:rPr>
              <a:t>ендоскопічна корекція міхурово-сечовідного рефлюксу</a:t>
            </a:r>
            <a:r>
              <a:rPr lang="uk-UA" sz="3150" dirty="0">
                <a:latin typeface="+mn-lt"/>
              </a:rPr>
              <a:t> у </a:t>
            </a:r>
            <a:r>
              <a:rPr lang="uk-UA" sz="3150" b="1" dirty="0">
                <a:latin typeface="+mn-lt"/>
              </a:rPr>
              <a:t>2010 р.</a:t>
            </a:r>
            <a:r>
              <a:rPr lang="uk-UA" sz="3150" dirty="0">
                <a:latin typeface="+mn-lt"/>
              </a:rPr>
              <a:t> – </a:t>
            </a:r>
            <a:r>
              <a:rPr lang="uk-UA" sz="3150" b="1" dirty="0">
                <a:latin typeface="+mn-lt"/>
              </a:rPr>
              <a:t>33,3%</a:t>
            </a:r>
            <a:r>
              <a:rPr lang="uk-UA" sz="3150" dirty="0">
                <a:latin typeface="+mn-lt"/>
              </a:rPr>
              <a:t>, </a:t>
            </a:r>
            <a:r>
              <a:rPr lang="uk-UA" sz="3150" b="1" dirty="0">
                <a:latin typeface="+mn-lt"/>
              </a:rPr>
              <a:t>2011 р.</a:t>
            </a:r>
            <a:r>
              <a:rPr lang="uk-UA" sz="3150" dirty="0">
                <a:latin typeface="+mn-lt"/>
              </a:rPr>
              <a:t> – </a:t>
            </a:r>
            <a:r>
              <a:rPr lang="uk-UA" sz="3150" b="1" dirty="0">
                <a:latin typeface="+mn-lt"/>
              </a:rPr>
              <a:t>57,8%</a:t>
            </a:r>
            <a:r>
              <a:rPr lang="uk-UA" sz="3150" dirty="0">
                <a:latin typeface="+mn-lt"/>
              </a:rPr>
              <a:t>, </a:t>
            </a:r>
            <a:r>
              <a:rPr lang="uk-UA" sz="3150" b="1" dirty="0">
                <a:latin typeface="+mn-lt"/>
              </a:rPr>
              <a:t>2012 р.</a:t>
            </a:r>
            <a:r>
              <a:rPr lang="uk-UA" sz="3150" dirty="0">
                <a:latin typeface="+mn-lt"/>
              </a:rPr>
              <a:t> – </a:t>
            </a:r>
            <a:r>
              <a:rPr lang="uk-UA" sz="3150" b="1" dirty="0">
                <a:latin typeface="+mn-lt"/>
              </a:rPr>
              <a:t>23%</a:t>
            </a:r>
            <a:r>
              <a:rPr lang="uk-UA" sz="3150" dirty="0">
                <a:latin typeface="+mn-lt"/>
              </a:rPr>
              <a:t>, </a:t>
            </a:r>
            <a:r>
              <a:rPr lang="uk-UA" sz="3150" b="1" dirty="0">
                <a:latin typeface="+mn-lt"/>
              </a:rPr>
              <a:t>2013 р.</a:t>
            </a:r>
            <a:r>
              <a:rPr lang="uk-UA" sz="3150" dirty="0">
                <a:latin typeface="+mn-lt"/>
              </a:rPr>
              <a:t> – </a:t>
            </a:r>
            <a:r>
              <a:rPr lang="uk-UA" sz="3150" b="1" dirty="0">
                <a:latin typeface="+mn-lt"/>
              </a:rPr>
              <a:t>14,8%</a:t>
            </a:r>
            <a:r>
              <a:rPr lang="uk-UA" sz="3150" dirty="0">
                <a:latin typeface="+mn-lt"/>
              </a:rPr>
              <a:t>, </a:t>
            </a:r>
            <a:r>
              <a:rPr lang="uk-UA" sz="3150" b="1" dirty="0">
                <a:latin typeface="+mn-lt"/>
              </a:rPr>
              <a:t>2014 р.</a:t>
            </a:r>
            <a:r>
              <a:rPr lang="uk-UA" sz="3150" dirty="0">
                <a:latin typeface="+mn-lt"/>
              </a:rPr>
              <a:t> – </a:t>
            </a:r>
            <a:r>
              <a:rPr lang="uk-UA" sz="3150" b="1" dirty="0">
                <a:latin typeface="+mn-lt"/>
              </a:rPr>
              <a:t>11,9%</a:t>
            </a:r>
            <a:r>
              <a:rPr lang="uk-UA" sz="3150" dirty="0">
                <a:latin typeface="+mn-lt"/>
              </a:rPr>
              <a:t>.</a:t>
            </a:r>
          </a:p>
          <a:p>
            <a:pPr fontAlgn="auto">
              <a:spcBef>
                <a:spcPts val="0"/>
              </a:spcBef>
              <a:spcAft>
                <a:spcPts val="0"/>
              </a:spcAft>
              <a:defRPr/>
            </a:pPr>
            <a:endParaRPr lang="uk-UA"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363" y="152400"/>
            <a:ext cx="3754437" cy="1908175"/>
          </a:xfrm>
        </p:spPr>
        <p:txBody>
          <a:bodyPr>
            <a:normAutofit/>
          </a:bodyPr>
          <a:lstStyle/>
          <a:p>
            <a:pPr algn="ctr" fontAlgn="auto">
              <a:spcAft>
                <a:spcPts val="0"/>
              </a:spcAft>
              <a:defRPr/>
            </a:pPr>
            <a:r>
              <a:rPr lang="uk-UA" b="1" dirty="0" smtClean="0">
                <a:solidFill>
                  <a:srgbClr val="FF0000"/>
                </a:solidFill>
                <a:effectLst>
                  <a:outerShdw blurRad="38100" dist="38100" dir="2700000" algn="tl">
                    <a:srgbClr val="000000">
                      <a:alpha val="43137"/>
                    </a:srgbClr>
                  </a:outerShdw>
                </a:effectLst>
              </a:rPr>
              <a:t>Ендоскопічна картина резекції КЗУ</a:t>
            </a:r>
            <a:endParaRPr lang="uk-UA" b="1" dirty="0">
              <a:solidFill>
                <a:srgbClr val="FF0000"/>
              </a:solidFill>
              <a:effectLst>
                <a:outerShdw blurRad="38100" dist="38100" dir="2700000" algn="tl">
                  <a:srgbClr val="000000">
                    <a:alpha val="43137"/>
                  </a:srgbClr>
                </a:outerShdw>
              </a:effectLst>
            </a:endParaRPr>
          </a:p>
        </p:txBody>
      </p:sp>
      <p:pic>
        <p:nvPicPr>
          <p:cNvPr id="29698" name="Рисунок 3" descr="D:\Документи\Урологія\Пацієнти\Малярчук\IMG_20141030_110954-2.jpg"/>
          <p:cNvPicPr>
            <a:picLocks noChangeAspect="1" noChangeArrowheads="1"/>
          </p:cNvPicPr>
          <p:nvPr/>
        </p:nvPicPr>
        <p:blipFill>
          <a:blip r:embed="rId2"/>
          <a:srcRect/>
          <a:stretch>
            <a:fillRect/>
          </a:stretch>
        </p:blipFill>
        <p:spPr bwMode="auto">
          <a:xfrm>
            <a:off x="0" y="0"/>
            <a:ext cx="4752975" cy="4321175"/>
          </a:xfrm>
          <a:prstGeom prst="rect">
            <a:avLst/>
          </a:prstGeom>
          <a:noFill/>
          <a:ln w="9525">
            <a:noFill/>
            <a:miter lim="800000"/>
            <a:headEnd/>
            <a:tailEnd/>
          </a:ln>
        </p:spPr>
      </p:pic>
      <p:pic>
        <p:nvPicPr>
          <p:cNvPr id="29699" name="Содержимое 4" descr="D:\Документи\Урологія\Пацієнти\Малярчук\IMG_20141030_110956-2.jpg"/>
          <p:cNvPicPr>
            <a:picLocks noGrp="1"/>
          </p:cNvPicPr>
          <p:nvPr>
            <p:ph sz="quarter" idx="1"/>
          </p:nvPr>
        </p:nvPicPr>
        <p:blipFill>
          <a:blip r:embed="rId3"/>
          <a:srcRect/>
          <a:stretch>
            <a:fillRect/>
          </a:stretch>
        </p:blipFill>
        <p:spPr>
          <a:xfrm>
            <a:off x="4464050" y="2825750"/>
            <a:ext cx="4679950" cy="403225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323528" y="0"/>
            <a:ext cx="8496944" cy="6406269"/>
          </a:xfrm>
          <a:prstGeom prst="rect">
            <a:avLst/>
          </a:prstGeom>
          <a:noFill/>
          <a:ln w="9525">
            <a:noFill/>
            <a:miter lim="800000"/>
            <a:headEnd/>
            <a:tailEnd/>
          </a:ln>
          <a:effectLst/>
        </p:spPr>
      </p:pic>
      <p:sp>
        <p:nvSpPr>
          <p:cNvPr id="30722" name="Заголовок 1"/>
          <p:cNvSpPr>
            <a:spLocks noGrp="1"/>
          </p:cNvSpPr>
          <p:nvPr>
            <p:ph type="title"/>
          </p:nvPr>
        </p:nvSpPr>
        <p:spPr/>
        <p:txBody>
          <a:bodyPr/>
          <a:lstStyle/>
          <a:p>
            <a:endParaRPr lang="uk-UA" smtClean="0"/>
          </a:p>
        </p:txBody>
      </p:sp>
      <p:sp>
        <p:nvSpPr>
          <p:cNvPr id="6" name="Прямоугольник 5"/>
          <p:cNvSpPr/>
          <p:nvPr/>
        </p:nvSpPr>
        <p:spPr>
          <a:xfrm>
            <a:off x="250825" y="549275"/>
            <a:ext cx="8569325" cy="3384550"/>
          </a:xfrm>
          <a:prstGeom prst="rect">
            <a:avLst/>
          </a:prstGeom>
        </p:spPr>
        <p:txBody>
          <a:bodyPr>
            <a:spAutoFit/>
          </a:bodyPr>
          <a:lstStyle/>
          <a:p>
            <a:pPr algn="just" fontAlgn="auto">
              <a:spcBef>
                <a:spcPts val="0"/>
              </a:spcBef>
              <a:spcAft>
                <a:spcPts val="0"/>
              </a:spcAft>
              <a:defRPr/>
            </a:pPr>
            <a:r>
              <a:rPr lang="uk-UA" sz="2800" dirty="0">
                <a:latin typeface="+mn-lt"/>
              </a:rPr>
              <a:t>	</a:t>
            </a:r>
            <a:r>
              <a:rPr lang="uk-UA" sz="2800" b="1" dirty="0">
                <a:latin typeface="+mn-lt"/>
              </a:rPr>
              <a:t>У </a:t>
            </a:r>
            <a:r>
              <a:rPr lang="uk-UA" sz="2800" b="1" dirty="0">
                <a:effectLst>
                  <a:outerShdw blurRad="38100" dist="38100" dir="2700000" algn="tl">
                    <a:srgbClr val="000000">
                      <a:alpha val="43137"/>
                    </a:srgbClr>
                  </a:outerShdw>
                </a:effectLst>
                <a:latin typeface="+mn-lt"/>
              </a:rPr>
              <a:t>6</a:t>
            </a:r>
            <a:r>
              <a:rPr lang="uk-UA" sz="2800" b="1" dirty="0">
                <a:latin typeface="+mn-lt"/>
              </a:rPr>
              <a:t> (</a:t>
            </a:r>
            <a:r>
              <a:rPr lang="uk-UA" sz="2800" b="1" dirty="0">
                <a:effectLst>
                  <a:outerShdw blurRad="38100" dist="38100" dir="2700000" algn="tl">
                    <a:srgbClr val="000000">
                      <a:alpha val="43137"/>
                    </a:srgbClr>
                  </a:outerShdw>
                </a:effectLst>
                <a:latin typeface="+mn-lt"/>
              </a:rPr>
              <a:t>13,3%</a:t>
            </a:r>
            <a:r>
              <a:rPr lang="uk-UA" sz="2800" b="1" dirty="0">
                <a:latin typeface="+mn-lt"/>
              </a:rPr>
              <a:t>) хворих перед проведенням первинної резекції клапану задньої уретри мали ознаки хронічної ниркової недостатності. У терміни до 1 року після оперативного втручання у </a:t>
            </a:r>
            <a:r>
              <a:rPr lang="uk-UA" sz="2800" b="1" dirty="0">
                <a:effectLst>
                  <a:outerShdw blurRad="38100" dist="38100" dir="2700000" algn="tl">
                    <a:srgbClr val="000000">
                      <a:alpha val="43137"/>
                    </a:srgbClr>
                  </a:outerShdw>
                </a:effectLst>
                <a:latin typeface="+mn-lt"/>
              </a:rPr>
              <a:t>5</a:t>
            </a:r>
            <a:r>
              <a:rPr lang="uk-UA" sz="2800" b="1" dirty="0">
                <a:latin typeface="+mn-lt"/>
              </a:rPr>
              <a:t> (</a:t>
            </a:r>
            <a:r>
              <a:rPr lang="uk-UA" sz="2800" b="1" dirty="0">
                <a:effectLst>
                  <a:outerShdw blurRad="38100" dist="38100" dir="2700000" algn="tl">
                    <a:srgbClr val="000000">
                      <a:alpha val="43137"/>
                    </a:srgbClr>
                  </a:outerShdw>
                </a:effectLst>
                <a:latin typeface="+mn-lt"/>
              </a:rPr>
              <a:t>83,3%</a:t>
            </a:r>
            <a:r>
              <a:rPr lang="uk-UA" sz="2800" b="1" dirty="0">
                <a:latin typeface="+mn-lt"/>
              </a:rPr>
              <a:t>) хворих вдалось ліквідувати явища ниркової недостатності без проведення нирково-замісної терапії.</a:t>
            </a:r>
          </a:p>
          <a:p>
            <a:pPr fontAlgn="auto">
              <a:spcBef>
                <a:spcPts val="0"/>
              </a:spcBef>
              <a:spcAft>
                <a:spcPts val="0"/>
              </a:spcAft>
              <a:defRPr/>
            </a:pPr>
            <a:endParaRPr lang="uk-UA" dirty="0">
              <a:latin typeface="+mn-lt"/>
            </a:endParaRPr>
          </a:p>
        </p:txBody>
      </p:sp>
      <p:pic>
        <p:nvPicPr>
          <p:cNvPr id="30724" name="Picture 2" descr="D:\Документи\Урологія\цистографія кзу.jpg"/>
          <p:cNvPicPr>
            <a:picLocks noGrp="1" noChangeAspect="1" noChangeArrowheads="1"/>
          </p:cNvPicPr>
          <p:nvPr>
            <p:ph sz="quarter" idx="1"/>
          </p:nvPr>
        </p:nvPicPr>
        <p:blipFill>
          <a:blip r:embed="rId3"/>
          <a:srcRect/>
          <a:stretch>
            <a:fillRect/>
          </a:stretch>
        </p:blipFill>
        <p:spPr>
          <a:xfrm>
            <a:off x="1547813" y="3213100"/>
            <a:ext cx="2289175" cy="3357563"/>
          </a:xfrm>
        </p:spPr>
      </p:pic>
      <p:pic>
        <p:nvPicPr>
          <p:cNvPr id="30725" name="Picture 3" descr="D:\Документи\Урологія\цистографія кзу 2.jpg"/>
          <p:cNvPicPr>
            <a:picLocks noChangeAspect="1" noChangeArrowheads="1"/>
          </p:cNvPicPr>
          <p:nvPr/>
        </p:nvPicPr>
        <p:blipFill>
          <a:blip r:embed="rId4"/>
          <a:srcRect/>
          <a:stretch>
            <a:fillRect/>
          </a:stretch>
        </p:blipFill>
        <p:spPr bwMode="auto">
          <a:xfrm>
            <a:off x="3924300" y="3213100"/>
            <a:ext cx="2417763" cy="3357563"/>
          </a:xfrm>
          <a:prstGeom prst="rect">
            <a:avLst/>
          </a:prstGeom>
          <a:noFill/>
          <a:ln w="9525">
            <a:noFill/>
            <a:miter lim="800000"/>
            <a:headEnd/>
            <a:tailEnd/>
          </a:ln>
        </p:spPr>
      </p:pic>
      <p:pic>
        <p:nvPicPr>
          <p:cNvPr id="30726" name="Picture 4" descr="D:\Документи\Урологія\УЗД кзу.jpg"/>
          <p:cNvPicPr>
            <a:picLocks noChangeAspect="1" noChangeArrowheads="1"/>
          </p:cNvPicPr>
          <p:nvPr/>
        </p:nvPicPr>
        <p:blipFill>
          <a:blip r:embed="rId5"/>
          <a:srcRect/>
          <a:stretch>
            <a:fillRect/>
          </a:stretch>
        </p:blipFill>
        <p:spPr bwMode="auto">
          <a:xfrm>
            <a:off x="6227763" y="3429000"/>
            <a:ext cx="3203575" cy="2306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p:txBody>
          <a:bodyPr/>
          <a:lstStyle/>
          <a:p>
            <a:endParaRPr lang="uk-UA" smtClean="0"/>
          </a:p>
        </p:txBody>
      </p:sp>
      <p:pic>
        <p:nvPicPr>
          <p:cNvPr id="4" name="Picture 2"/>
          <p:cNvPicPr>
            <a:picLocks noGrp="1" noChangeAspect="1" noChangeArrowheads="1"/>
          </p:cNvPicPr>
          <p:nvPr>
            <p:ph sz="quarter" idx="1"/>
          </p:nvPr>
        </p:nvPicPr>
        <p:blipFill>
          <a:blip r:embed="rId2" cstate="print">
            <a:duotone>
              <a:schemeClr val="accent2">
                <a:shade val="45000"/>
                <a:satMod val="135000"/>
              </a:schemeClr>
              <a:prstClr val="white"/>
            </a:duotone>
            <a:lum bright="12000" contrast="-51000"/>
          </a:blip>
          <a:srcRect/>
          <a:stretch>
            <a:fillRect/>
          </a:stretch>
        </p:blipFill>
        <p:spPr>
          <a:xfrm>
            <a:off x="323528" y="476672"/>
            <a:ext cx="8562609" cy="6381328"/>
          </a:xfrm>
        </p:spPr>
      </p:pic>
      <p:sp>
        <p:nvSpPr>
          <p:cNvPr id="5" name="Прямоугольник 4"/>
          <p:cNvSpPr/>
          <p:nvPr/>
        </p:nvSpPr>
        <p:spPr>
          <a:xfrm>
            <a:off x="395288" y="333375"/>
            <a:ext cx="8424862" cy="2522538"/>
          </a:xfrm>
          <a:prstGeom prst="rect">
            <a:avLst/>
          </a:prstGeom>
        </p:spPr>
        <p:txBody>
          <a:bodyPr>
            <a:spAutoFit/>
          </a:bodyPr>
          <a:lstStyle/>
          <a:p>
            <a:pPr algn="just" fontAlgn="auto">
              <a:spcBef>
                <a:spcPts val="0"/>
              </a:spcBef>
              <a:spcAft>
                <a:spcPts val="0"/>
              </a:spcAft>
              <a:defRPr/>
            </a:pPr>
            <a:r>
              <a:rPr lang="uk-UA" sz="2800" dirty="0">
                <a:latin typeface="+mn-lt"/>
              </a:rPr>
              <a:t>	</a:t>
            </a:r>
            <a:r>
              <a:rPr lang="uk-UA" sz="2800" b="1" dirty="0">
                <a:effectLst>
                  <a:outerShdw blurRad="38100" dist="38100" dir="2700000" algn="tl">
                    <a:srgbClr val="000000">
                      <a:alpha val="43137"/>
                    </a:srgbClr>
                  </a:outerShdw>
                </a:effectLst>
                <a:latin typeface="+mn-lt"/>
              </a:rPr>
              <a:t>12</a:t>
            </a:r>
            <a:r>
              <a:rPr lang="uk-UA" sz="2800" b="1" dirty="0">
                <a:latin typeface="+mn-lt"/>
              </a:rPr>
              <a:t> (</a:t>
            </a:r>
            <a:r>
              <a:rPr lang="uk-UA" sz="2800" b="1" dirty="0">
                <a:effectLst>
                  <a:outerShdw blurRad="38100" dist="38100" dir="2700000" algn="tl">
                    <a:srgbClr val="000000">
                      <a:alpha val="43137"/>
                    </a:srgbClr>
                  </a:outerShdw>
                </a:effectLst>
                <a:latin typeface="+mn-lt"/>
              </a:rPr>
              <a:t>21,1%</a:t>
            </a:r>
            <a:r>
              <a:rPr lang="uk-UA" sz="2800" b="1" dirty="0">
                <a:latin typeface="+mn-lt"/>
              </a:rPr>
              <a:t>) хворим проведена контрольна уретроцистоскопія у терміни не раніше 6 місяців. Цим хворим по результатам контрольної уретроцистоскопії була проведена додаткова резекція </a:t>
            </a:r>
            <a:r>
              <a:rPr lang="uk-UA" sz="2800" b="1" dirty="0" err="1">
                <a:latin typeface="+mn-lt"/>
              </a:rPr>
              <a:t>резидуального</a:t>
            </a:r>
            <a:r>
              <a:rPr lang="uk-UA" sz="2800" b="1" dirty="0">
                <a:latin typeface="+mn-lt"/>
              </a:rPr>
              <a:t> КЗУ.</a:t>
            </a:r>
          </a:p>
          <a:p>
            <a:pPr fontAlgn="auto">
              <a:spcBef>
                <a:spcPts val="0"/>
              </a:spcBef>
              <a:spcAft>
                <a:spcPts val="0"/>
              </a:spcAft>
              <a:defRPr/>
            </a:pPr>
            <a:endParaRPr lang="uk-UA" dirty="0">
              <a:latin typeface="+mn-lt"/>
            </a:endParaRPr>
          </a:p>
        </p:txBody>
      </p:sp>
      <p:graphicFrame>
        <p:nvGraphicFramePr>
          <p:cNvPr id="6" name="Таблица 5"/>
          <p:cNvGraphicFramePr>
            <a:graphicFrameLocks noGrp="1"/>
          </p:cNvGraphicFramePr>
          <p:nvPr/>
        </p:nvGraphicFramePr>
        <p:xfrm>
          <a:off x="539750" y="2997200"/>
          <a:ext cx="8280400" cy="3165475"/>
        </p:xfrm>
        <a:graphic>
          <a:graphicData uri="http://schemas.openxmlformats.org/drawingml/2006/table">
            <a:tbl>
              <a:tblPr/>
              <a:tblGrid>
                <a:gridCol w="1672071"/>
                <a:gridCol w="1672071"/>
                <a:gridCol w="932775"/>
                <a:gridCol w="932775"/>
                <a:gridCol w="932775"/>
                <a:gridCol w="1069228"/>
                <a:gridCol w="1069228"/>
              </a:tblGrid>
              <a:tr h="1043641">
                <a:tc gridSpan="2">
                  <a:txBody>
                    <a:bodyPr/>
                    <a:lstStyle/>
                    <a:p>
                      <a:pPr algn="ctr">
                        <a:lnSpc>
                          <a:spcPct val="150000"/>
                        </a:lnSpc>
                        <a:spcAft>
                          <a:spcPts val="0"/>
                        </a:spcAft>
                      </a:pPr>
                      <a:endParaRPr lang="uk-U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a:txBody>
                    <a:bodyPr/>
                    <a:lstStyle/>
                    <a:p>
                      <a:pPr algn="ctr">
                        <a:lnSpc>
                          <a:spcPct val="150000"/>
                        </a:lnSpc>
                        <a:spcAft>
                          <a:spcPts val="0"/>
                        </a:spcAft>
                      </a:pPr>
                      <a:r>
                        <a:rPr lang="uk-UA" sz="1800" b="1" dirty="0">
                          <a:latin typeface="Times New Roman"/>
                          <a:ea typeface="Calibri"/>
                          <a:cs typeface="Times New Roman"/>
                        </a:rPr>
                        <a:t>2011</a:t>
                      </a:r>
                      <a:endParaRPr lang="uk-UA" sz="14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800" b="1" dirty="0">
                          <a:latin typeface="Times New Roman"/>
                          <a:ea typeface="Calibri"/>
                          <a:cs typeface="Times New Roman"/>
                        </a:rPr>
                        <a:t>2012</a:t>
                      </a:r>
                      <a:endParaRPr lang="uk-UA" sz="14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800" b="1" dirty="0">
                          <a:latin typeface="Times New Roman"/>
                          <a:ea typeface="Calibri"/>
                          <a:cs typeface="Times New Roman"/>
                        </a:rPr>
                        <a:t>2013</a:t>
                      </a:r>
                      <a:endParaRPr lang="uk-UA" sz="14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800" b="1">
                          <a:latin typeface="Times New Roman"/>
                          <a:ea typeface="Calibri"/>
                          <a:cs typeface="Times New Roman"/>
                        </a:rPr>
                        <a:t>2014</a:t>
                      </a:r>
                      <a:endParaRPr lang="uk-UA" sz="14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800" b="1">
                          <a:latin typeface="Times New Roman"/>
                          <a:ea typeface="Calibri"/>
                          <a:cs typeface="Times New Roman"/>
                        </a:rPr>
                        <a:t>Всього</a:t>
                      </a:r>
                      <a:endParaRPr lang="uk-UA" sz="14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63">
                <a:tc rowSpan="2">
                  <a:txBody>
                    <a:bodyPr/>
                    <a:lstStyle/>
                    <a:p>
                      <a:pPr>
                        <a:lnSpc>
                          <a:spcPct val="115000"/>
                        </a:lnSpc>
                        <a:spcAft>
                          <a:spcPts val="0"/>
                        </a:spcAft>
                      </a:pPr>
                      <a:r>
                        <a:rPr lang="uk-UA" sz="1800" b="1" dirty="0">
                          <a:latin typeface="Times New Roman"/>
                          <a:ea typeface="Calibri"/>
                          <a:cs typeface="Times New Roman"/>
                        </a:rPr>
                        <a:t>Резекція клапану задньої уретри</a:t>
                      </a:r>
                      <a:endParaRPr lang="uk-UA" sz="14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800" b="1" dirty="0">
                          <a:latin typeface="Times New Roman"/>
                          <a:ea typeface="Calibri"/>
                          <a:cs typeface="Times New Roman"/>
                        </a:rPr>
                        <a:t>первинна</a:t>
                      </a:r>
                      <a:endParaRPr lang="uk-UA" sz="14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b="1">
                          <a:latin typeface="Times New Roman"/>
                          <a:ea typeface="Calibri"/>
                          <a:cs typeface="Times New Roman"/>
                        </a:rPr>
                        <a:t>3</a:t>
                      </a:r>
                      <a:endParaRPr lang="uk-UA" sz="14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b="1">
                          <a:latin typeface="Times New Roman"/>
                          <a:ea typeface="Calibri"/>
                          <a:cs typeface="Times New Roman"/>
                        </a:rPr>
                        <a:t>6</a:t>
                      </a:r>
                      <a:endParaRPr lang="uk-UA" sz="14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b="1" dirty="0">
                          <a:latin typeface="Times New Roman"/>
                          <a:ea typeface="Calibri"/>
                          <a:cs typeface="Times New Roman"/>
                        </a:rPr>
                        <a:t>18</a:t>
                      </a:r>
                      <a:endParaRPr lang="uk-UA" sz="14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b="1" dirty="0">
                          <a:latin typeface="Times New Roman"/>
                          <a:ea typeface="Calibri"/>
                          <a:cs typeface="Times New Roman"/>
                        </a:rPr>
                        <a:t>18</a:t>
                      </a:r>
                      <a:endParaRPr lang="uk-UA" sz="14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b="1">
                          <a:latin typeface="Times New Roman"/>
                          <a:ea typeface="Calibri"/>
                          <a:cs typeface="Times New Roman"/>
                        </a:rPr>
                        <a:t>45</a:t>
                      </a:r>
                      <a:endParaRPr lang="uk-UA" sz="14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0188">
                <a:tc vMerge="1">
                  <a:txBody>
                    <a:bodyPr/>
                    <a:lstStyle/>
                    <a:p>
                      <a:endParaRPr lang="uk-UA"/>
                    </a:p>
                  </a:txBody>
                  <a:tcPr/>
                </a:tc>
                <a:tc>
                  <a:txBody>
                    <a:bodyPr/>
                    <a:lstStyle/>
                    <a:p>
                      <a:pPr>
                        <a:lnSpc>
                          <a:spcPct val="115000"/>
                        </a:lnSpc>
                        <a:spcAft>
                          <a:spcPts val="0"/>
                        </a:spcAft>
                      </a:pPr>
                      <a:r>
                        <a:rPr lang="uk-UA" sz="1800" b="1" dirty="0">
                          <a:latin typeface="Times New Roman"/>
                          <a:ea typeface="Calibri"/>
                          <a:cs typeface="Times New Roman"/>
                        </a:rPr>
                        <a:t>повторна (додаткова)</a:t>
                      </a:r>
                      <a:endParaRPr lang="uk-UA" sz="14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b="1">
                          <a:latin typeface="Times New Roman"/>
                          <a:ea typeface="Calibri"/>
                          <a:cs typeface="Times New Roman"/>
                        </a:rPr>
                        <a:t>-</a:t>
                      </a:r>
                      <a:endParaRPr lang="uk-UA" sz="14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b="1">
                          <a:latin typeface="Times New Roman"/>
                          <a:ea typeface="Calibri"/>
                          <a:cs typeface="Times New Roman"/>
                        </a:rPr>
                        <a:t>-</a:t>
                      </a:r>
                      <a:endParaRPr lang="uk-UA" sz="14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b="1">
                          <a:latin typeface="Times New Roman"/>
                          <a:ea typeface="Calibri"/>
                          <a:cs typeface="Times New Roman"/>
                        </a:rPr>
                        <a:t>-</a:t>
                      </a:r>
                      <a:endParaRPr lang="uk-UA" sz="14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b="1" dirty="0">
                          <a:latin typeface="Times New Roman"/>
                          <a:ea typeface="Calibri"/>
                          <a:cs typeface="Times New Roman"/>
                        </a:rPr>
                        <a:t>12</a:t>
                      </a:r>
                      <a:endParaRPr lang="uk-UA" sz="14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b="1" dirty="0">
                          <a:latin typeface="Times New Roman"/>
                          <a:ea typeface="Calibri"/>
                          <a:cs typeface="Times New Roman"/>
                        </a:rPr>
                        <a:t>12</a:t>
                      </a:r>
                      <a:endParaRPr lang="uk-UA" sz="14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821">
                <a:tc gridSpan="2">
                  <a:txBody>
                    <a:bodyPr/>
                    <a:lstStyle/>
                    <a:p>
                      <a:pPr>
                        <a:lnSpc>
                          <a:spcPct val="150000"/>
                        </a:lnSpc>
                        <a:spcAft>
                          <a:spcPts val="0"/>
                        </a:spcAft>
                      </a:pPr>
                      <a:r>
                        <a:rPr lang="uk-UA" sz="2000" b="1" dirty="0">
                          <a:latin typeface="Times New Roman"/>
                          <a:ea typeface="Calibri"/>
                          <a:cs typeface="Times New Roman"/>
                        </a:rPr>
                        <a:t>Всього</a:t>
                      </a:r>
                      <a:endParaRPr lang="uk-UA"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a:txBody>
                    <a:bodyPr/>
                    <a:lstStyle/>
                    <a:p>
                      <a:pPr algn="ctr">
                        <a:lnSpc>
                          <a:spcPct val="150000"/>
                        </a:lnSpc>
                        <a:spcAft>
                          <a:spcPts val="0"/>
                        </a:spcAft>
                      </a:pPr>
                      <a:r>
                        <a:rPr lang="uk-UA" sz="1800" b="1">
                          <a:latin typeface="Times New Roman"/>
                          <a:ea typeface="Calibri"/>
                          <a:cs typeface="Times New Roman"/>
                        </a:rPr>
                        <a:t>3</a:t>
                      </a:r>
                      <a:endParaRPr lang="uk-UA" sz="14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800" b="1">
                          <a:latin typeface="Times New Roman"/>
                          <a:ea typeface="Calibri"/>
                          <a:cs typeface="Times New Roman"/>
                        </a:rPr>
                        <a:t>6</a:t>
                      </a:r>
                      <a:endParaRPr lang="uk-UA" sz="14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800" b="1">
                          <a:latin typeface="Times New Roman"/>
                          <a:ea typeface="Calibri"/>
                          <a:cs typeface="Times New Roman"/>
                        </a:rPr>
                        <a:t>18</a:t>
                      </a:r>
                      <a:endParaRPr lang="uk-UA" sz="14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800" b="1">
                          <a:latin typeface="Times New Roman"/>
                          <a:ea typeface="Calibri"/>
                          <a:cs typeface="Times New Roman"/>
                        </a:rPr>
                        <a:t>30</a:t>
                      </a:r>
                      <a:endParaRPr lang="uk-UA" sz="14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800" b="1" dirty="0">
                          <a:latin typeface="Times New Roman"/>
                          <a:ea typeface="Calibri"/>
                          <a:cs typeface="Times New Roman"/>
                        </a:rPr>
                        <a:t>57</a:t>
                      </a:r>
                      <a:endParaRPr lang="uk-UA" sz="14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p:txBody>
          <a:bodyPr/>
          <a:lstStyle/>
          <a:p>
            <a:endParaRPr lang="uk-UA" smtClean="0"/>
          </a:p>
        </p:txBody>
      </p:sp>
      <p:pic>
        <p:nvPicPr>
          <p:cNvPr id="4" name="Picture 2"/>
          <p:cNvPicPr>
            <a:picLocks noGrp="1" noChangeAspect="1" noChangeArrowheads="1"/>
          </p:cNvPicPr>
          <p:nvPr>
            <p:ph sz="quarter" idx="1"/>
          </p:nvPr>
        </p:nvPicPr>
        <p:blipFill>
          <a:blip r:embed="rId2" cstate="print">
            <a:duotone>
              <a:schemeClr val="accent2">
                <a:shade val="45000"/>
                <a:satMod val="135000"/>
              </a:schemeClr>
              <a:prstClr val="white"/>
            </a:duotone>
          </a:blip>
          <a:srcRect/>
          <a:stretch>
            <a:fillRect/>
          </a:stretch>
        </p:blipFill>
        <p:spPr>
          <a:xfrm>
            <a:off x="251520" y="0"/>
            <a:ext cx="8640960" cy="6669999"/>
          </a:xfrm>
        </p:spPr>
      </p:pic>
      <p:sp>
        <p:nvSpPr>
          <p:cNvPr id="32771" name="Прямоугольник 4"/>
          <p:cNvSpPr>
            <a:spLocks noChangeArrowheads="1"/>
          </p:cNvSpPr>
          <p:nvPr/>
        </p:nvSpPr>
        <p:spPr bwMode="auto">
          <a:xfrm>
            <a:off x="323850" y="260350"/>
            <a:ext cx="8424863" cy="6494463"/>
          </a:xfrm>
          <a:prstGeom prst="rect">
            <a:avLst/>
          </a:prstGeom>
          <a:noFill/>
          <a:ln w="9525">
            <a:noFill/>
            <a:miter lim="800000"/>
            <a:headEnd/>
            <a:tailEnd/>
          </a:ln>
        </p:spPr>
        <p:txBody>
          <a:bodyPr>
            <a:spAutoFit/>
          </a:bodyPr>
          <a:lstStyle/>
          <a:p>
            <a:pPr algn="just"/>
            <a:r>
              <a:rPr lang="uk-UA" sz="3200">
                <a:latin typeface="Calibri" pitchFamily="34" charset="0"/>
              </a:rPr>
              <a:t>	Окрім того, у </a:t>
            </a:r>
            <a:r>
              <a:rPr lang="uk-UA" sz="3200" b="1">
                <a:latin typeface="Calibri" pitchFamily="34" charset="0"/>
              </a:rPr>
              <a:t>1</a:t>
            </a:r>
            <a:r>
              <a:rPr lang="uk-UA" sz="3200">
                <a:latin typeface="Calibri" pitchFamily="34" charset="0"/>
              </a:rPr>
              <a:t> (</a:t>
            </a:r>
            <a:r>
              <a:rPr lang="uk-UA" sz="3200" b="1">
                <a:latin typeface="Calibri" pitchFamily="34" charset="0"/>
              </a:rPr>
              <a:t>1,8%</a:t>
            </a:r>
            <a:r>
              <a:rPr lang="uk-UA" sz="3200">
                <a:latin typeface="Calibri" pitchFamily="34" charset="0"/>
              </a:rPr>
              <a:t>) хворого одночасно було проведено ендоскопічну корекцію міхурово-сечовідного рефлюксу за класичною методикою </a:t>
            </a:r>
            <a:r>
              <a:rPr lang="en-US" sz="3200">
                <a:latin typeface="Gill Sans MT" pitchFamily="34" charset="0"/>
              </a:rPr>
              <a:t>STING</a:t>
            </a:r>
            <a:r>
              <a:rPr lang="uk-UA" sz="3200">
                <a:latin typeface="Calibri" pitchFamily="34" charset="0"/>
              </a:rPr>
              <a:t> із застосуванням поліакриламідного гідрогелю «Нубіплант» у кількості 2 мл. Виключення становили </a:t>
            </a:r>
            <a:r>
              <a:rPr lang="uk-UA" sz="3200" b="1">
                <a:latin typeface="Calibri" pitchFamily="34" charset="0"/>
              </a:rPr>
              <a:t>5</a:t>
            </a:r>
            <a:r>
              <a:rPr lang="uk-UA" sz="3200">
                <a:latin typeface="Calibri" pitchFamily="34" charset="0"/>
              </a:rPr>
              <a:t> (</a:t>
            </a:r>
            <a:r>
              <a:rPr lang="uk-UA" sz="3200" b="1">
                <a:latin typeface="Calibri" pitchFamily="34" charset="0"/>
              </a:rPr>
              <a:t>9,8%</a:t>
            </a:r>
            <a:r>
              <a:rPr lang="uk-UA" sz="3200">
                <a:latin typeface="Calibri" pitchFamily="34" charset="0"/>
              </a:rPr>
              <a:t>) хворих у яких діагностовано міхурово-сечовідний рефлюкс І-ІІ ст. та КЗУ. У таких пацієнтів першим етапом виконувалась резекція КЗУ та подальша медикаментозна терапія. Результатом стало зникнення міхурово-сечовідного рефлюксу у </a:t>
            </a:r>
            <a:r>
              <a:rPr lang="uk-UA" sz="3200" b="1">
                <a:latin typeface="Calibri" pitchFamily="34" charset="0"/>
              </a:rPr>
              <a:t>100%</a:t>
            </a:r>
            <a:r>
              <a:rPr lang="uk-UA" sz="3200">
                <a:latin typeface="Calibri" pitchFamily="34" charset="0"/>
              </a:rPr>
              <a:t> хворих без його ендоскопічної корекції.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p:txBody>
          <a:bodyPr/>
          <a:lstStyle/>
          <a:p>
            <a:endParaRPr lang="uk-UA" smtClean="0"/>
          </a:p>
        </p:txBody>
      </p:sp>
      <p:pic>
        <p:nvPicPr>
          <p:cNvPr id="4" name="Picture 2"/>
          <p:cNvPicPr>
            <a:picLocks noGrp="1" noChangeAspect="1" noChangeArrowheads="1"/>
          </p:cNvPicPr>
          <p:nvPr>
            <p:ph sz="quarter" idx="1"/>
          </p:nvPr>
        </p:nvPicPr>
        <p:blipFill>
          <a:blip r:embed="rId2" cstate="print">
            <a:duotone>
              <a:schemeClr val="accent2">
                <a:shade val="45000"/>
                <a:satMod val="135000"/>
              </a:schemeClr>
              <a:prstClr val="white"/>
            </a:duotone>
            <a:lum bright="12000" contrast="-51000"/>
          </a:blip>
          <a:srcRect/>
          <a:stretch>
            <a:fillRect/>
          </a:stretch>
        </p:blipFill>
        <p:spPr>
          <a:xfrm>
            <a:off x="251520" y="237044"/>
            <a:ext cx="8892480" cy="6332924"/>
          </a:xfrm>
        </p:spPr>
      </p:pic>
      <p:sp>
        <p:nvSpPr>
          <p:cNvPr id="33795" name="Прямоугольник 5"/>
          <p:cNvSpPr>
            <a:spLocks noChangeArrowheads="1"/>
          </p:cNvSpPr>
          <p:nvPr/>
        </p:nvSpPr>
        <p:spPr bwMode="auto">
          <a:xfrm>
            <a:off x="250825" y="692150"/>
            <a:ext cx="8569325" cy="5786438"/>
          </a:xfrm>
          <a:prstGeom prst="rect">
            <a:avLst/>
          </a:prstGeom>
          <a:noFill/>
          <a:ln w="9525">
            <a:noFill/>
            <a:miter lim="800000"/>
            <a:headEnd/>
            <a:tailEnd/>
          </a:ln>
        </p:spPr>
        <p:txBody>
          <a:bodyPr>
            <a:spAutoFit/>
          </a:bodyPr>
          <a:lstStyle/>
          <a:p>
            <a:pPr algn="just"/>
            <a:r>
              <a:rPr lang="uk-UA" sz="3200">
                <a:latin typeface="Calibri" pitchFamily="34" charset="0"/>
              </a:rPr>
              <a:t>	Таким чином, у </a:t>
            </a:r>
            <a:r>
              <a:rPr lang="uk-UA" sz="3200" b="1">
                <a:latin typeface="Calibri" pitchFamily="34" charset="0"/>
              </a:rPr>
              <a:t>51</a:t>
            </a:r>
            <a:r>
              <a:rPr lang="uk-UA" sz="3200">
                <a:latin typeface="Calibri" pitchFamily="34" charset="0"/>
              </a:rPr>
              <a:t> (</a:t>
            </a:r>
            <a:r>
              <a:rPr lang="uk-UA" sz="3200" b="1">
                <a:latin typeface="Calibri" pitchFamily="34" charset="0"/>
              </a:rPr>
              <a:t>89,5%</a:t>
            </a:r>
            <a:r>
              <a:rPr lang="uk-UA" sz="3200">
                <a:latin typeface="Calibri" pitchFamily="34" charset="0"/>
              </a:rPr>
              <a:t>) хворих, яким проводилась резекція КЗУ відмічалась клінічна та функціональна позитивна динаміка, а саме: суб’єктивно більший струмінь сечі та сечопуск без видимого натужування, відсутність явищ дискомфорту при сечовипусканні. </a:t>
            </a:r>
          </a:p>
          <a:p>
            <a:pPr algn="just"/>
            <a:r>
              <a:rPr lang="uk-UA" sz="3200">
                <a:latin typeface="Calibri" pitchFamily="34" charset="0"/>
              </a:rPr>
              <a:t>	У всіх хворих, яким проводилась резекція КЗУ супутньо пов’язаного із міхурово-сечовідним рефлюксом відмічалась ліквідація рефлюксу без додаткової периуретеральної ін’єкції об’ємоутворюючої речовини.</a:t>
            </a:r>
          </a:p>
          <a:p>
            <a:endParaRPr lang="uk-UA">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323528" y="0"/>
            <a:ext cx="8474456" cy="6650920"/>
          </a:xfrm>
          <a:prstGeom prst="rect">
            <a:avLst/>
          </a:prstGeom>
          <a:noFill/>
          <a:ln w="9525">
            <a:noFill/>
            <a:miter lim="800000"/>
            <a:headEnd/>
            <a:tailEnd/>
          </a:ln>
          <a:effectLst/>
        </p:spPr>
      </p:pic>
      <p:sp>
        <p:nvSpPr>
          <p:cNvPr id="2" name="Заголовок 1"/>
          <p:cNvSpPr>
            <a:spLocks noGrp="1"/>
          </p:cNvSpPr>
          <p:nvPr>
            <p:ph type="title"/>
          </p:nvPr>
        </p:nvSpPr>
        <p:spPr>
          <a:xfrm>
            <a:off x="457200" y="0"/>
            <a:ext cx="8229600" cy="1143000"/>
          </a:xfrm>
        </p:spPr>
        <p:txBody>
          <a:bodyPr>
            <a:normAutofit fontScale="90000"/>
          </a:bodyPr>
          <a:lstStyle/>
          <a:p>
            <a:pPr algn="ctr" fontAlgn="auto">
              <a:spcAft>
                <a:spcPts val="0"/>
              </a:spcAft>
              <a:defRPr/>
            </a:pPr>
            <a:r>
              <a:rPr lang="ru-RU" sz="3600" b="1" dirty="0" err="1" smtClean="0">
                <a:solidFill>
                  <a:srgbClr val="FF0000"/>
                </a:solidFill>
                <a:effectLst>
                  <a:outerShdw blurRad="38100" dist="38100" dir="2700000" algn="tl">
                    <a:srgbClr val="000000">
                      <a:alpha val="43137"/>
                    </a:srgbClr>
                  </a:outerShdw>
                </a:effectLst>
              </a:rPr>
              <a:t>Уретероцеле</a:t>
            </a:r>
            <a:r>
              <a:rPr lang="ru-RU" sz="3600" b="1" dirty="0" smtClean="0">
                <a:solidFill>
                  <a:srgbClr val="FF0000"/>
                </a:solidFill>
                <a:effectLst>
                  <a:outerShdw blurRad="38100" dist="38100" dir="2700000" algn="tl">
                    <a:srgbClr val="000000">
                      <a:alpha val="43137"/>
                    </a:srgbClr>
                  </a:outerShdw>
                </a:effectLst>
              </a:rPr>
              <a:t> та </a:t>
            </a:r>
            <a:r>
              <a:rPr lang="ru-RU" sz="3600" b="1" dirty="0" err="1" smtClean="0">
                <a:solidFill>
                  <a:srgbClr val="FF0000"/>
                </a:solidFill>
                <a:effectLst>
                  <a:outerShdw blurRad="38100" dist="38100" dir="2700000" algn="tl">
                    <a:srgbClr val="000000">
                      <a:alpha val="43137"/>
                    </a:srgbClr>
                  </a:outerShdw>
                </a:effectLst>
              </a:rPr>
              <a:t>клапани</a:t>
            </a:r>
            <a:r>
              <a:rPr lang="ru-RU" sz="3600" b="1" dirty="0" smtClean="0">
                <a:solidFill>
                  <a:srgbClr val="FF0000"/>
                </a:solidFill>
                <a:effectLst>
                  <a:outerShdw blurRad="38100" dist="38100" dir="2700000" algn="tl">
                    <a:srgbClr val="000000">
                      <a:alpha val="43137"/>
                    </a:srgbClr>
                  </a:outerShdw>
                </a:effectLst>
              </a:rPr>
              <a:t> </a:t>
            </a:r>
            <a:r>
              <a:rPr lang="ru-RU" sz="3600" b="1" dirty="0" err="1" smtClean="0">
                <a:solidFill>
                  <a:srgbClr val="FF0000"/>
                </a:solidFill>
                <a:effectLst>
                  <a:outerShdw blurRad="38100" dist="38100" dir="2700000" algn="tl">
                    <a:srgbClr val="000000">
                      <a:alpha val="43137"/>
                    </a:srgbClr>
                  </a:outerShdw>
                </a:effectLst>
              </a:rPr>
              <a:t>задньої</a:t>
            </a:r>
            <a:r>
              <a:rPr lang="ru-RU" sz="3600" b="1" dirty="0" smtClean="0">
                <a:solidFill>
                  <a:srgbClr val="FF0000"/>
                </a:solidFill>
                <a:effectLst>
                  <a:outerShdw blurRad="38100" dist="38100" dir="2700000" algn="tl">
                    <a:srgbClr val="000000">
                      <a:alpha val="43137"/>
                    </a:srgbClr>
                  </a:outerShdw>
                </a:effectLst>
              </a:rPr>
              <a:t> </a:t>
            </a:r>
            <a:r>
              <a:rPr lang="ru-RU" sz="3600" b="1" dirty="0" err="1" smtClean="0">
                <a:solidFill>
                  <a:srgbClr val="FF0000"/>
                </a:solidFill>
                <a:effectLst>
                  <a:outerShdw blurRad="38100" dist="38100" dir="2700000" algn="tl">
                    <a:srgbClr val="000000">
                      <a:alpha val="43137"/>
                    </a:srgbClr>
                  </a:outerShdw>
                </a:effectLst>
              </a:rPr>
              <a:t>уретри</a:t>
            </a:r>
            <a:r>
              <a:rPr lang="ru-RU" dirty="0" smtClean="0"/>
              <a:t/>
            </a:r>
            <a:br>
              <a:rPr lang="ru-RU" dirty="0" smtClean="0"/>
            </a:br>
            <a:endParaRPr lang="ru-RU" dirty="0"/>
          </a:p>
        </p:txBody>
      </p:sp>
      <p:sp>
        <p:nvSpPr>
          <p:cNvPr id="3" name="Содержимое 2"/>
          <p:cNvSpPr>
            <a:spLocks noGrp="1"/>
          </p:cNvSpPr>
          <p:nvPr>
            <p:ph sz="quarter" idx="1"/>
          </p:nvPr>
        </p:nvSpPr>
        <p:spPr>
          <a:xfrm>
            <a:off x="457200" y="981075"/>
            <a:ext cx="8362950" cy="5876925"/>
          </a:xfrm>
        </p:spPr>
        <p:txBody>
          <a:bodyPr>
            <a:normAutofit/>
          </a:bodyPr>
          <a:lstStyle/>
          <a:p>
            <a:pPr marL="274320" indent="-274320" algn="just" fontAlgn="auto">
              <a:spcAft>
                <a:spcPts val="0"/>
              </a:spcAft>
              <a:buFont typeface="Wingdings 3"/>
              <a:buChar char=""/>
              <a:defRPr/>
            </a:pPr>
            <a:r>
              <a:rPr lang="uk-UA" sz="2800" b="1" dirty="0" err="1" smtClean="0">
                <a:effectLst>
                  <a:outerShdw blurRad="38100" dist="38100" dir="2700000" algn="tl">
                    <a:srgbClr val="000000">
                      <a:alpha val="43137"/>
                    </a:srgbClr>
                  </a:outerShdw>
                </a:effectLst>
              </a:rPr>
              <a:t>Уретероцеле</a:t>
            </a:r>
            <a:r>
              <a:rPr lang="uk-UA" sz="2800" b="1" dirty="0" smtClean="0"/>
              <a:t> – шароподібне випинання інфравезикальної частини сечоводу, пов’язаного із верхнім сегментом подвоєної нирки. Частіше зустрічається у дівчаток, із частотою 1 на 4000 народжень. </a:t>
            </a:r>
          </a:p>
          <a:p>
            <a:pPr marL="274320" indent="-274320" algn="just" fontAlgn="auto">
              <a:spcAft>
                <a:spcPts val="0"/>
              </a:spcAft>
              <a:buFont typeface="Wingdings 3"/>
              <a:buChar char=""/>
              <a:defRPr/>
            </a:pPr>
            <a:r>
              <a:rPr lang="uk-UA" sz="2800" b="1" dirty="0" smtClean="0">
                <a:effectLst>
                  <a:outerShdw blurRad="38100" dist="38100" dir="2700000" algn="tl">
                    <a:srgbClr val="000000">
                      <a:alpha val="43137"/>
                    </a:srgbClr>
                  </a:outerShdw>
                </a:effectLst>
              </a:rPr>
              <a:t>Клапани задньої уретри </a:t>
            </a:r>
            <a:r>
              <a:rPr lang="uk-UA" sz="2800" b="1" dirty="0" smtClean="0"/>
              <a:t>(КЗУ) – результат формування тонкої, </a:t>
            </a:r>
            <a:r>
              <a:rPr lang="uk-UA" sz="2800" b="1" dirty="0" err="1" smtClean="0"/>
              <a:t>клапаноподібної</a:t>
            </a:r>
            <a:r>
              <a:rPr lang="uk-UA" sz="2800" b="1" dirty="0" smtClean="0"/>
              <a:t> мембрани із тканин Вольфової протоки, яка проходить у простатичній частині уретри. При антенатальному ультразвуковому обстеженні КЗУ зустрічаються із частотою 1 на 1250 плодів, тоді як після народження – 1 на 5000-12500 живих новонароджених.</a:t>
            </a:r>
          </a:p>
          <a:p>
            <a:pPr marL="274320" indent="-274320" fontAlgn="auto">
              <a:spcAft>
                <a:spcPts val="0"/>
              </a:spcAft>
              <a:buFont typeface="Wingdings 3"/>
              <a:buChar char=""/>
              <a:defRPr/>
            </a:pPr>
            <a:endParaRPr lang="ru-RU" dirty="0" smtClean="0"/>
          </a:p>
          <a:p>
            <a:pPr marL="274320" indent="-274320" fontAlgn="auto">
              <a:spcAft>
                <a:spcPts val="0"/>
              </a:spcAft>
              <a:buFont typeface="Wingdings 3"/>
              <a:buChar char=""/>
              <a:defRPr/>
            </a:pPr>
            <a:endParaRPr lang="ru-RU"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p:txBody>
          <a:bodyPr/>
          <a:lstStyle/>
          <a:p>
            <a:endParaRPr lang="uk-UA" smtClean="0"/>
          </a:p>
        </p:txBody>
      </p:sp>
      <p:pic>
        <p:nvPicPr>
          <p:cNvPr id="6" name="Picture 2"/>
          <p:cNvPicPr>
            <a:picLocks noGrp="1" noChangeAspect="1" noChangeArrowheads="1"/>
          </p:cNvPicPr>
          <p:nvPr>
            <p:ph sz="quarter" idx="1"/>
          </p:nvPr>
        </p:nvPicPr>
        <p:blipFill>
          <a:blip r:embed="rId2" cstate="print">
            <a:duotone>
              <a:schemeClr val="accent2">
                <a:shade val="45000"/>
                <a:satMod val="135000"/>
              </a:schemeClr>
              <a:prstClr val="white"/>
            </a:duotone>
          </a:blip>
          <a:srcRect/>
          <a:stretch>
            <a:fillRect/>
          </a:stretch>
        </p:blipFill>
        <p:spPr>
          <a:xfrm>
            <a:off x="323528" y="275911"/>
            <a:ext cx="8568952" cy="6582089"/>
          </a:xfrm>
        </p:spPr>
      </p:pic>
      <p:sp>
        <p:nvSpPr>
          <p:cNvPr id="34819" name="Прямоугольник 7"/>
          <p:cNvSpPr>
            <a:spLocks noChangeArrowheads="1"/>
          </p:cNvSpPr>
          <p:nvPr/>
        </p:nvSpPr>
        <p:spPr bwMode="auto">
          <a:xfrm>
            <a:off x="395288" y="404813"/>
            <a:ext cx="8497887" cy="2954337"/>
          </a:xfrm>
          <a:prstGeom prst="rect">
            <a:avLst/>
          </a:prstGeom>
          <a:noFill/>
          <a:ln w="9525">
            <a:noFill/>
            <a:miter lim="800000"/>
            <a:headEnd/>
            <a:tailEnd/>
          </a:ln>
        </p:spPr>
        <p:txBody>
          <a:bodyPr>
            <a:spAutoFit/>
          </a:bodyPr>
          <a:lstStyle/>
          <a:p>
            <a:pPr algn="just"/>
            <a:r>
              <a:rPr lang="uk-UA" sz="2400">
                <a:latin typeface="Calibri" pitchFamily="34" charset="0"/>
              </a:rPr>
              <a:t>	Застосування малоінвазивного обладнання дає можливість проведення розсічення уретероцеле у дітей різної вікової групи. Особливого клінічного значення набувають уретероцеле великих розмірів, які спричинюють обструкцію (гостру при випадінні уретероцеле із шийки сечового міхура (Рис.) чи хронічну при інтермітуючому перекритті просвіту шийки сечового міхура). </a:t>
            </a:r>
          </a:p>
          <a:p>
            <a:endParaRPr lang="uk-UA">
              <a:latin typeface="Calibri" pitchFamily="34" charset="0"/>
            </a:endParaRPr>
          </a:p>
        </p:txBody>
      </p:sp>
      <p:pic>
        <p:nvPicPr>
          <p:cNvPr id="34820" name="Рисунок 8" descr="D:\Документи\Урологія\Пацієнти\Пеліховська В.Є\DSCN1017-2.jpg"/>
          <p:cNvPicPr>
            <a:picLocks noChangeAspect="1" noChangeArrowheads="1"/>
          </p:cNvPicPr>
          <p:nvPr/>
        </p:nvPicPr>
        <p:blipFill>
          <a:blip r:embed="rId3"/>
          <a:srcRect/>
          <a:stretch>
            <a:fillRect/>
          </a:stretch>
        </p:blipFill>
        <p:spPr bwMode="auto">
          <a:xfrm>
            <a:off x="0" y="3141663"/>
            <a:ext cx="3203575" cy="2735262"/>
          </a:xfrm>
          <a:prstGeom prst="rect">
            <a:avLst/>
          </a:prstGeom>
          <a:noFill/>
          <a:ln w="9525">
            <a:noFill/>
            <a:miter lim="800000"/>
            <a:headEnd/>
            <a:tailEnd/>
          </a:ln>
        </p:spPr>
      </p:pic>
      <p:pic>
        <p:nvPicPr>
          <p:cNvPr id="34821" name="Рисунок 9" descr="D:\Документи\Урологія\Пацієнти\Пеліховська В.Є\DSCN1026-2.jpg"/>
          <p:cNvPicPr>
            <a:picLocks noChangeAspect="1" noChangeArrowheads="1"/>
          </p:cNvPicPr>
          <p:nvPr/>
        </p:nvPicPr>
        <p:blipFill>
          <a:blip r:embed="rId4"/>
          <a:srcRect/>
          <a:stretch>
            <a:fillRect/>
          </a:stretch>
        </p:blipFill>
        <p:spPr bwMode="auto">
          <a:xfrm>
            <a:off x="2627313" y="4076700"/>
            <a:ext cx="3168650" cy="2781300"/>
          </a:xfrm>
          <a:prstGeom prst="rect">
            <a:avLst/>
          </a:prstGeom>
          <a:noFill/>
          <a:ln w="9525">
            <a:noFill/>
            <a:miter lim="800000"/>
            <a:headEnd/>
            <a:tailEnd/>
          </a:ln>
        </p:spPr>
      </p:pic>
      <p:pic>
        <p:nvPicPr>
          <p:cNvPr id="34822" name="Рисунок 10" descr="D:\Документи\Урологія\Пацієнти\Пеліховська В.Є\DSCN1040-2.jpg"/>
          <p:cNvPicPr>
            <a:picLocks noChangeAspect="1" noChangeArrowheads="1"/>
          </p:cNvPicPr>
          <p:nvPr/>
        </p:nvPicPr>
        <p:blipFill>
          <a:blip r:embed="rId5"/>
          <a:srcRect/>
          <a:stretch>
            <a:fillRect/>
          </a:stretch>
        </p:blipFill>
        <p:spPr bwMode="auto">
          <a:xfrm>
            <a:off x="5651500" y="2781300"/>
            <a:ext cx="3492500" cy="302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152400"/>
            <a:ext cx="8229600" cy="795338"/>
          </a:xfrm>
        </p:spPr>
        <p:txBody>
          <a:bodyPr anchor="ctr"/>
          <a:lstStyle/>
          <a:p>
            <a:pPr algn="ctr"/>
            <a:r>
              <a:rPr lang="uk-UA" sz="2000" smtClean="0">
                <a:effectLst>
                  <a:outerShdw blurRad="38100" dist="38100" dir="2700000" algn="tl">
                    <a:srgbClr val="C0C0C0"/>
                  </a:outerShdw>
                </a:effectLst>
              </a:rPr>
              <a:t>Розсічення кісти задньої уретри</a:t>
            </a:r>
          </a:p>
        </p:txBody>
      </p:sp>
      <p:pic>
        <p:nvPicPr>
          <p:cNvPr id="67587" name="Содержимое 3" descr="D:\Документи\Урологія\Пацієнти\Ковень Б\IMG_20150212_101001-2.jpg"/>
          <p:cNvPicPr>
            <a:picLocks noGrp="1"/>
          </p:cNvPicPr>
          <p:nvPr>
            <p:ph idx="4294967295"/>
          </p:nvPr>
        </p:nvPicPr>
        <p:blipFill>
          <a:blip r:embed="rId2"/>
          <a:srcRect/>
          <a:stretch>
            <a:fillRect/>
          </a:stretch>
        </p:blipFill>
        <p:spPr>
          <a:xfrm>
            <a:off x="0" y="1916113"/>
            <a:ext cx="4500563" cy="4537075"/>
          </a:xfrm>
        </p:spPr>
      </p:pic>
      <p:pic>
        <p:nvPicPr>
          <p:cNvPr id="67588" name="Рисунок 5" descr="D:\Документи\Урологія\Пацієнти\Ковень Б\IMG_20150212_101633-2.jpg"/>
          <p:cNvPicPr>
            <a:picLocks noChangeAspect="1" noChangeArrowheads="1"/>
          </p:cNvPicPr>
          <p:nvPr/>
        </p:nvPicPr>
        <p:blipFill>
          <a:blip r:embed="rId3"/>
          <a:srcRect/>
          <a:stretch>
            <a:fillRect/>
          </a:stretch>
        </p:blipFill>
        <p:spPr bwMode="auto">
          <a:xfrm>
            <a:off x="4572000" y="1916113"/>
            <a:ext cx="4572000" cy="4519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p:txBody>
          <a:bodyPr/>
          <a:lstStyle/>
          <a:p>
            <a:endParaRPr lang="uk-UA" smtClean="0"/>
          </a:p>
        </p:txBody>
      </p:sp>
      <p:pic>
        <p:nvPicPr>
          <p:cNvPr id="4" name="Picture 2"/>
          <p:cNvPicPr>
            <a:picLocks noGrp="1" noChangeAspect="1" noChangeArrowheads="1"/>
          </p:cNvPicPr>
          <p:nvPr>
            <p:ph sz="quarter" idx="1"/>
          </p:nvPr>
        </p:nvPicPr>
        <p:blipFill>
          <a:blip r:embed="rId2" cstate="print">
            <a:duotone>
              <a:schemeClr val="accent2">
                <a:shade val="45000"/>
                <a:satMod val="135000"/>
              </a:schemeClr>
              <a:prstClr val="white"/>
            </a:duotone>
            <a:lum bright="12000" contrast="-51000"/>
          </a:blip>
          <a:srcRect/>
          <a:stretch>
            <a:fillRect/>
          </a:stretch>
        </p:blipFill>
        <p:spPr>
          <a:xfrm>
            <a:off x="323528" y="332656"/>
            <a:ext cx="8820472" cy="6281642"/>
          </a:xfrm>
        </p:spPr>
      </p:pic>
      <p:sp>
        <p:nvSpPr>
          <p:cNvPr id="35843" name="Прямоугольник 5"/>
          <p:cNvSpPr>
            <a:spLocks noChangeArrowheads="1"/>
          </p:cNvSpPr>
          <p:nvPr/>
        </p:nvSpPr>
        <p:spPr bwMode="auto">
          <a:xfrm>
            <a:off x="323850" y="1125538"/>
            <a:ext cx="8496300" cy="4522787"/>
          </a:xfrm>
          <a:prstGeom prst="rect">
            <a:avLst/>
          </a:prstGeom>
          <a:noFill/>
          <a:ln w="9525">
            <a:noFill/>
            <a:miter lim="800000"/>
            <a:headEnd/>
            <a:tailEnd/>
          </a:ln>
        </p:spPr>
        <p:txBody>
          <a:bodyPr>
            <a:spAutoFit/>
          </a:bodyPr>
          <a:lstStyle/>
          <a:p>
            <a:pPr algn="just"/>
            <a:r>
              <a:rPr lang="uk-UA" sz="3200">
                <a:latin typeface="Calibri" pitchFamily="34" charset="0"/>
              </a:rPr>
              <a:t>	Оперативне втручання в даних випадках полягало у розсічення стінки уретероцеле із застосуванням оптичного уретротому фірми «</a:t>
            </a:r>
            <a:r>
              <a:rPr lang="en-US" sz="3200">
                <a:latin typeface="Gill Sans MT" pitchFamily="34" charset="0"/>
              </a:rPr>
              <a:t>Olympus</a:t>
            </a:r>
            <a:r>
              <a:rPr lang="uk-UA" sz="3200">
                <a:latin typeface="Calibri" pitchFamily="34" charset="0"/>
              </a:rPr>
              <a:t>» (9,5 </a:t>
            </a:r>
            <a:r>
              <a:rPr lang="en-US" sz="3200">
                <a:latin typeface="Gill Sans MT" pitchFamily="34" charset="0"/>
              </a:rPr>
              <a:t>Ch</a:t>
            </a:r>
            <a:r>
              <a:rPr lang="uk-UA" sz="3200">
                <a:latin typeface="Calibri" pitchFamily="34" charset="0"/>
              </a:rPr>
              <a:t>) із холодним ножем та/або коагуляцією. Контрольне ультразвукове дослідження у терміні до 6 місяців вказало на зменшення розмірів уретероцеле та зменшення явищ обструктивної уропатії верхній сечовивідних шляхів.</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p:txBody>
          <a:bodyPr/>
          <a:lstStyle/>
          <a:p>
            <a:endParaRPr lang="uk-UA" smtClean="0"/>
          </a:p>
        </p:txBody>
      </p:sp>
      <p:pic>
        <p:nvPicPr>
          <p:cNvPr id="4" name="Picture 2"/>
          <p:cNvPicPr>
            <a:picLocks noGrp="1" noChangeAspect="1" noChangeArrowheads="1"/>
          </p:cNvPicPr>
          <p:nvPr>
            <p:ph sz="quarter" idx="1"/>
          </p:nvPr>
        </p:nvPicPr>
        <p:blipFill>
          <a:blip r:embed="rId2" cstate="print">
            <a:duotone>
              <a:schemeClr val="accent2">
                <a:shade val="45000"/>
                <a:satMod val="135000"/>
              </a:schemeClr>
              <a:prstClr val="white"/>
            </a:duotone>
          </a:blip>
          <a:srcRect/>
          <a:stretch>
            <a:fillRect/>
          </a:stretch>
        </p:blipFill>
        <p:spPr>
          <a:xfrm>
            <a:off x="213500" y="-33847"/>
            <a:ext cx="8678980" cy="6631199"/>
          </a:xfrm>
        </p:spPr>
      </p:pic>
      <p:sp>
        <p:nvSpPr>
          <p:cNvPr id="7" name="Прямоугольник 6"/>
          <p:cNvSpPr/>
          <p:nvPr/>
        </p:nvSpPr>
        <p:spPr>
          <a:xfrm>
            <a:off x="539750" y="260350"/>
            <a:ext cx="8280400" cy="6510338"/>
          </a:xfrm>
          <a:prstGeom prst="rect">
            <a:avLst/>
          </a:prstGeom>
        </p:spPr>
        <p:txBody>
          <a:bodyPr>
            <a:spAutoFit/>
          </a:bodyPr>
          <a:lstStyle/>
          <a:p>
            <a:pPr algn="just" fontAlgn="auto">
              <a:spcBef>
                <a:spcPts val="0"/>
              </a:spcBef>
              <a:spcAft>
                <a:spcPts val="0"/>
              </a:spcAft>
              <a:defRPr/>
            </a:pPr>
            <a:r>
              <a:rPr lang="uk-UA" sz="2800" dirty="0">
                <a:latin typeface="+mn-lt"/>
              </a:rPr>
              <a:t>1.	</a:t>
            </a:r>
            <a:r>
              <a:rPr lang="uk-UA" sz="2650" b="1" dirty="0">
                <a:latin typeface="+mn-lt"/>
              </a:rPr>
              <a:t>Клапани задньої уретри повинні бути виключені у всіх хворих чоловічої статі із </a:t>
            </a:r>
            <a:r>
              <a:rPr lang="uk-UA" sz="2650" b="1" dirty="0" err="1">
                <a:latin typeface="+mn-lt"/>
              </a:rPr>
              <a:t>дисфункцією</a:t>
            </a:r>
            <a:r>
              <a:rPr lang="uk-UA" sz="2650" b="1" dirty="0">
                <a:latin typeface="+mn-lt"/>
              </a:rPr>
              <a:t> сечового міхура  та двобічною патологією нирок та сечоводів чи при комбінації однобічного процесу із </a:t>
            </a:r>
            <a:r>
              <a:rPr lang="uk-UA" sz="2650" b="1" dirty="0" err="1">
                <a:latin typeface="+mn-lt"/>
              </a:rPr>
              <a:t>дисфункцією</a:t>
            </a:r>
            <a:r>
              <a:rPr lang="uk-UA" sz="2650" b="1" dirty="0">
                <a:latin typeface="+mn-lt"/>
              </a:rPr>
              <a:t> сечового міхура (незалежно від віку).</a:t>
            </a:r>
          </a:p>
          <a:p>
            <a:pPr algn="just" fontAlgn="auto">
              <a:spcBef>
                <a:spcPts val="0"/>
              </a:spcBef>
              <a:spcAft>
                <a:spcPts val="0"/>
              </a:spcAft>
              <a:defRPr/>
            </a:pPr>
            <a:r>
              <a:rPr lang="uk-UA" sz="2650" b="1" dirty="0">
                <a:latin typeface="+mn-lt"/>
              </a:rPr>
              <a:t>2.	Чим раніше діагностовано та проведено ендоскопічне оперативне втручання на нижніх сечовивідних шляхах, тим ефективніший процес лікування та попередження розвитку ниркової недостатності у дітей. </a:t>
            </a:r>
          </a:p>
          <a:p>
            <a:pPr algn="just" fontAlgn="auto">
              <a:spcBef>
                <a:spcPts val="0"/>
              </a:spcBef>
              <a:spcAft>
                <a:spcPts val="0"/>
              </a:spcAft>
              <a:defRPr/>
            </a:pPr>
            <a:r>
              <a:rPr lang="uk-UA" sz="2650" b="1" dirty="0">
                <a:latin typeface="+mn-lt"/>
              </a:rPr>
              <a:t>3.	Застосування </a:t>
            </a:r>
            <a:r>
              <a:rPr lang="uk-UA" sz="2650" b="1" dirty="0" err="1">
                <a:latin typeface="+mn-lt"/>
              </a:rPr>
              <a:t>малоінвазивного</a:t>
            </a:r>
            <a:r>
              <a:rPr lang="uk-UA" sz="2650" b="1" dirty="0">
                <a:latin typeface="+mn-lt"/>
              </a:rPr>
              <a:t> ендоскопічного обладнання для діагностики та хірургічного лікування вроджених вад нижніх сечовивідних шляхів повинно бути пріоритетним для кожного дитячого хірурга/уролога при ознаках порушення </a:t>
            </a:r>
            <a:r>
              <a:rPr lang="uk-UA" sz="2650" b="1" dirty="0" err="1">
                <a:latin typeface="+mn-lt"/>
              </a:rPr>
              <a:t>уродинаміки</a:t>
            </a:r>
            <a:r>
              <a:rPr lang="uk-UA" sz="2650" b="1" dirty="0">
                <a:latin typeface="+mn-lt"/>
              </a:rPr>
              <a:t>.</a:t>
            </a:r>
          </a:p>
          <a:p>
            <a:pPr fontAlgn="auto">
              <a:spcBef>
                <a:spcPts val="0"/>
              </a:spcBef>
              <a:spcAft>
                <a:spcPts val="0"/>
              </a:spcAft>
              <a:defRPr/>
            </a:pPr>
            <a:endParaRPr lang="uk-UA"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idx="4294967295"/>
          </p:nvPr>
        </p:nvSpPr>
        <p:spPr/>
        <p:txBody>
          <a:bodyPr anchor="ctr"/>
          <a:lstStyle/>
          <a:p>
            <a:endParaRPr lang="uk-UA" smtClean="0"/>
          </a:p>
        </p:txBody>
      </p:sp>
      <p:sp>
        <p:nvSpPr>
          <p:cNvPr id="46083" name="Содержимое 2"/>
          <p:cNvSpPr>
            <a:spLocks noGrp="1"/>
          </p:cNvSpPr>
          <p:nvPr>
            <p:ph idx="4294967295"/>
          </p:nvPr>
        </p:nvSpPr>
        <p:spPr>
          <a:xfrm>
            <a:off x="468313" y="1268413"/>
            <a:ext cx="8229600" cy="5113337"/>
          </a:xfrm>
        </p:spPr>
        <p:txBody>
          <a:bodyPr/>
          <a:lstStyle/>
          <a:p>
            <a:pPr algn="just"/>
            <a:r>
              <a:rPr lang="uk-UA" sz="3000" smtClean="0"/>
              <a:t>Нервово-м’язова дисфункція сечового міхура (або нейрогенний сечовий міхур) – поліетіологічне та багатогранне захворювання, основними проявами якого є порушення накопичувальної та/або евакуаторної функції сечового міхура, яке, в результаті, потребує ретельної діагностики та тривалого комплексного лікування, що не завжди виявляється достатньо ефективним. </a:t>
            </a:r>
          </a:p>
          <a:p>
            <a:endParaRPr lang="uk-UA" sz="30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idx="4294967295"/>
          </p:nvPr>
        </p:nvSpPr>
        <p:spPr/>
        <p:txBody>
          <a:bodyPr anchor="ctr"/>
          <a:lstStyle/>
          <a:p>
            <a:endParaRPr lang="uk-UA" smtClean="0"/>
          </a:p>
        </p:txBody>
      </p:sp>
      <p:sp>
        <p:nvSpPr>
          <p:cNvPr id="47107" name="Содержимое 2"/>
          <p:cNvSpPr>
            <a:spLocks noGrp="1"/>
          </p:cNvSpPr>
          <p:nvPr>
            <p:ph idx="4294967295"/>
          </p:nvPr>
        </p:nvSpPr>
        <p:spPr>
          <a:xfrm>
            <a:off x="457200" y="1628775"/>
            <a:ext cx="8229600" cy="4679950"/>
          </a:xfrm>
        </p:spPr>
        <p:txBody>
          <a:bodyPr/>
          <a:lstStyle/>
          <a:p>
            <a:pPr algn="just"/>
            <a:r>
              <a:rPr lang="uk-UA" sz="3000" smtClean="0"/>
              <a:t>Як правило, нервово-м</a:t>
            </a:r>
            <a:r>
              <a:rPr lang="en-US" sz="3000" smtClean="0">
                <a:latin typeface="Calibri" pitchFamily="34" charset="0"/>
              </a:rPr>
              <a:t>’</a:t>
            </a:r>
            <a:r>
              <a:rPr lang="uk-UA" sz="3000" smtClean="0"/>
              <a:t>язова дисфункція сечового міхура є наслідком порушення іннервації сечового міхура, однак чільне місце посідають і т.зв. клапани задньої уретри, пролабуючі уретероцеле та стриктури уретри, які є основними причинами інфравезікальної обструкції у дитячому віці.</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idx="4294967295"/>
          </p:nvPr>
        </p:nvSpPr>
        <p:spPr/>
        <p:txBody>
          <a:bodyPr anchor="ctr"/>
          <a:lstStyle/>
          <a:p>
            <a:endParaRPr lang="uk-UA" smtClean="0"/>
          </a:p>
        </p:txBody>
      </p:sp>
      <p:sp>
        <p:nvSpPr>
          <p:cNvPr id="48131" name="Содержимое 2"/>
          <p:cNvSpPr>
            <a:spLocks noGrp="1"/>
          </p:cNvSpPr>
          <p:nvPr>
            <p:ph idx="4294967295"/>
          </p:nvPr>
        </p:nvSpPr>
        <p:spPr>
          <a:xfrm>
            <a:off x="323850" y="908050"/>
            <a:ext cx="8229600" cy="5473700"/>
          </a:xfrm>
        </p:spPr>
        <p:txBody>
          <a:bodyPr/>
          <a:lstStyle/>
          <a:p>
            <a:pPr algn="just"/>
            <a:r>
              <a:rPr lang="uk-UA" smtClean="0"/>
              <a:t>Особливої уваги заслуговують т.зв. рефрактерні до терапії нейрогенні дисфункції сечового міхура у дітей. До найчастіших причин такої дисфункції відносяться переважно вроджені вади розвитку (мієлодисплазії, екстрофія/епі-спадія тощо). У США мієлодисплазія зустрічається із частотою 1 на 1000 народжених та у 95% супроводжується нейрогенною дисфункцією сечового міхура </a:t>
            </a:r>
            <a:r>
              <a:rPr lang="uk-UA" sz="1500" smtClean="0"/>
              <a:t>[Bauer SB, 1987].</a:t>
            </a:r>
            <a:endParaRPr lang="uk-UA" sz="22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idx="4294967295"/>
          </p:nvPr>
        </p:nvSpPr>
        <p:spPr/>
        <p:txBody>
          <a:bodyPr anchor="ctr"/>
          <a:lstStyle/>
          <a:p>
            <a:endParaRPr lang="uk-UA" smtClean="0"/>
          </a:p>
        </p:txBody>
      </p:sp>
      <p:sp>
        <p:nvSpPr>
          <p:cNvPr id="49155" name="Содержимое 2"/>
          <p:cNvSpPr>
            <a:spLocks noGrp="1"/>
          </p:cNvSpPr>
          <p:nvPr>
            <p:ph idx="4294967295"/>
          </p:nvPr>
        </p:nvSpPr>
        <p:spPr>
          <a:xfrm>
            <a:off x="457200" y="692150"/>
            <a:ext cx="8229600" cy="5689600"/>
          </a:xfrm>
        </p:spPr>
        <p:txBody>
          <a:bodyPr/>
          <a:lstStyle/>
          <a:p>
            <a:pPr algn="just"/>
            <a:r>
              <a:rPr lang="uk-UA" smtClean="0"/>
              <a:t>Великої проблеми набуває вказана патологія у тих країнах, де законом заборонено штучне переривання вагітності навіть при антенатально діагностованій аномалії хребта та спинного мозку (наприклад, Польща). </a:t>
            </a:r>
          </a:p>
          <a:p>
            <a:pPr algn="just"/>
            <a:r>
              <a:rPr lang="uk-UA" smtClean="0"/>
              <a:t>Щороку у США на лікування НСМ витрачається 26,3 мільярди доларів, що говорить про величезне економічне значення вказаної патології </a:t>
            </a:r>
            <a:r>
              <a:rPr lang="uk-UA" sz="1700" smtClean="0"/>
              <a:t>[Wagner TH, Hu TW, 1998]</a:t>
            </a:r>
            <a:r>
              <a:rPr lang="uk-UA" smtClean="0"/>
              <a:t>.</a:t>
            </a:r>
          </a:p>
          <a:p>
            <a:endParaRPr lang="uk-UA"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idx="4294967295"/>
          </p:nvPr>
        </p:nvSpPr>
        <p:spPr/>
        <p:txBody>
          <a:bodyPr anchor="ctr"/>
          <a:lstStyle/>
          <a:p>
            <a:endParaRPr lang="uk-UA" smtClean="0"/>
          </a:p>
        </p:txBody>
      </p:sp>
      <p:sp>
        <p:nvSpPr>
          <p:cNvPr id="50179" name="Содержимое 2"/>
          <p:cNvSpPr>
            <a:spLocks noGrp="1"/>
          </p:cNvSpPr>
          <p:nvPr>
            <p:ph idx="4294967295"/>
          </p:nvPr>
        </p:nvSpPr>
        <p:spPr>
          <a:xfrm>
            <a:off x="250825" y="404813"/>
            <a:ext cx="8642350" cy="5976937"/>
          </a:xfrm>
        </p:spPr>
        <p:txBody>
          <a:bodyPr/>
          <a:lstStyle/>
          <a:p>
            <a:pPr algn="just"/>
            <a:r>
              <a:rPr lang="uk-UA" sz="3000" smtClean="0"/>
              <a:t>Результати лікування хворих із нервово-м’язовою дисфункцією відображають необхідність комплексного підходу до вирішення проблем лікування важких форм нетримання сечі у дітей. Найважливішим аспектом лікування нейрогенної дисфункції сечового міхура є попередження пошкодження нирок </a:t>
            </a:r>
          </a:p>
          <a:p>
            <a:pPr algn="just">
              <a:buFont typeface="Wingdings 3" pitchFamily="18" charset="2"/>
              <a:buNone/>
            </a:pPr>
            <a:r>
              <a:rPr lang="uk-UA" sz="3000" smtClean="0"/>
              <a:t>	</a:t>
            </a:r>
            <a:r>
              <a:rPr lang="uk-UA" sz="1700" smtClean="0"/>
              <a:t>[Бурханов В. В. и др., 2008; Еликбаева Г.М. 2009; Осипов И.Б. и соавт., 2008].</a:t>
            </a:r>
            <a:endParaRPr lang="uk-UA" smtClean="0"/>
          </a:p>
          <a:p>
            <a:endParaRPr lang="uk-UA"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idx="4294967295"/>
          </p:nvPr>
        </p:nvSpPr>
        <p:spPr/>
        <p:txBody>
          <a:bodyPr anchor="ctr"/>
          <a:lstStyle/>
          <a:p>
            <a:endParaRPr lang="uk-UA" smtClean="0"/>
          </a:p>
        </p:txBody>
      </p:sp>
      <p:sp>
        <p:nvSpPr>
          <p:cNvPr id="3" name="Содержимое 2"/>
          <p:cNvSpPr>
            <a:spLocks noGrp="1"/>
          </p:cNvSpPr>
          <p:nvPr>
            <p:ph idx="4294967295"/>
          </p:nvPr>
        </p:nvSpPr>
        <p:spPr>
          <a:xfrm>
            <a:off x="457200" y="620713"/>
            <a:ext cx="8229600" cy="5545137"/>
          </a:xfrm>
        </p:spPr>
        <p:txBody>
          <a:bodyPr/>
          <a:lstStyle/>
          <a:p>
            <a:pPr algn="just"/>
            <a:r>
              <a:rPr lang="uk-UA" sz="3000" smtClean="0"/>
              <a:t>У близько </a:t>
            </a:r>
            <a:r>
              <a:rPr lang="uk-UA" sz="3000" b="1" smtClean="0"/>
              <a:t>10%</a:t>
            </a:r>
            <a:r>
              <a:rPr lang="uk-UA" sz="3000" smtClean="0"/>
              <a:t> хворих на НМДСМ (всіх видів) лікування неефективне та потребує хірургічної корекції. </a:t>
            </a:r>
            <a:r>
              <a:rPr lang="uk-UA" sz="3000" u="sng" smtClean="0"/>
              <a:t>До вибору методу хірургічного лікування </a:t>
            </a:r>
            <a:r>
              <a:rPr lang="uk-UA" sz="3000" smtClean="0"/>
              <a:t>потрібно підходити </a:t>
            </a:r>
            <a:r>
              <a:rPr lang="uk-UA" sz="3000" b="1" smtClean="0">
                <a:solidFill>
                  <a:srgbClr val="FF0000"/>
                </a:solidFill>
                <a:effectLst>
                  <a:outerShdw blurRad="38100" dist="38100" dir="2700000" algn="tl">
                    <a:srgbClr val="C0C0C0"/>
                  </a:outerShdw>
                </a:effectLst>
              </a:rPr>
              <a:t>строго індивідуально</a:t>
            </a:r>
            <a:r>
              <a:rPr lang="uk-UA" sz="3000" smtClean="0"/>
              <a:t>, враховуючи </a:t>
            </a:r>
            <a:r>
              <a:rPr lang="uk-UA" sz="3000" i="1" smtClean="0"/>
              <a:t>тип нетримання сечі</a:t>
            </a:r>
            <a:r>
              <a:rPr lang="uk-UA" sz="3000" smtClean="0"/>
              <a:t>, </a:t>
            </a:r>
            <a:r>
              <a:rPr lang="uk-UA" sz="3000" i="1" smtClean="0"/>
              <a:t>стан стінки сечового міхура</a:t>
            </a:r>
            <a:r>
              <a:rPr lang="uk-UA" sz="3000" smtClean="0"/>
              <a:t> та </a:t>
            </a:r>
            <a:r>
              <a:rPr lang="uk-UA" sz="3000" i="1" smtClean="0"/>
              <a:t>центральної нервової системи </a:t>
            </a:r>
            <a:r>
              <a:rPr lang="uk-UA" sz="3000" smtClean="0"/>
              <a:t>та </a:t>
            </a:r>
            <a:r>
              <a:rPr lang="uk-UA" sz="3000" smtClean="0">
                <a:effectLst>
                  <a:outerShdw blurRad="38100" dist="38100" dir="2700000" algn="tl">
                    <a:srgbClr val="C0C0C0"/>
                  </a:outerShdw>
                </a:effectLst>
              </a:rPr>
              <a:t>методів лікування, які були застосовувані у конкретного хворого </a:t>
            </a:r>
            <a:r>
              <a:rPr lang="uk-UA" sz="1700" smtClean="0"/>
              <a:t>(Schulte-Baukloh H, Michael T, Schobert J, Stolze T, Knispel HH. 2002).</a:t>
            </a:r>
            <a:endParaRPr lang="uk-UA" sz="3000" smtClean="0"/>
          </a:p>
          <a:p>
            <a:endParaRPr lang="uk-UA" sz="3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endParaRPr lang="uk-UA" smtClean="0"/>
          </a:p>
        </p:txBody>
      </p:sp>
      <p:sp>
        <p:nvSpPr>
          <p:cNvPr id="17410" name="Содержимое 2"/>
          <p:cNvSpPr>
            <a:spLocks noGrp="1"/>
          </p:cNvSpPr>
          <p:nvPr>
            <p:ph sz="quarter" idx="1"/>
          </p:nvPr>
        </p:nvSpPr>
        <p:spPr>
          <a:xfrm>
            <a:off x="457200" y="1219200"/>
            <a:ext cx="8229600" cy="4937125"/>
          </a:xfrm>
        </p:spPr>
        <p:txBody>
          <a:bodyPr/>
          <a:lstStyle/>
          <a:p>
            <a:endParaRPr lang="uk-UA" smtClean="0"/>
          </a:p>
        </p:txBody>
      </p:sp>
      <p:pic>
        <p:nvPicPr>
          <p:cNvPr id="4" name="Picture 2"/>
          <p:cNvPicPr>
            <a:picLocks noChangeAspect="1" noChangeArrowheads="1"/>
          </p:cNvPicPr>
          <p:nvPr/>
        </p:nvPicPr>
        <p:blipFill>
          <a:blip r:embed="rId2" cstate="print">
            <a:duotone>
              <a:schemeClr val="accent2">
                <a:shade val="45000"/>
                <a:satMod val="135000"/>
              </a:schemeClr>
              <a:prstClr val="white"/>
            </a:duotone>
            <a:lum bright="12000" contrast="-51000"/>
          </a:blip>
          <a:srcRect/>
          <a:stretch>
            <a:fillRect/>
          </a:stretch>
        </p:blipFill>
        <p:spPr bwMode="auto">
          <a:xfrm>
            <a:off x="258634" y="285728"/>
            <a:ext cx="8626733" cy="6215106"/>
          </a:xfrm>
          <a:prstGeom prst="rect">
            <a:avLst/>
          </a:prstGeom>
          <a:noFill/>
          <a:ln w="9525">
            <a:noFill/>
            <a:miter lim="800000"/>
            <a:headEnd/>
            <a:tailEnd/>
          </a:ln>
          <a:effectLst/>
        </p:spPr>
      </p:pic>
      <p:sp>
        <p:nvSpPr>
          <p:cNvPr id="5" name="Прямоугольник 4"/>
          <p:cNvSpPr/>
          <p:nvPr/>
        </p:nvSpPr>
        <p:spPr>
          <a:xfrm>
            <a:off x="250825" y="620713"/>
            <a:ext cx="8497888" cy="5932487"/>
          </a:xfrm>
          <a:prstGeom prst="rect">
            <a:avLst/>
          </a:prstGeom>
        </p:spPr>
        <p:txBody>
          <a:bodyPr>
            <a:spAutoFit/>
          </a:bodyPr>
          <a:lstStyle/>
          <a:p>
            <a:pPr algn="just" fontAlgn="auto">
              <a:spcBef>
                <a:spcPts val="0"/>
              </a:spcBef>
              <a:spcAft>
                <a:spcPts val="0"/>
              </a:spcAft>
              <a:defRPr/>
            </a:pPr>
            <a:r>
              <a:rPr lang="uk-UA" sz="3450" b="1" dirty="0">
                <a:latin typeface="+mn-lt"/>
              </a:rPr>
              <a:t>	Клінічні прояви КЗУ залежать від ступеня обструкції. При вираженій обструкції, КЗУ діагностуються уже антенатально. </a:t>
            </a:r>
            <a:r>
              <a:rPr lang="uk-UA" sz="3450" b="1" dirty="0" err="1">
                <a:latin typeface="+mn-lt"/>
              </a:rPr>
              <a:t>Osama</a:t>
            </a:r>
            <a:r>
              <a:rPr lang="uk-UA" sz="3450" b="1" dirty="0">
                <a:latin typeface="+mn-lt"/>
              </a:rPr>
              <a:t> M. </a:t>
            </a:r>
            <a:r>
              <a:rPr lang="uk-UA" sz="3450" b="1" dirty="0" err="1">
                <a:latin typeface="+mn-lt"/>
              </a:rPr>
              <a:t>Sarhan</a:t>
            </a:r>
            <a:r>
              <a:rPr lang="uk-UA" sz="3450" b="1" dirty="0">
                <a:latin typeface="+mn-lt"/>
              </a:rPr>
              <a:t> </a:t>
            </a:r>
            <a:r>
              <a:rPr lang="en-US" sz="3450" b="1" dirty="0">
                <a:latin typeface="+mn-lt"/>
              </a:rPr>
              <a:t>et al</a:t>
            </a:r>
            <a:r>
              <a:rPr lang="uk-UA" sz="3450" b="1" dirty="0">
                <a:latin typeface="+mn-lt"/>
              </a:rPr>
              <a:t>. (2013) довели, що у випадку антенатальної діагностики КЗУ, кращі результати лікування та менш виражені явища хронічної хвороби нирок у подальшому. При менш вираженій обструкції, діагноз може бути встановлено у періоді </a:t>
            </a:r>
            <a:r>
              <a:rPr lang="uk-UA" sz="3450" b="1" dirty="0" err="1">
                <a:latin typeface="+mn-lt"/>
              </a:rPr>
              <a:t>новонародженості</a:t>
            </a:r>
            <a:r>
              <a:rPr lang="uk-UA" sz="3450" b="1" dirty="0">
                <a:latin typeface="+mn-lt"/>
              </a:rPr>
              <a:t> або пізніше.</a:t>
            </a:r>
            <a:endParaRPr lang="uk-UA" sz="3450" b="1" dirty="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idx="4294967295"/>
          </p:nvPr>
        </p:nvSpPr>
        <p:spPr/>
        <p:txBody>
          <a:bodyPr anchor="ctr"/>
          <a:lstStyle/>
          <a:p>
            <a:endParaRPr lang="uk-UA" smtClean="0"/>
          </a:p>
        </p:txBody>
      </p:sp>
      <p:sp>
        <p:nvSpPr>
          <p:cNvPr id="52227" name="Содержимое 2"/>
          <p:cNvSpPr>
            <a:spLocks noGrp="1"/>
          </p:cNvSpPr>
          <p:nvPr>
            <p:ph idx="4294967295"/>
          </p:nvPr>
        </p:nvSpPr>
        <p:spPr>
          <a:xfrm>
            <a:off x="457200" y="1844675"/>
            <a:ext cx="8229600" cy="4022725"/>
          </a:xfrm>
        </p:spPr>
        <p:txBody>
          <a:bodyPr/>
          <a:lstStyle/>
          <a:p>
            <a:pPr algn="just"/>
            <a:r>
              <a:rPr lang="uk-UA" sz="3000" smtClean="0"/>
              <a:t>Найбільш поширеним методом комплексної терапії нейрогенного сечового міхура є </a:t>
            </a:r>
            <a:r>
              <a:rPr lang="uk-UA" sz="3000" b="1" smtClean="0"/>
              <a:t>перманентна катетеризація сечового міхура </a:t>
            </a:r>
            <a:r>
              <a:rPr lang="uk-UA" sz="1700" smtClean="0"/>
              <a:t>(Mubasher H. Turi, Shahbaz Hanif, Qazi Fasih, Masood A. Shaikh 2006:; </a:t>
            </a:r>
            <a:r>
              <a:rPr lang="en-US" sz="1700" smtClean="0">
                <a:latin typeface="Calibri" pitchFamily="34" charset="0"/>
              </a:rPr>
              <a:t>Khalid Fouda Neel</a:t>
            </a:r>
            <a:r>
              <a:rPr lang="uk-UA" sz="1700" smtClean="0"/>
              <a:t>, </a:t>
            </a:r>
            <a:r>
              <a:rPr lang="en-US" sz="1700" smtClean="0">
                <a:latin typeface="Calibri" pitchFamily="34" charset="0"/>
              </a:rPr>
              <a:t>Salem MA</a:t>
            </a:r>
            <a:r>
              <a:rPr lang="uk-UA" sz="1700" smtClean="0"/>
              <a:t>, </a:t>
            </a:r>
            <a:r>
              <a:rPr lang="en-US" sz="1700" smtClean="0">
                <a:latin typeface="Calibri" pitchFamily="34" charset="0"/>
              </a:rPr>
              <a:t>Soliman SM</a:t>
            </a:r>
            <a:r>
              <a:rPr lang="uk-UA" sz="1700" smtClean="0"/>
              <a:t>, </a:t>
            </a:r>
            <a:r>
              <a:rPr lang="en-US" sz="1700" smtClean="0">
                <a:latin typeface="Calibri" pitchFamily="34" charset="0"/>
              </a:rPr>
              <a:t>Al</a:t>
            </a:r>
            <a:r>
              <a:rPr lang="uk-UA" sz="1700" smtClean="0"/>
              <a:t>-</a:t>
            </a:r>
            <a:r>
              <a:rPr lang="en-US" sz="1700" smtClean="0">
                <a:latin typeface="Calibri" pitchFamily="34" charset="0"/>
              </a:rPr>
              <a:t>Hazmi H</a:t>
            </a:r>
            <a:r>
              <a:rPr lang="uk-UA" sz="1700" smtClean="0"/>
              <a:t>, </a:t>
            </a:r>
            <a:r>
              <a:rPr lang="en-US" sz="1700" smtClean="0">
                <a:latin typeface="Calibri" pitchFamily="34" charset="0"/>
              </a:rPr>
              <a:t>Gomha AB</a:t>
            </a:r>
            <a:r>
              <a:rPr lang="uk-UA" sz="1700" smtClean="0"/>
              <a:t>, </a:t>
            </a:r>
            <a:r>
              <a:rPr lang="en-US" sz="1700" smtClean="0">
                <a:latin typeface="Calibri" pitchFamily="34" charset="0"/>
              </a:rPr>
              <a:t>Khatab AA </a:t>
            </a:r>
            <a:r>
              <a:rPr lang="uk-UA" sz="1700" smtClean="0"/>
              <a:t>2008).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idx="4294967295"/>
          </p:nvPr>
        </p:nvSpPr>
        <p:spPr/>
        <p:txBody>
          <a:bodyPr anchor="ctr"/>
          <a:lstStyle/>
          <a:p>
            <a:endParaRPr lang="uk-UA" smtClean="0"/>
          </a:p>
        </p:txBody>
      </p:sp>
      <p:sp>
        <p:nvSpPr>
          <p:cNvPr id="3" name="Содержимое 2"/>
          <p:cNvSpPr>
            <a:spLocks noGrp="1"/>
          </p:cNvSpPr>
          <p:nvPr>
            <p:ph idx="4294967295"/>
          </p:nvPr>
        </p:nvSpPr>
        <p:spPr>
          <a:xfrm>
            <a:off x="457200" y="549275"/>
            <a:ext cx="8229600" cy="5832475"/>
          </a:xfrm>
        </p:spPr>
        <p:txBody>
          <a:bodyPr/>
          <a:lstStyle/>
          <a:p>
            <a:pPr algn="just"/>
            <a:r>
              <a:rPr lang="uk-UA" smtClean="0"/>
              <a:t>Вважається, що </a:t>
            </a:r>
            <a:r>
              <a:rPr lang="uk-UA" smtClean="0">
                <a:effectLst>
                  <a:outerShdw blurRad="38100" dist="38100" dir="2700000" algn="tl">
                    <a:srgbClr val="C0C0C0"/>
                  </a:outerShdw>
                </a:effectLst>
              </a:rPr>
              <a:t>чим раніше </a:t>
            </a:r>
            <a:r>
              <a:rPr lang="uk-UA" smtClean="0"/>
              <a:t>проводиться чиста інтермітуюча катетеризація сечового міхура (починаючи із періоду новонародженості) у дітей із мієломенінгоцеле, </a:t>
            </a:r>
            <a:r>
              <a:rPr lang="uk-UA" smtClean="0">
                <a:effectLst>
                  <a:outerShdw blurRad="38100" dist="38100" dir="2700000" algn="tl">
                    <a:srgbClr val="C0C0C0"/>
                  </a:outerShdw>
                </a:effectLst>
              </a:rPr>
              <a:t>тим менше пошкодження </a:t>
            </a:r>
            <a:r>
              <a:rPr lang="uk-UA" smtClean="0"/>
              <a:t>нирок та менші покази до проведення аугментації сечового міхура </a:t>
            </a:r>
            <a:r>
              <a:rPr lang="uk-UA" sz="1900" smtClean="0"/>
              <a:t>(Bauer SB, Hallett M, Khoshbin S, Lebowitz RL, Winston KR, Gibson S, Colodny AH, Retik 1984; Hsi-Yang Wu, Laurence Baskin, S., Barry A. Kogan 1997). </a:t>
            </a:r>
          </a:p>
          <a:p>
            <a:pPr algn="just"/>
            <a:r>
              <a:rPr lang="uk-UA" smtClean="0"/>
              <a:t>Чиста інтермітуюча катетеризація теж </a:t>
            </a:r>
            <a:r>
              <a:rPr lang="uk-UA" smtClean="0">
                <a:effectLst>
                  <a:outerShdw blurRad="38100" dist="38100" dir="2700000" algn="tl">
                    <a:srgbClr val="C0C0C0"/>
                  </a:outerShdw>
                </a:effectLst>
              </a:rPr>
              <a:t>має</a:t>
            </a:r>
            <a:r>
              <a:rPr lang="uk-UA" smtClean="0"/>
              <a:t> </a:t>
            </a:r>
            <a:r>
              <a:rPr lang="uk-UA" smtClean="0">
                <a:effectLst>
                  <a:outerShdw blurRad="38100" dist="38100" dir="2700000" algn="tl">
                    <a:srgbClr val="C0C0C0"/>
                  </a:outerShdw>
                </a:effectLst>
              </a:rPr>
              <a:t>ряд ускладнень</a:t>
            </a:r>
            <a:r>
              <a:rPr lang="uk-UA" smtClean="0"/>
              <a:t>, особливо при застосуванні катетерів із ПВХ більшого діаметра </a:t>
            </a:r>
            <a:r>
              <a:rPr lang="uk-UA" sz="1900" smtClean="0"/>
              <a:t>(Lindehall B, Abrahamsson K, Jodal U, Olsson I, Sillén U 2007).</a:t>
            </a:r>
          </a:p>
          <a:p>
            <a:endParaRPr lang="uk-UA" sz="30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idx="4294967295"/>
          </p:nvPr>
        </p:nvSpPr>
        <p:spPr/>
        <p:txBody>
          <a:bodyPr anchor="ctr"/>
          <a:lstStyle/>
          <a:p>
            <a:endParaRPr lang="uk-UA" smtClean="0"/>
          </a:p>
        </p:txBody>
      </p:sp>
      <p:sp>
        <p:nvSpPr>
          <p:cNvPr id="16387" name="Содержимое 2"/>
          <p:cNvSpPr>
            <a:spLocks noGrp="1"/>
          </p:cNvSpPr>
          <p:nvPr>
            <p:ph idx="4294967295"/>
          </p:nvPr>
        </p:nvSpPr>
        <p:spPr>
          <a:xfrm>
            <a:off x="323850" y="836613"/>
            <a:ext cx="8362950" cy="5400675"/>
          </a:xfrm>
        </p:spPr>
        <p:txBody>
          <a:bodyPr/>
          <a:lstStyle/>
          <a:p>
            <a:pPr algn="just"/>
            <a:r>
              <a:rPr lang="uk-UA" smtClean="0"/>
              <a:t>Окремої уваги заслуговують методи реконструкції шийки сечового міхура. Однією із методик при нетриманні сечі є </a:t>
            </a:r>
            <a:r>
              <a:rPr lang="uk-UA" smtClean="0">
                <a:effectLst>
                  <a:outerShdw blurRad="38100" dist="38100" dir="2700000" algn="tl">
                    <a:srgbClr val="C0C0C0"/>
                  </a:outerShdw>
                </a:effectLst>
              </a:rPr>
              <a:t>периуретральні ін’єкції об’ємоутворюючих речовин </a:t>
            </a:r>
            <a:r>
              <a:rPr lang="uk-UA" smtClean="0"/>
              <a:t>(наприклад, колаген, Dextranomer/hyaluronic acid). Однак, згідно літературних даних, вказаний метод є </a:t>
            </a:r>
            <a:r>
              <a:rPr lang="uk-UA" smtClean="0">
                <a:effectLst>
                  <a:outerShdw blurRad="38100" dist="38100" dir="2700000" algn="tl">
                    <a:srgbClr val="C0C0C0"/>
                  </a:outerShdw>
                </a:effectLst>
              </a:rPr>
              <a:t>досить малоефективним </a:t>
            </a:r>
            <a:r>
              <a:rPr lang="uk-UA" smtClean="0"/>
              <a:t>(в межах 30%) та утруднює застосування інших методів реконструкції шийки сечового міхура в подальшому </a:t>
            </a:r>
            <a:r>
              <a:rPr lang="uk-UA" sz="1900" smtClean="0"/>
              <a:t>(Block CA, Cooper CS, Hawtrey CE 2003; Kassouf W, Capolicchio G, Berardinucci G, Corcos J. 2001 May; </a:t>
            </a:r>
            <a:r>
              <a:rPr lang="en-US" sz="1900" smtClean="0">
                <a:latin typeface="Calibri" pitchFamily="34" charset="0"/>
              </a:rPr>
              <a:t>Guys JM et all</a:t>
            </a:r>
            <a:r>
              <a:rPr lang="uk-UA" sz="1900" smtClean="0"/>
              <a:t>, 2006; Daniel DaJusta, Patricio Gargollo, Warren Snodgrass 2013; Осипов И.Б., Хачатрян В.А., Сарычев С. А., Еликбаев Г. М. 2008).</a:t>
            </a:r>
            <a:endParaRPr lang="uk-UA" sz="30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idx="4294967295"/>
          </p:nvPr>
        </p:nvSpPr>
        <p:spPr/>
        <p:txBody>
          <a:bodyPr anchor="ctr"/>
          <a:lstStyle/>
          <a:p>
            <a:endParaRPr lang="uk-UA" smtClean="0"/>
          </a:p>
        </p:txBody>
      </p:sp>
      <p:sp>
        <p:nvSpPr>
          <p:cNvPr id="3" name="Содержимое 2"/>
          <p:cNvSpPr>
            <a:spLocks noGrp="1"/>
          </p:cNvSpPr>
          <p:nvPr>
            <p:ph idx="4294967295"/>
          </p:nvPr>
        </p:nvSpPr>
        <p:spPr>
          <a:xfrm>
            <a:off x="457200" y="549275"/>
            <a:ext cx="8229600" cy="5318125"/>
          </a:xfrm>
        </p:spPr>
        <p:txBody>
          <a:bodyPr/>
          <a:lstStyle/>
          <a:p>
            <a:pPr algn="just"/>
            <a:r>
              <a:rPr lang="uk-UA" smtClean="0"/>
              <a:t>При збереженій скоротливій функції детрузора та детрузорно-сфінктерній диссинергії проводиться блокада детрузора шляхом введення </a:t>
            </a:r>
            <a:r>
              <a:rPr lang="uk-UA" smtClean="0">
                <a:effectLst>
                  <a:outerShdw blurRad="38100" dist="38100" dir="2700000" algn="tl">
                    <a:srgbClr val="C0C0C0"/>
                  </a:outerShdw>
                </a:effectLst>
              </a:rPr>
              <a:t>ботулотоксина (БТА)</a:t>
            </a:r>
            <a:r>
              <a:rPr lang="uk-UA" smtClean="0"/>
              <a:t>, етанола та інших анестетиків </a:t>
            </a:r>
            <a:r>
              <a:rPr lang="uk-UA" sz="1700" smtClean="0"/>
              <a:t>(Осипов И.Б., Хачатрян В.А., Сарычев С. А., Еликбаев Г. М. 2008).</a:t>
            </a:r>
          </a:p>
          <a:p>
            <a:pPr algn="just"/>
            <a:r>
              <a:rPr lang="uk-UA" smtClean="0"/>
              <a:t>Доведено, що БТА </a:t>
            </a:r>
            <a:r>
              <a:rPr lang="uk-UA" smtClean="0">
                <a:effectLst>
                  <a:outerShdw blurRad="38100" dist="38100" dir="2700000" algn="tl">
                    <a:srgbClr val="C0C0C0"/>
                  </a:outerShdw>
                </a:effectLst>
              </a:rPr>
              <a:t>блокує м’язові </a:t>
            </a:r>
            <a:r>
              <a:rPr lang="uk-UA" smtClean="0"/>
              <a:t>М</a:t>
            </a:r>
            <a:r>
              <a:rPr lang="uk-UA" baseline="-25000" smtClean="0"/>
              <a:t>2</a:t>
            </a:r>
            <a:r>
              <a:rPr lang="uk-UA" smtClean="0"/>
              <a:t>, М</a:t>
            </a:r>
            <a:r>
              <a:rPr lang="uk-UA" baseline="-25000" smtClean="0"/>
              <a:t>3</a:t>
            </a:r>
            <a:r>
              <a:rPr lang="uk-UA" smtClean="0"/>
              <a:t>, Р</a:t>
            </a:r>
            <a:r>
              <a:rPr lang="uk-UA" baseline="-25000" smtClean="0"/>
              <a:t>2</a:t>
            </a:r>
            <a:r>
              <a:rPr lang="uk-UA" smtClean="0"/>
              <a:t>Х</a:t>
            </a:r>
            <a:r>
              <a:rPr lang="uk-UA" baseline="-25000" smtClean="0"/>
              <a:t>2</a:t>
            </a:r>
            <a:r>
              <a:rPr lang="uk-UA" smtClean="0"/>
              <a:t> та Р</a:t>
            </a:r>
            <a:r>
              <a:rPr lang="uk-UA" baseline="-25000" smtClean="0"/>
              <a:t>2</a:t>
            </a:r>
            <a:r>
              <a:rPr lang="uk-UA" smtClean="0"/>
              <a:t>Х</a:t>
            </a:r>
            <a:r>
              <a:rPr lang="uk-UA" baseline="-25000" smtClean="0"/>
              <a:t>3</a:t>
            </a:r>
            <a:r>
              <a:rPr lang="uk-UA" smtClean="0"/>
              <a:t> </a:t>
            </a:r>
            <a:r>
              <a:rPr lang="uk-UA" smtClean="0">
                <a:effectLst>
                  <a:outerShdw blurRad="38100" dist="38100" dir="2700000" algn="tl">
                    <a:srgbClr val="C0C0C0"/>
                  </a:outerShdw>
                </a:effectLst>
              </a:rPr>
              <a:t>рецептори</a:t>
            </a:r>
            <a:r>
              <a:rPr lang="uk-UA" smtClean="0"/>
              <a:t>, що дає змогу збільшити об’єм сечового міхура у дітей </a:t>
            </a:r>
            <a:r>
              <a:rPr lang="uk-UA" sz="1700" smtClean="0"/>
              <a:t>(Heinrich Schulte-Baukloh, Judith Priefert, Helmut H. Knispel, Gary W. Lawrence, Kurt Miller, Jochen Neuhaus 2013). </a:t>
            </a:r>
            <a:endParaRPr lang="uk-UA" smtClean="0"/>
          </a:p>
          <a:p>
            <a:pPr algn="just"/>
            <a:endParaRPr lang="uk-UA" smtClean="0"/>
          </a:p>
          <a:p>
            <a:endParaRPr lang="uk-UA"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idx="4294967295"/>
          </p:nvPr>
        </p:nvSpPr>
        <p:spPr/>
        <p:txBody>
          <a:bodyPr anchor="ctr"/>
          <a:lstStyle/>
          <a:p>
            <a:endParaRPr lang="uk-UA" smtClean="0"/>
          </a:p>
        </p:txBody>
      </p:sp>
      <p:sp>
        <p:nvSpPr>
          <p:cNvPr id="3" name="Содержимое 2"/>
          <p:cNvSpPr>
            <a:spLocks noGrp="1"/>
          </p:cNvSpPr>
          <p:nvPr>
            <p:ph idx="4294967295"/>
          </p:nvPr>
        </p:nvSpPr>
        <p:spPr>
          <a:xfrm>
            <a:off x="0" y="549275"/>
            <a:ext cx="8893175" cy="5832475"/>
          </a:xfrm>
        </p:spPr>
        <p:txBody>
          <a:bodyPr/>
          <a:lstStyle/>
          <a:p>
            <a:pPr algn="just"/>
            <a:r>
              <a:rPr lang="uk-UA" smtClean="0"/>
              <a:t>Загалом, </a:t>
            </a:r>
            <a:r>
              <a:rPr lang="uk-UA" smtClean="0">
                <a:effectLst>
                  <a:outerShdw blurRad="38100" dist="38100" dir="2700000" algn="tl">
                    <a:srgbClr val="C0C0C0"/>
                  </a:outerShdw>
                </a:effectLst>
              </a:rPr>
              <a:t>позитивний ефект </a:t>
            </a:r>
            <a:r>
              <a:rPr lang="uk-UA" smtClean="0"/>
              <a:t>від застосування БТА відмічається у 75% дітей із мієлодисплазією </a:t>
            </a:r>
            <a:r>
              <a:rPr lang="uk-UA" sz="1700" smtClean="0"/>
              <a:t>(САРЫЧЕВ С.А., 2012). </a:t>
            </a:r>
            <a:r>
              <a:rPr lang="uk-UA" smtClean="0"/>
              <a:t>Продовжуються великі клінічні дослідження стосовно можливості застосування БТА в дитинстві, сумісність БТА із іншими препаратами </a:t>
            </a:r>
            <a:r>
              <a:rPr lang="uk-UA" sz="1700" smtClean="0"/>
              <a:t>(Henrik A Steinbrecher, Padraig S Malone, and Anthony MK Rickwood, 2008; Dirk De Ridder 2008), </a:t>
            </a:r>
            <a:r>
              <a:rPr lang="uk-UA" smtClean="0"/>
              <a:t>однак </a:t>
            </a:r>
            <a:r>
              <a:rPr lang="uk-UA" smtClean="0">
                <a:effectLst>
                  <a:outerShdw blurRad="38100" dist="38100" dir="2700000" algn="tl">
                    <a:srgbClr val="C0C0C0"/>
                  </a:outerShdw>
                </a:effectLst>
              </a:rPr>
              <a:t>ефективність</a:t>
            </a:r>
            <a:r>
              <a:rPr lang="uk-UA" smtClean="0"/>
              <a:t> його </a:t>
            </a:r>
            <a:r>
              <a:rPr lang="uk-UA" smtClean="0">
                <a:effectLst>
                  <a:outerShdw blurRad="38100" dist="38100" dir="2700000" algn="tl">
                    <a:srgbClr val="C0C0C0"/>
                  </a:outerShdw>
                </a:effectLst>
              </a:rPr>
              <a:t>застосування</a:t>
            </a:r>
            <a:r>
              <a:rPr lang="uk-UA" smtClean="0"/>
              <a:t> у хворих із рефрактерними до стандартної терапії формами НМДСМ </a:t>
            </a:r>
            <a:r>
              <a:rPr lang="uk-UA" smtClean="0">
                <a:effectLst>
                  <a:outerShdw blurRad="38100" dist="38100" dir="2700000" algn="tl">
                    <a:srgbClr val="C0C0C0"/>
                  </a:outerShdw>
                </a:effectLst>
              </a:rPr>
              <a:t>дає можливість рекомендувати </a:t>
            </a:r>
            <a:r>
              <a:rPr lang="uk-UA" smtClean="0"/>
              <a:t>БТА </a:t>
            </a:r>
            <a:r>
              <a:rPr lang="uk-UA" smtClean="0">
                <a:effectLst>
                  <a:outerShdw blurRad="38100" dist="38100" dir="2700000" algn="tl">
                    <a:srgbClr val="C0C0C0"/>
                  </a:outerShdw>
                </a:effectLst>
              </a:rPr>
              <a:t>до застосування у дитячій практиці </a:t>
            </a:r>
            <a:r>
              <a:rPr lang="uk-UA" smtClean="0"/>
              <a:t>у відповідності до Протоколів по Дитячій урології Європейської Асоціації </a:t>
            </a:r>
            <a:r>
              <a:rPr lang="uk-UA" sz="2400" smtClean="0"/>
              <a:t>Урологів </a:t>
            </a:r>
            <a:r>
              <a:rPr lang="uk-UA" sz="1700" smtClean="0"/>
              <a:t>(Guidelines on Paediatric Urology 2009).</a:t>
            </a:r>
            <a:endParaRPr lang="uk-UA" sz="1500" smtClean="0"/>
          </a:p>
          <a:p>
            <a:endParaRPr lang="uk-UA" sz="30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1"/>
          <p:cNvSpPr>
            <a:spLocks noGrp="1"/>
          </p:cNvSpPr>
          <p:nvPr>
            <p:ph type="title" idx="4294967295"/>
          </p:nvPr>
        </p:nvSpPr>
        <p:spPr/>
        <p:txBody>
          <a:bodyPr anchor="ctr"/>
          <a:lstStyle/>
          <a:p>
            <a:endParaRPr lang="uk-UA" smtClean="0"/>
          </a:p>
        </p:txBody>
      </p:sp>
      <p:sp>
        <p:nvSpPr>
          <p:cNvPr id="3" name="Содержимое 2"/>
          <p:cNvSpPr>
            <a:spLocks noGrp="1"/>
          </p:cNvSpPr>
          <p:nvPr>
            <p:ph idx="4294967295"/>
          </p:nvPr>
        </p:nvSpPr>
        <p:spPr>
          <a:xfrm>
            <a:off x="250825" y="620713"/>
            <a:ext cx="8642350" cy="5545137"/>
          </a:xfrm>
        </p:spPr>
        <p:txBody>
          <a:bodyPr/>
          <a:lstStyle/>
          <a:p>
            <a:pPr algn="just"/>
            <a:r>
              <a:rPr lang="uk-UA" smtClean="0"/>
              <a:t>Деякі методи хірургічного лікування НДСМ (такі як </a:t>
            </a:r>
            <a:r>
              <a:rPr lang="uk-UA" smtClean="0">
                <a:effectLst>
                  <a:outerShdw blurRad="38100" dist="38100" dir="2700000" algn="tl">
                    <a:srgbClr val="C0C0C0"/>
                  </a:outerShdw>
                </a:effectLst>
              </a:rPr>
              <a:t>аугментаційна цистопластика</a:t>
            </a:r>
            <a:r>
              <a:rPr lang="uk-UA" smtClean="0"/>
              <a:t>) можуть мати ускладнення у віддаленому періоді. Віддаленими ускладненнями аугментаційної цистопластики є: сечові камені, уросепсис, міхурово-сечовідний рефлюкс, гіперрефлексія сечового міхура, кишкова непрохідність тощо </a:t>
            </a:r>
            <a:r>
              <a:rPr lang="uk-UA" sz="1900" smtClean="0"/>
              <a:t>(Pratik M.S. Gurung, Kaka H. Attar, Ahmad Abdul-Rahman, Tim Morris, Rizwan Hamid, P. Julian R. 2012; Raimund Stein, Annette Schröder, Joachim W. Thüroff, 2012). </a:t>
            </a:r>
          </a:p>
          <a:p>
            <a:pPr algn="just"/>
            <a:r>
              <a:rPr lang="uk-UA" smtClean="0"/>
              <a:t>Частіше ускладнення виникають при виконанні колоцистопластики</a:t>
            </a:r>
            <a:r>
              <a:rPr lang="uk-UA" sz="3000" smtClean="0"/>
              <a:t> </a:t>
            </a:r>
            <a:r>
              <a:rPr lang="uk-UA" sz="1900" smtClean="0"/>
              <a:t>(Zoltan Kispal, Daniel Balogh, Orsolya Erdei, Daniel Kehl, Zsolt Juhasz, Attila M. Vastyan, Andras Farkas, Andras B. Pinter, Peter Vajda, 2010). </a:t>
            </a:r>
            <a:endParaRPr lang="uk-UA" sz="30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idx="4294967295"/>
          </p:nvPr>
        </p:nvSpPr>
        <p:spPr/>
        <p:txBody>
          <a:bodyPr anchor="ctr"/>
          <a:lstStyle/>
          <a:p>
            <a:endParaRPr lang="uk-UA" smtClean="0"/>
          </a:p>
        </p:txBody>
      </p:sp>
      <p:sp>
        <p:nvSpPr>
          <p:cNvPr id="3" name="Содержимое 2"/>
          <p:cNvSpPr>
            <a:spLocks noGrp="1"/>
          </p:cNvSpPr>
          <p:nvPr>
            <p:ph idx="4294967295"/>
          </p:nvPr>
        </p:nvSpPr>
        <p:spPr>
          <a:xfrm>
            <a:off x="457200" y="1557338"/>
            <a:ext cx="8229600" cy="4310062"/>
          </a:xfrm>
        </p:spPr>
        <p:txBody>
          <a:bodyPr/>
          <a:lstStyle/>
          <a:p>
            <a:pPr algn="just">
              <a:buFont typeface="Wingdings 3" pitchFamily="18" charset="2"/>
              <a:buNone/>
            </a:pPr>
            <a:r>
              <a:rPr lang="uk-UA" sz="3000" smtClean="0">
                <a:effectLst>
                  <a:outerShdw blurRad="38100" dist="38100" dir="2700000" algn="tl">
                    <a:srgbClr val="C0C0C0"/>
                  </a:outerShdw>
                </a:effectLst>
              </a:rPr>
              <a:t>	Особливо ретельного комплексного лікування потребують хворі із порушенням іннервації сечового міхура. Однак в світовій практиці відсутні розроблені новітні методи відновлення патологічної іннервації сечового міхура.</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p:cNvSpPr>
            <a:spLocks noGrp="1"/>
          </p:cNvSpPr>
          <p:nvPr>
            <p:ph type="title" idx="4294967295"/>
          </p:nvPr>
        </p:nvSpPr>
        <p:spPr/>
        <p:txBody>
          <a:bodyPr anchor="ctr"/>
          <a:lstStyle/>
          <a:p>
            <a:endParaRPr lang="uk-UA" smtClean="0"/>
          </a:p>
        </p:txBody>
      </p:sp>
      <p:sp>
        <p:nvSpPr>
          <p:cNvPr id="3" name="Содержимое 2"/>
          <p:cNvSpPr>
            <a:spLocks noGrp="1"/>
          </p:cNvSpPr>
          <p:nvPr>
            <p:ph idx="4294967295"/>
          </p:nvPr>
        </p:nvSpPr>
        <p:spPr>
          <a:xfrm>
            <a:off x="457200" y="549275"/>
            <a:ext cx="8229600" cy="5318125"/>
          </a:xfrm>
        </p:spPr>
        <p:txBody>
          <a:bodyPr/>
          <a:lstStyle/>
          <a:p>
            <a:pPr algn="just"/>
            <a:r>
              <a:rPr lang="uk-UA" sz="2800" smtClean="0"/>
              <a:t>Починаючи із 2009 року, під керівництвом проф. Данилова О.А. виконуються операції міоневротизації сечового міхура передньою гілкою </a:t>
            </a:r>
            <a:r>
              <a:rPr lang="en-US" sz="2800" smtClean="0">
                <a:latin typeface="Calibri" pitchFamily="34" charset="0"/>
              </a:rPr>
              <a:t>n. Obturatorius</a:t>
            </a:r>
            <a:r>
              <a:rPr lang="uk-UA" sz="2800" smtClean="0"/>
              <a:t> (</a:t>
            </a:r>
            <a:r>
              <a:rPr lang="uk-UA" sz="2800" smtClean="0">
                <a:solidFill>
                  <a:srgbClr val="0066CC"/>
                </a:solidFill>
                <a:effectLst>
                  <a:outerShdw blurRad="38100" dist="38100" dir="2700000" algn="tl">
                    <a:srgbClr val="C0C0C0"/>
                  </a:outerShdw>
                </a:effectLst>
              </a:rPr>
              <a:t>Данилов О.А., </a:t>
            </a:r>
            <a:r>
              <a:rPr lang="uk-UA" sz="2800" smtClean="0">
                <a:effectLst>
                  <a:outerShdw blurRad="38100" dist="38100" dir="2700000" algn="tl">
                    <a:srgbClr val="C0C0C0"/>
                  </a:outerShdw>
                </a:effectLst>
              </a:rPr>
              <a:t>Сеймівський Д.А., </a:t>
            </a:r>
            <a:r>
              <a:rPr lang="uk-UA" sz="2800" smtClean="0">
                <a:solidFill>
                  <a:srgbClr val="0066CC"/>
                </a:solidFill>
                <a:effectLst>
                  <a:outerShdw blurRad="38100" dist="38100" dir="2700000" algn="tl">
                    <a:srgbClr val="C0C0C0"/>
                  </a:outerShdw>
                </a:effectLst>
              </a:rPr>
              <a:t>Шевчук Д.В. Патент на винахід №102801 </a:t>
            </a:r>
            <a:r>
              <a:rPr lang="en-US" sz="2800" smtClean="0">
                <a:solidFill>
                  <a:srgbClr val="0066CC"/>
                </a:solidFill>
                <a:effectLst>
                  <a:outerShdw blurRad="38100" dist="38100" dir="2700000" algn="tl">
                    <a:srgbClr val="C0C0C0"/>
                  </a:outerShdw>
                </a:effectLst>
                <a:latin typeface="Calibri" pitchFamily="34" charset="0"/>
              </a:rPr>
              <a:t>UA</a:t>
            </a:r>
            <a:r>
              <a:rPr lang="uk-UA" sz="2800" smtClean="0">
                <a:solidFill>
                  <a:srgbClr val="0066CC"/>
                </a:solidFill>
                <a:effectLst>
                  <a:outerShdw blurRad="38100" dist="38100" dir="2700000" algn="tl">
                    <a:srgbClr val="C0C0C0"/>
                  </a:outerShdw>
                </a:effectLst>
              </a:rPr>
              <a:t> МПК (2013.01): А61В 17/00 “Спосіб іннервації нейрогенного сечового міхура”</a:t>
            </a:r>
            <a:r>
              <a:rPr lang="uk-UA" sz="2800" smtClean="0">
                <a:solidFill>
                  <a:srgbClr val="0066CC"/>
                </a:solidFill>
              </a:rPr>
              <a:t>).  </a:t>
            </a:r>
            <a:r>
              <a:rPr lang="uk-UA" sz="2800" smtClean="0"/>
              <a:t>Всього виконано таких </a:t>
            </a:r>
            <a:r>
              <a:rPr lang="uk-UA" sz="2800" b="1" smtClean="0"/>
              <a:t>8</a:t>
            </a:r>
            <a:r>
              <a:rPr lang="uk-UA" sz="2800" smtClean="0"/>
              <a:t> оперативних втручань з приводу спінального сечового міхура, як причини мієлодисплазії (у 1 дитини як наслідок оперованої крижово-куприкової тератоми).</a:t>
            </a:r>
          </a:p>
          <a:p>
            <a:endParaRPr lang="uk-UA" sz="30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1"/>
          <p:cNvSpPr>
            <a:spLocks noGrp="1"/>
          </p:cNvSpPr>
          <p:nvPr>
            <p:ph type="title" idx="4294967295"/>
          </p:nvPr>
        </p:nvSpPr>
        <p:spPr/>
        <p:txBody>
          <a:bodyPr anchor="ctr"/>
          <a:lstStyle/>
          <a:p>
            <a:endParaRPr lang="uk-UA" smtClean="0"/>
          </a:p>
        </p:txBody>
      </p:sp>
      <p:sp>
        <p:nvSpPr>
          <p:cNvPr id="3" name="Содержимое 2"/>
          <p:cNvSpPr>
            <a:spLocks noGrp="1"/>
          </p:cNvSpPr>
          <p:nvPr>
            <p:ph idx="4294967295"/>
          </p:nvPr>
        </p:nvSpPr>
        <p:spPr>
          <a:xfrm>
            <a:off x="0" y="476250"/>
            <a:ext cx="8893175" cy="5976938"/>
          </a:xfrm>
        </p:spPr>
        <p:txBody>
          <a:bodyPr/>
          <a:lstStyle/>
          <a:p>
            <a:pPr algn="just"/>
            <a:r>
              <a:rPr lang="uk-UA" smtClean="0">
                <a:effectLst>
                  <a:outerShdw blurRad="38100" dist="38100" dir="2700000" algn="tl">
                    <a:srgbClr val="C0C0C0"/>
                  </a:outerShdw>
                </a:effectLst>
              </a:rPr>
              <a:t>Наближені та віддалені післяопераційні результати лікування дають можливість стверджувати про:</a:t>
            </a:r>
          </a:p>
          <a:p>
            <a:pPr lvl="1">
              <a:buFont typeface="Wingdings 3" pitchFamily="18" charset="2"/>
              <a:buNone/>
            </a:pPr>
            <a:r>
              <a:rPr lang="uk-UA" sz="2800" smtClean="0"/>
              <a:t>		</a:t>
            </a:r>
            <a:r>
              <a:rPr lang="uk-UA" sz="2500" u="sng" smtClean="0"/>
              <a:t>Позитивні зміни суб</a:t>
            </a:r>
            <a:r>
              <a:rPr lang="en-US" sz="2500" u="sng" smtClean="0">
                <a:latin typeface="Calibri" pitchFamily="34" charset="0"/>
              </a:rPr>
              <a:t>’</a:t>
            </a:r>
            <a:r>
              <a:rPr lang="uk-UA" sz="2500" u="sng" smtClean="0"/>
              <a:t>єктивні:</a:t>
            </a:r>
            <a:endParaRPr lang="uk-UA" sz="3200" u="sng" smtClean="0"/>
          </a:p>
          <a:p>
            <a:pPr lvl="2" algn="just"/>
            <a:r>
              <a:rPr lang="uk-UA" sz="1800" smtClean="0"/>
              <a:t>Поява відчуття наповнення сечового міхура у 100% оперованих хворих;</a:t>
            </a:r>
          </a:p>
          <a:p>
            <a:pPr lvl="2" algn="just"/>
            <a:r>
              <a:rPr lang="uk-UA" sz="1800" smtClean="0"/>
              <a:t>Наявність струменя сечі при натужуванні у 100% хворих;</a:t>
            </a:r>
          </a:p>
          <a:p>
            <a:pPr lvl="2" algn="just"/>
            <a:r>
              <a:rPr lang="uk-UA" sz="1800" smtClean="0"/>
              <a:t>Утримання сечі (“сухий проміжок”) в середньому до 2 годин.</a:t>
            </a:r>
          </a:p>
          <a:p>
            <a:pPr lvl="2">
              <a:buFont typeface="Wingdings 3" pitchFamily="18" charset="2"/>
              <a:buNone/>
            </a:pPr>
            <a:r>
              <a:rPr lang="uk-UA" sz="2400" u="sng" smtClean="0"/>
              <a:t>Позитивні зміни об</a:t>
            </a:r>
            <a:r>
              <a:rPr lang="en-US" sz="2400" u="sng" smtClean="0">
                <a:latin typeface="Calibri" pitchFamily="34" charset="0"/>
              </a:rPr>
              <a:t>’</a:t>
            </a:r>
            <a:r>
              <a:rPr lang="uk-UA" sz="2400" u="sng" smtClean="0"/>
              <a:t>єктивні:</a:t>
            </a:r>
          </a:p>
          <a:p>
            <a:pPr lvl="2" algn="just"/>
            <a:r>
              <a:rPr lang="uk-UA" sz="1800" smtClean="0"/>
              <a:t>Відсутність у необхідності постійного відведення сечі у 100% хворих;</a:t>
            </a:r>
          </a:p>
          <a:p>
            <a:pPr lvl="2" algn="just"/>
            <a:r>
              <a:rPr lang="uk-UA" sz="1800" smtClean="0"/>
              <a:t>Зменшення необхідності чистої інтермітуючої катетеризації сечового міхура із 7-8 разів на добу до 1,5 рази на добу в середньому;</a:t>
            </a:r>
          </a:p>
          <a:p>
            <a:pPr lvl="2" algn="just"/>
            <a:r>
              <a:rPr lang="uk-UA" sz="1800" smtClean="0"/>
              <a:t>Зменшення кількості залишкової сечі після мікції із 250±80 мл до 20±8 мл (що є відносною віковою нормою);</a:t>
            </a:r>
          </a:p>
          <a:p>
            <a:pPr lvl="2" algn="just"/>
            <a:r>
              <a:rPr lang="uk-UA" sz="1800" smtClean="0"/>
              <a:t>Ліквідація міхурово-сечовідного рефлюксу (при його наявності) без введення обємоутворюючих речовин у 100% хворих;</a:t>
            </a:r>
          </a:p>
          <a:p>
            <a:pPr lvl="2" algn="just"/>
            <a:r>
              <a:rPr lang="uk-UA" sz="1800" smtClean="0"/>
              <a:t>Зменшення частоти інфекцій нижній сечовивідних шляхів/ бактерурії.</a:t>
            </a:r>
          </a:p>
          <a:p>
            <a:endParaRPr lang="uk-UA" sz="30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Заголовок 1"/>
          <p:cNvSpPr>
            <a:spLocks noGrp="1"/>
          </p:cNvSpPr>
          <p:nvPr>
            <p:ph type="title" idx="4294967295"/>
          </p:nvPr>
        </p:nvSpPr>
        <p:spPr/>
        <p:txBody>
          <a:bodyPr anchor="ctr"/>
          <a:lstStyle/>
          <a:p>
            <a:endParaRPr lang="uk-UA" smtClean="0"/>
          </a:p>
        </p:txBody>
      </p:sp>
      <p:sp>
        <p:nvSpPr>
          <p:cNvPr id="3" name="Содержимое 2"/>
          <p:cNvSpPr>
            <a:spLocks noGrp="1"/>
          </p:cNvSpPr>
          <p:nvPr>
            <p:ph idx="4294967295"/>
          </p:nvPr>
        </p:nvSpPr>
        <p:spPr>
          <a:xfrm>
            <a:off x="250825" y="549275"/>
            <a:ext cx="8642350" cy="5318125"/>
          </a:xfrm>
        </p:spPr>
        <p:txBody>
          <a:bodyPr/>
          <a:lstStyle/>
          <a:p>
            <a:r>
              <a:rPr lang="uk-UA" sz="3000" smtClean="0">
                <a:effectLst>
                  <a:outerShdw blurRad="38100" dist="38100" dir="2700000" algn="tl">
                    <a:srgbClr val="C0C0C0"/>
                  </a:outerShdw>
                </a:effectLst>
              </a:rPr>
              <a:t>Недоліки методу</a:t>
            </a:r>
            <a:r>
              <a:rPr lang="en-US" sz="3000" smtClean="0">
                <a:effectLst>
                  <a:outerShdw blurRad="38100" dist="38100" dir="2700000" algn="tl">
                    <a:srgbClr val="C0C0C0"/>
                  </a:outerShdw>
                </a:effectLst>
                <a:latin typeface="Calibri" pitchFamily="34" charset="0"/>
              </a:rPr>
              <a:t> (</a:t>
            </a:r>
            <a:r>
              <a:rPr lang="uk-UA" sz="3000" smtClean="0">
                <a:effectLst>
                  <a:outerShdw blurRad="38100" dist="38100" dir="2700000" algn="tl">
                    <a:srgbClr val="C0C0C0"/>
                  </a:outerShdw>
                </a:effectLst>
              </a:rPr>
              <a:t>відносні</a:t>
            </a:r>
            <a:r>
              <a:rPr lang="en-US" sz="3000" smtClean="0">
                <a:effectLst>
                  <a:outerShdw blurRad="38100" dist="38100" dir="2700000" algn="tl">
                    <a:srgbClr val="C0C0C0"/>
                  </a:outerShdw>
                </a:effectLst>
                <a:latin typeface="Calibri" pitchFamily="34" charset="0"/>
              </a:rPr>
              <a:t>)</a:t>
            </a:r>
            <a:r>
              <a:rPr lang="uk-UA" sz="3000" smtClean="0">
                <a:effectLst>
                  <a:outerShdw blurRad="38100" dist="38100" dir="2700000" algn="tl">
                    <a:srgbClr val="C0C0C0"/>
                  </a:outerShdw>
                </a:effectLst>
              </a:rPr>
              <a:t>:</a:t>
            </a:r>
          </a:p>
          <a:p>
            <a:pPr lvl="1"/>
            <a:endParaRPr lang="uk-UA" smtClean="0"/>
          </a:p>
          <a:p>
            <a:pPr lvl="1" algn="just"/>
            <a:r>
              <a:rPr lang="uk-UA" sz="2800" smtClean="0"/>
              <a:t>Перші позитивні результати з</a:t>
            </a:r>
            <a:r>
              <a:rPr lang="en-US" sz="2800" smtClean="0">
                <a:latin typeface="Calibri" pitchFamily="34" charset="0"/>
              </a:rPr>
              <a:t>’</a:t>
            </a:r>
            <a:r>
              <a:rPr lang="uk-UA" sz="2800" smtClean="0"/>
              <a:t>являються не раніше як через 3 місяці (в середньому – 4,5 місяці) що пов</a:t>
            </a:r>
            <a:r>
              <a:rPr lang="en-US" sz="2800" smtClean="0">
                <a:latin typeface="Calibri" pitchFamily="34" charset="0"/>
              </a:rPr>
              <a:t>’</a:t>
            </a:r>
            <a:r>
              <a:rPr lang="uk-UA" sz="2800" smtClean="0"/>
              <a:t>язано із особливостями проростання периферичних нервів.</a:t>
            </a:r>
          </a:p>
          <a:p>
            <a:pPr lvl="1" algn="just"/>
            <a:r>
              <a:rPr lang="uk-UA" sz="2800" smtClean="0"/>
              <a:t>У </a:t>
            </a:r>
            <a:r>
              <a:rPr lang="uk-UA" sz="2800" b="1" smtClean="0"/>
              <a:t>1</a:t>
            </a:r>
            <a:r>
              <a:rPr lang="uk-UA" sz="2800" smtClean="0"/>
              <a:t> дитини в післяопераційному періоді (через 1 рік) з</a:t>
            </a:r>
            <a:r>
              <a:rPr lang="en-US" sz="2800" smtClean="0">
                <a:latin typeface="Calibri" pitchFamily="34" charset="0"/>
              </a:rPr>
              <a:t>’</a:t>
            </a:r>
            <a:r>
              <a:rPr lang="uk-UA" sz="2800" smtClean="0"/>
              <a:t>явились явища детрузорно-сфінктерної диссинергії, що вдалось ліквідувати шляхом інтрадетрузорної ін</a:t>
            </a:r>
            <a:r>
              <a:rPr lang="en-US" sz="2800" smtClean="0">
                <a:latin typeface="Calibri" pitchFamily="34" charset="0"/>
              </a:rPr>
              <a:t>’</a:t>
            </a:r>
            <a:r>
              <a:rPr lang="uk-UA" sz="2800" smtClean="0"/>
              <a:t>єкції Ботулотоксина А (</a:t>
            </a:r>
            <a:r>
              <a:rPr lang="uk-UA" sz="2800" i="1" smtClean="0"/>
              <a:t>Диспорт</a:t>
            </a:r>
            <a:r>
              <a:rPr lang="uk-UA" sz="2000" smtClean="0"/>
              <a:t>®</a:t>
            </a:r>
            <a:r>
              <a:rPr lang="uk-UA" sz="2800" smtClean="0"/>
              <a:t>).</a:t>
            </a:r>
          </a:p>
          <a:p>
            <a:pPr lvl="1">
              <a:buFont typeface="Wingdings 3" pitchFamily="18" charset="2"/>
              <a:buNone/>
            </a:pPr>
            <a:r>
              <a:rPr lang="uk-UA" sz="2800" smtClean="0">
                <a:solidFill>
                  <a:srgbClr val="0000FF"/>
                </a:solidFill>
                <a:effectLst>
                  <a:outerShdw blurRad="38100" dist="38100" dir="2700000" algn="tl">
                    <a:srgbClr val="C0C0C0"/>
                  </a:outerShdw>
                </a:effectLst>
              </a:rPr>
              <a:t>Жодних ускладнень в ході операції та у післяопераційному періоді не виявлено.</a:t>
            </a:r>
          </a:p>
          <a:p>
            <a:endParaRPr lang="uk-UA" sz="30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457200" y="152400"/>
            <a:ext cx="8229600" cy="5940425"/>
          </a:xfrm>
        </p:spPr>
        <p:txBody>
          <a:bodyPr/>
          <a:lstStyle/>
          <a:p>
            <a:endParaRPr lang="uk-UA" smtClean="0"/>
          </a:p>
        </p:txBody>
      </p:sp>
      <p:pic>
        <p:nvPicPr>
          <p:cNvPr id="4" name="Picture 2"/>
          <p:cNvPicPr>
            <a:picLocks noGrp="1" noChangeAspect="1" noChangeArrowheads="1"/>
          </p:cNvPicPr>
          <p:nvPr>
            <p:ph sz="quarter" idx="1"/>
          </p:nvPr>
        </p:nvPicPr>
        <p:blipFill>
          <a:blip r:embed="rId2" cstate="print">
            <a:duotone>
              <a:schemeClr val="accent2">
                <a:shade val="45000"/>
                <a:satMod val="135000"/>
              </a:schemeClr>
              <a:prstClr val="white"/>
            </a:duotone>
          </a:blip>
          <a:srcRect/>
          <a:stretch>
            <a:fillRect/>
          </a:stretch>
        </p:blipFill>
        <p:spPr>
          <a:xfrm>
            <a:off x="323528" y="409224"/>
            <a:ext cx="8460432" cy="6448776"/>
          </a:xfrm>
        </p:spPr>
      </p:pic>
      <p:sp>
        <p:nvSpPr>
          <p:cNvPr id="18435" name="Прямоугольник 8"/>
          <p:cNvSpPr>
            <a:spLocks noChangeArrowheads="1"/>
          </p:cNvSpPr>
          <p:nvPr/>
        </p:nvSpPr>
        <p:spPr bwMode="auto">
          <a:xfrm>
            <a:off x="468313" y="476250"/>
            <a:ext cx="8064500" cy="6002338"/>
          </a:xfrm>
          <a:prstGeom prst="rect">
            <a:avLst/>
          </a:prstGeom>
          <a:noFill/>
          <a:ln w="9525">
            <a:noFill/>
            <a:miter lim="800000"/>
            <a:headEnd/>
            <a:tailEnd/>
          </a:ln>
        </p:spPr>
        <p:txBody>
          <a:bodyPr>
            <a:spAutoFit/>
          </a:bodyPr>
          <a:lstStyle/>
          <a:p>
            <a:pPr algn="just"/>
            <a:r>
              <a:rPr lang="uk-UA" sz="3200" b="1">
                <a:latin typeface="Calibri" pitchFamily="34" charset="0"/>
              </a:rPr>
              <a:t>	Окрім розладів сечовипускання, за даними Atwell JD. (1983), у дітей до 5 років провідними симптомами є інфекція сечовивідних шляхів та враження ниркової паренхіми, яке призводить до ниркової недостатності, тоді як у дітей після 5 років провідним симптомом залишаються дизуричні розлади. Близько 7% дітей із КЗУ помирають у віці до 3 місяців. При антенатально діагностованих КЗУ до 40% дітей помирають у періоді новонароджених від враження нирок.</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574675" y="304800"/>
            <a:ext cx="8001000" cy="747713"/>
          </a:xfrm>
        </p:spPr>
        <p:txBody>
          <a:bodyPr anchor="ctr"/>
          <a:lstStyle/>
          <a:p>
            <a:pPr algn="ctr"/>
            <a:r>
              <a:rPr lang="uk-UA" sz="2400" b="1" smtClean="0">
                <a:solidFill>
                  <a:srgbClr val="0000CC"/>
                </a:solidFill>
                <a:effectLst>
                  <a:outerShdw blurRad="38100" dist="38100" dir="2700000" algn="tl">
                    <a:srgbClr val="C0C0C0"/>
                  </a:outerShdw>
                </a:effectLst>
              </a:rPr>
              <a:t>Висновки</a:t>
            </a:r>
            <a:endParaRPr lang="ru-RU" sz="2400" b="1" smtClean="0">
              <a:solidFill>
                <a:srgbClr val="0000CC"/>
              </a:solidFill>
              <a:effectLst>
                <a:outerShdw blurRad="38100" dist="38100" dir="2700000" algn="tl">
                  <a:srgbClr val="C0C0C0"/>
                </a:outerShdw>
              </a:effectLst>
            </a:endParaRPr>
          </a:p>
        </p:txBody>
      </p:sp>
      <p:sp>
        <p:nvSpPr>
          <p:cNvPr id="65539" name="Rectangle 3"/>
          <p:cNvSpPr>
            <a:spLocks noGrp="1" noChangeArrowheads="1"/>
          </p:cNvSpPr>
          <p:nvPr>
            <p:ph type="body" idx="4294967295"/>
          </p:nvPr>
        </p:nvSpPr>
        <p:spPr>
          <a:xfrm>
            <a:off x="250825" y="1052513"/>
            <a:ext cx="8642350" cy="5805487"/>
          </a:xfrm>
        </p:spPr>
        <p:txBody>
          <a:bodyPr/>
          <a:lstStyle/>
          <a:p>
            <a:pPr algn="just"/>
            <a:r>
              <a:rPr lang="uk-UA" sz="2000" smtClean="0"/>
              <a:t>рання діагностика та хірургічне лікування нервово-м’язової дисфункції сечового міхура дасть можливість попередити розвиток такого грізного ускладнення як вторинне зморщення нирок та хронічна ниркова недостатність;</a:t>
            </a:r>
          </a:p>
          <a:p>
            <a:pPr algn="just"/>
            <a:r>
              <a:rPr lang="uk-UA" sz="2000" smtClean="0"/>
              <a:t>раннє ефективне хірургічне лікування, направлене на ліквідацію інфравезікальної обструкції (особливо із застосуванням ендоскопічних методів лікування) та відновлення порушеної іннервації сечового міхура дасть можливість уникнути необхідності проведення надзвичайно травматичних оперативних втручань, таких як створення артифіційного сечового міхура із відрізків кишечника;</a:t>
            </a:r>
          </a:p>
          <a:p>
            <a:pPr algn="just"/>
            <a:r>
              <a:rPr lang="uk-UA" sz="2000" smtClean="0"/>
              <a:t>застосування малоінвазивних ендоскопічних методів дозволяє не лише ліквідувати причину порушення функції сечового міхура, а й проводити лікування ускладнень (синдром тазового болю, каменеутворення тощо);</a:t>
            </a:r>
          </a:p>
          <a:p>
            <a:pPr algn="just"/>
            <a:r>
              <a:rPr lang="uk-UA" sz="2000" smtClean="0"/>
              <a:t>відновлення процесу сечовипускання дасть можливість дитині та її родині провести соціальну адаптацію.</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duotone>
              <a:schemeClr val="accent2">
                <a:shade val="45000"/>
                <a:satMod val="135000"/>
              </a:schemeClr>
              <a:prstClr val="white"/>
            </a:duotone>
            <a:lum contrast="-19000"/>
          </a:blip>
          <a:srcRect/>
          <a:stretch>
            <a:fillRect/>
          </a:stretch>
        </p:blipFill>
        <p:spPr bwMode="auto">
          <a:xfrm>
            <a:off x="142844" y="285728"/>
            <a:ext cx="8779548" cy="6072230"/>
          </a:xfrm>
          <a:prstGeom prst="rect">
            <a:avLst/>
          </a:prstGeom>
          <a:noFill/>
          <a:ln w="9525">
            <a:noFill/>
            <a:miter lim="800000"/>
            <a:headEnd/>
            <a:tailEnd/>
          </a:ln>
          <a:effectLst/>
        </p:spPr>
      </p:pic>
      <p:sp>
        <p:nvSpPr>
          <p:cNvPr id="37890" name="Содержимое 2"/>
          <p:cNvSpPr>
            <a:spLocks noGrp="1"/>
          </p:cNvSpPr>
          <p:nvPr>
            <p:ph sz="quarter" idx="1"/>
          </p:nvPr>
        </p:nvSpPr>
        <p:spPr>
          <a:xfrm>
            <a:off x="457200" y="1219200"/>
            <a:ext cx="8229600" cy="4937125"/>
          </a:xfrm>
        </p:spPr>
        <p:txBody>
          <a:bodyPr/>
          <a:lstStyle/>
          <a:p>
            <a:endParaRPr lang="en-US" smtClean="0">
              <a:latin typeface="Calibri" pitchFamily="34" charset="0"/>
            </a:endParaRPr>
          </a:p>
        </p:txBody>
      </p:sp>
      <p:sp>
        <p:nvSpPr>
          <p:cNvPr id="4" name="Заголовок 1"/>
          <p:cNvSpPr>
            <a:spLocks noGrp="1"/>
          </p:cNvSpPr>
          <p:nvPr>
            <p:ph type="title"/>
          </p:nvPr>
        </p:nvSpPr>
        <p:spPr>
          <a:xfrm>
            <a:off x="611188" y="4508500"/>
            <a:ext cx="8229600" cy="990600"/>
          </a:xfrm>
        </p:spPr>
        <p:txBody>
          <a:bodyPr>
            <a:normAutofit/>
          </a:bodyPr>
          <a:lstStyle/>
          <a:p>
            <a:pPr algn="ctr" fontAlgn="auto">
              <a:spcAft>
                <a:spcPts val="0"/>
              </a:spcAft>
              <a:defRPr/>
            </a:pPr>
            <a:r>
              <a:rPr lang="ru-RU" dirty="0" smtClean="0"/>
              <a:t>                             </a:t>
            </a:r>
            <a:r>
              <a:rPr lang="ru-RU" sz="5400" b="1" dirty="0" err="1" smtClean="0">
                <a:solidFill>
                  <a:srgbClr val="C00000"/>
                </a:solidFill>
                <a:effectLst>
                  <a:outerShdw blurRad="38100" dist="38100" dir="2700000" algn="tl">
                    <a:srgbClr val="000000">
                      <a:alpha val="43137"/>
                    </a:srgbClr>
                  </a:outerShdw>
                </a:effectLst>
              </a:rPr>
              <a:t>Дякую</a:t>
            </a:r>
            <a:r>
              <a:rPr lang="ru-RU" sz="5400" b="1" dirty="0" smtClean="0">
                <a:solidFill>
                  <a:srgbClr val="C00000"/>
                </a:solidFill>
                <a:effectLst>
                  <a:outerShdw blurRad="38100" dist="38100" dir="2700000" algn="tl">
                    <a:srgbClr val="000000">
                      <a:alpha val="43137"/>
                    </a:srgbClr>
                  </a:outerShdw>
                </a:effectLst>
              </a:rPr>
              <a:t> за </a:t>
            </a:r>
            <a:r>
              <a:rPr lang="ru-RU" sz="5400" b="1" dirty="0" err="1" smtClean="0">
                <a:solidFill>
                  <a:srgbClr val="C00000"/>
                </a:solidFill>
                <a:effectLst>
                  <a:outerShdw blurRad="38100" dist="38100" dir="2700000" algn="tl">
                    <a:srgbClr val="000000">
                      <a:alpha val="43137"/>
                    </a:srgbClr>
                  </a:outerShdw>
                </a:effectLst>
              </a:rPr>
              <a:t>увагу</a:t>
            </a:r>
            <a:r>
              <a:rPr lang="ru-RU" sz="5400" b="1" dirty="0" smtClean="0">
                <a:solidFill>
                  <a:srgbClr val="C00000"/>
                </a:solidFill>
                <a:effectLst>
                  <a:outerShdw blurRad="38100" dist="38100" dir="2700000" algn="tl">
                    <a:srgbClr val="000000">
                      <a:alpha val="43137"/>
                    </a:srgbClr>
                  </a:outerShdw>
                </a:effectLst>
              </a:rPr>
              <a:t>!</a:t>
            </a:r>
            <a:endParaRPr lang="ru-RU" sz="36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endParaRPr lang="uk-UA" smtClean="0"/>
          </a:p>
        </p:txBody>
      </p:sp>
      <p:pic>
        <p:nvPicPr>
          <p:cNvPr id="4" name="Picture 2"/>
          <p:cNvPicPr>
            <a:picLocks noGrp="1" noChangeAspect="1" noChangeArrowheads="1"/>
          </p:cNvPicPr>
          <p:nvPr>
            <p:ph sz="quarter" idx="1"/>
          </p:nvPr>
        </p:nvPicPr>
        <p:blipFill>
          <a:blip r:embed="rId2" cstate="print">
            <a:duotone>
              <a:schemeClr val="accent2">
                <a:shade val="45000"/>
                <a:satMod val="135000"/>
              </a:schemeClr>
              <a:prstClr val="white"/>
            </a:duotone>
            <a:lum bright="12000" contrast="-51000"/>
          </a:blip>
          <a:srcRect/>
          <a:stretch>
            <a:fillRect/>
          </a:stretch>
        </p:blipFill>
        <p:spPr>
          <a:xfrm>
            <a:off x="0" y="0"/>
            <a:ext cx="8960448" cy="6381328"/>
          </a:xfrm>
        </p:spPr>
      </p:pic>
      <p:sp>
        <p:nvSpPr>
          <p:cNvPr id="19459" name="Прямоугольник 5"/>
          <p:cNvSpPr>
            <a:spLocks noChangeArrowheads="1"/>
          </p:cNvSpPr>
          <p:nvPr/>
        </p:nvSpPr>
        <p:spPr bwMode="auto">
          <a:xfrm>
            <a:off x="250825" y="1196975"/>
            <a:ext cx="8569325" cy="4524375"/>
          </a:xfrm>
          <a:prstGeom prst="rect">
            <a:avLst/>
          </a:prstGeom>
          <a:noFill/>
          <a:ln w="9525">
            <a:noFill/>
            <a:miter lim="800000"/>
            <a:headEnd/>
            <a:tailEnd/>
          </a:ln>
        </p:spPr>
        <p:txBody>
          <a:bodyPr>
            <a:spAutoFit/>
          </a:bodyPr>
          <a:lstStyle/>
          <a:p>
            <a:pPr algn="just"/>
            <a:r>
              <a:rPr lang="uk-UA" sz="3600" b="1">
                <a:latin typeface="Calibri" pitchFamily="34" charset="0"/>
              </a:rPr>
              <a:t>	Таким чином, враховуючи складність патології, високу ступінь враження сечового міхура та нирок при КЗУ та уретероцеле обумовлюють актуальність запропонованого дослідження з метою більш ширшої діагностики (зокрема антенатальної) та якомога раньшої хірургічної корекції.</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endParaRPr lang="uk-UA" smtClean="0"/>
          </a:p>
        </p:txBody>
      </p:sp>
      <p:pic>
        <p:nvPicPr>
          <p:cNvPr id="4" name="Picture 2"/>
          <p:cNvPicPr>
            <a:picLocks noGrp="1" noChangeAspect="1" noChangeArrowheads="1"/>
          </p:cNvPicPr>
          <p:nvPr>
            <p:ph sz="quarter" idx="1"/>
          </p:nvPr>
        </p:nvPicPr>
        <p:blipFill>
          <a:blip r:embed="rId2" cstate="print">
            <a:duotone>
              <a:schemeClr val="accent2">
                <a:shade val="45000"/>
                <a:satMod val="135000"/>
              </a:schemeClr>
              <a:prstClr val="white"/>
            </a:duotone>
            <a:lum bright="12000" contrast="-51000"/>
          </a:blip>
          <a:srcRect/>
          <a:stretch>
            <a:fillRect/>
          </a:stretch>
        </p:blipFill>
        <p:spPr>
          <a:xfrm>
            <a:off x="385774" y="332656"/>
            <a:ext cx="8758226" cy="6237312"/>
          </a:xfrm>
        </p:spPr>
      </p:pic>
      <p:sp>
        <p:nvSpPr>
          <p:cNvPr id="5" name="Прямоугольник 4"/>
          <p:cNvSpPr/>
          <p:nvPr/>
        </p:nvSpPr>
        <p:spPr>
          <a:xfrm>
            <a:off x="539750" y="363538"/>
            <a:ext cx="8280400" cy="6494462"/>
          </a:xfrm>
          <a:prstGeom prst="rect">
            <a:avLst/>
          </a:prstGeom>
        </p:spPr>
        <p:txBody>
          <a:bodyPr>
            <a:spAutoFit/>
          </a:bodyPr>
          <a:lstStyle/>
          <a:p>
            <a:pPr algn="just" fontAlgn="auto">
              <a:spcBef>
                <a:spcPts val="0"/>
              </a:spcBef>
              <a:spcAft>
                <a:spcPts val="0"/>
              </a:spcAft>
              <a:defRPr/>
            </a:pPr>
            <a:r>
              <a:rPr lang="uk-UA" sz="3200" dirty="0">
                <a:latin typeface="+mn-lt"/>
              </a:rPr>
              <a:t>	</a:t>
            </a:r>
            <a:r>
              <a:rPr lang="uk-UA" sz="3200" b="1" dirty="0">
                <a:latin typeface="+mn-lt"/>
              </a:rPr>
              <a:t>Із </a:t>
            </a:r>
            <a:r>
              <a:rPr lang="uk-UA" sz="3200" b="1" dirty="0">
                <a:effectLst>
                  <a:outerShdw blurRad="38100" dist="38100" dir="2700000" algn="tl">
                    <a:srgbClr val="000000">
                      <a:alpha val="43137"/>
                    </a:srgbClr>
                  </a:outerShdw>
                </a:effectLst>
                <a:latin typeface="+mn-lt"/>
              </a:rPr>
              <a:t>2000</a:t>
            </a:r>
            <a:r>
              <a:rPr lang="uk-UA" sz="3200" b="1" dirty="0">
                <a:latin typeface="+mn-lt"/>
              </a:rPr>
              <a:t> </a:t>
            </a:r>
            <a:r>
              <a:rPr lang="uk-UA" sz="3200" b="1" dirty="0">
                <a:effectLst>
                  <a:outerShdw blurRad="38100" dist="38100" dir="2700000" algn="tl">
                    <a:srgbClr val="000000">
                      <a:alpha val="43137"/>
                    </a:srgbClr>
                  </a:outerShdw>
                </a:effectLst>
                <a:latin typeface="+mn-lt"/>
              </a:rPr>
              <a:t>р.</a:t>
            </a:r>
            <a:r>
              <a:rPr lang="uk-UA" sz="3200" b="1" dirty="0">
                <a:latin typeface="+mn-lt"/>
              </a:rPr>
              <a:t> на базі Житомирської обласної дитячої клінічної лікарні застосовується діагностична цистоскопія (із симультанним підведенням тефлонової пасти при </a:t>
            </a:r>
            <a:r>
              <a:rPr lang="uk-UA" sz="3200" b="1" dirty="0" err="1">
                <a:latin typeface="+mn-lt"/>
              </a:rPr>
              <a:t>міхурово-сечовідному</a:t>
            </a:r>
            <a:r>
              <a:rPr lang="uk-UA" sz="3200" b="1" dirty="0">
                <a:latin typeface="+mn-lt"/>
              </a:rPr>
              <a:t> </a:t>
            </a:r>
            <a:r>
              <a:rPr lang="uk-UA" sz="3200" b="1" dirty="0" err="1">
                <a:latin typeface="+mn-lt"/>
              </a:rPr>
              <a:t>рефлюксі</a:t>
            </a:r>
            <a:r>
              <a:rPr lang="uk-UA" sz="3200" b="1" dirty="0">
                <a:latin typeface="+mn-lt"/>
              </a:rPr>
              <a:t>), з </a:t>
            </a:r>
            <a:r>
              <a:rPr lang="uk-UA" sz="3200" b="1" dirty="0">
                <a:effectLst>
                  <a:outerShdw blurRad="38100" dist="38100" dir="2700000" algn="tl">
                    <a:srgbClr val="000000">
                      <a:alpha val="43137"/>
                    </a:srgbClr>
                  </a:outerShdw>
                </a:effectLst>
                <a:latin typeface="+mn-lt"/>
              </a:rPr>
              <a:t>2010 р.</a:t>
            </a:r>
            <a:r>
              <a:rPr lang="uk-UA" sz="3200" b="1" dirty="0">
                <a:latin typeface="+mn-lt"/>
              </a:rPr>
              <a:t> – ендоскопічна корекція міхурово-сечовідного рефлюксу під візуальним контролем, починаючи із </a:t>
            </a:r>
            <a:r>
              <a:rPr lang="uk-UA" sz="3200" b="1" dirty="0">
                <a:effectLst>
                  <a:outerShdw blurRad="38100" dist="38100" dir="2700000" algn="tl">
                    <a:srgbClr val="000000">
                      <a:alpha val="43137"/>
                    </a:srgbClr>
                  </a:outerShdw>
                </a:effectLst>
                <a:latin typeface="+mn-lt"/>
              </a:rPr>
              <a:t>2011 р.</a:t>
            </a:r>
            <a:r>
              <a:rPr lang="uk-UA" sz="3200" b="1" dirty="0">
                <a:latin typeface="+mn-lt"/>
              </a:rPr>
              <a:t> проводиться ендоскопічна резекція КЗУ, а із </a:t>
            </a:r>
            <a:r>
              <a:rPr lang="uk-UA" sz="3200" b="1" dirty="0">
                <a:effectLst>
                  <a:outerShdw blurRad="38100" dist="38100" dir="2700000" algn="tl">
                    <a:srgbClr val="000000">
                      <a:alpha val="43137"/>
                    </a:srgbClr>
                  </a:outerShdw>
                </a:effectLst>
                <a:latin typeface="+mn-lt"/>
              </a:rPr>
              <a:t>2014 р.</a:t>
            </a:r>
            <a:r>
              <a:rPr lang="uk-UA" sz="3200" b="1" dirty="0">
                <a:latin typeface="+mn-lt"/>
              </a:rPr>
              <a:t> – розсічення </a:t>
            </a:r>
            <a:r>
              <a:rPr lang="uk-UA" sz="3200" b="1" dirty="0" err="1">
                <a:latin typeface="+mn-lt"/>
              </a:rPr>
              <a:t>уретероцеле</a:t>
            </a:r>
            <a:r>
              <a:rPr lang="uk-UA" sz="3200" b="1" dirty="0">
                <a:latin typeface="+mn-lt"/>
              </a:rPr>
              <a:t>. Всього за </a:t>
            </a:r>
            <a:r>
              <a:rPr lang="uk-UA" sz="3200" b="1" dirty="0">
                <a:effectLst>
                  <a:outerShdw blurRad="38100" dist="38100" dir="2700000" algn="tl">
                    <a:srgbClr val="000000">
                      <a:alpha val="43137"/>
                    </a:srgbClr>
                  </a:outerShdw>
                </a:effectLst>
                <a:latin typeface="+mn-lt"/>
              </a:rPr>
              <a:t>2000-2014 рр. </a:t>
            </a:r>
            <a:r>
              <a:rPr lang="uk-UA" sz="3200" b="1" dirty="0">
                <a:latin typeface="+mn-lt"/>
              </a:rPr>
              <a:t>було проведено </a:t>
            </a:r>
            <a:r>
              <a:rPr lang="uk-UA" sz="3200" b="1" dirty="0">
                <a:effectLst>
                  <a:outerShdw blurRad="38100" dist="38100" dir="2700000" algn="tl">
                    <a:srgbClr val="000000">
                      <a:alpha val="43137"/>
                    </a:srgbClr>
                  </a:outerShdw>
                </a:effectLst>
                <a:latin typeface="+mn-lt"/>
              </a:rPr>
              <a:t>285</a:t>
            </a:r>
            <a:r>
              <a:rPr lang="uk-UA" sz="3200" b="1" dirty="0">
                <a:latin typeface="+mn-lt"/>
              </a:rPr>
              <a:t> ендоскопічних досліджень сечовивідних шляхів у дітей. </a:t>
            </a:r>
            <a:endParaRPr lang="uk-UA" sz="3200" b="1"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endParaRPr lang="uk-UA" smtClean="0"/>
          </a:p>
        </p:txBody>
      </p:sp>
      <p:pic>
        <p:nvPicPr>
          <p:cNvPr id="4" name="Picture 2"/>
          <p:cNvPicPr>
            <a:picLocks noGrp="1" noChangeAspect="1" noChangeArrowheads="1"/>
          </p:cNvPicPr>
          <p:nvPr>
            <p:ph sz="quarter" idx="1"/>
          </p:nvPr>
        </p:nvPicPr>
        <p:blipFill>
          <a:blip r:embed="rId2" cstate="print">
            <a:duotone>
              <a:schemeClr val="accent2">
                <a:shade val="45000"/>
                <a:satMod val="135000"/>
              </a:schemeClr>
              <a:prstClr val="white"/>
            </a:duotone>
          </a:blip>
          <a:srcRect/>
          <a:stretch>
            <a:fillRect/>
          </a:stretch>
        </p:blipFill>
        <p:spPr>
          <a:xfrm>
            <a:off x="323528" y="0"/>
            <a:ext cx="8496944" cy="6406269"/>
          </a:xfrm>
        </p:spPr>
      </p:pic>
      <p:sp>
        <p:nvSpPr>
          <p:cNvPr id="6" name="Прямоугольник 5"/>
          <p:cNvSpPr/>
          <p:nvPr/>
        </p:nvSpPr>
        <p:spPr>
          <a:xfrm>
            <a:off x="539750" y="692150"/>
            <a:ext cx="8280400" cy="5632450"/>
          </a:xfrm>
          <a:prstGeom prst="rect">
            <a:avLst/>
          </a:prstGeom>
        </p:spPr>
        <p:txBody>
          <a:bodyPr>
            <a:spAutoFit/>
          </a:bodyPr>
          <a:lstStyle/>
          <a:p>
            <a:pPr algn="just" fontAlgn="auto">
              <a:spcBef>
                <a:spcPts val="0"/>
              </a:spcBef>
              <a:spcAft>
                <a:spcPts val="0"/>
              </a:spcAft>
              <a:defRPr/>
            </a:pPr>
            <a:r>
              <a:rPr lang="uk-UA" sz="3600" dirty="0">
                <a:latin typeface="+mn-lt"/>
              </a:rPr>
              <a:t>	</a:t>
            </a:r>
            <a:r>
              <a:rPr lang="uk-UA" sz="3600" b="1" dirty="0">
                <a:latin typeface="+mn-lt"/>
              </a:rPr>
              <a:t>Для виконання </a:t>
            </a:r>
            <a:r>
              <a:rPr lang="uk-UA" sz="3600" b="1" dirty="0" err="1">
                <a:latin typeface="+mn-lt"/>
              </a:rPr>
              <a:t>малоінвазивних</a:t>
            </a:r>
            <a:r>
              <a:rPr lang="uk-UA" sz="3600" b="1" dirty="0">
                <a:latin typeface="+mn-lt"/>
              </a:rPr>
              <a:t> ендоскопічних втручань застосовується весь спектр обладнання: </a:t>
            </a:r>
            <a:r>
              <a:rPr lang="uk-UA" sz="3600" b="1" dirty="0">
                <a:effectLst>
                  <a:outerShdw blurRad="38100" dist="38100" dir="2700000" algn="tl">
                    <a:srgbClr val="000000">
                      <a:alpha val="43137"/>
                    </a:srgbClr>
                  </a:outerShdw>
                </a:effectLst>
                <a:latin typeface="+mn-lt"/>
              </a:rPr>
              <a:t>оглядові та </a:t>
            </a:r>
            <a:r>
              <a:rPr lang="uk-UA" sz="3600" b="1" dirty="0" err="1">
                <a:effectLst>
                  <a:outerShdw blurRad="38100" dist="38100" dir="2700000" algn="tl">
                    <a:srgbClr val="000000">
                      <a:alpha val="43137"/>
                    </a:srgbClr>
                  </a:outerShdw>
                </a:effectLst>
                <a:latin typeface="+mn-lt"/>
              </a:rPr>
              <a:t>маніпуляційні</a:t>
            </a:r>
            <a:r>
              <a:rPr lang="uk-UA" sz="3600" b="1" dirty="0">
                <a:effectLst>
                  <a:outerShdw blurRad="38100" dist="38100" dir="2700000" algn="tl">
                    <a:srgbClr val="000000">
                      <a:alpha val="43137"/>
                    </a:srgbClr>
                  </a:outerShdw>
                </a:effectLst>
                <a:latin typeface="+mn-lt"/>
              </a:rPr>
              <a:t> цистоскопи фірми «</a:t>
            </a:r>
            <a:r>
              <a:rPr lang="uk-UA" sz="3600" b="1" dirty="0" err="1">
                <a:effectLst>
                  <a:outerShdw blurRad="38100" dist="38100" dir="2700000" algn="tl">
                    <a:srgbClr val="000000">
                      <a:alpha val="43137"/>
                    </a:srgbClr>
                  </a:outerShdw>
                </a:effectLst>
                <a:latin typeface="+mn-lt"/>
              </a:rPr>
              <a:t>Karl</a:t>
            </a:r>
            <a:r>
              <a:rPr lang="uk-UA" sz="3600" b="1" dirty="0">
                <a:effectLst>
                  <a:outerShdw blurRad="38100" dist="38100" dir="2700000" algn="tl">
                    <a:srgbClr val="000000">
                      <a:alpha val="43137"/>
                    </a:srgbClr>
                  </a:outerShdw>
                </a:effectLst>
                <a:latin typeface="+mn-lt"/>
              </a:rPr>
              <a:t> </a:t>
            </a:r>
            <a:r>
              <a:rPr lang="uk-UA" sz="3600" b="1" dirty="0" err="1">
                <a:effectLst>
                  <a:outerShdw blurRad="38100" dist="38100" dir="2700000" algn="tl">
                    <a:srgbClr val="000000">
                      <a:alpha val="43137"/>
                    </a:srgbClr>
                  </a:outerShdw>
                </a:effectLst>
                <a:latin typeface="+mn-lt"/>
              </a:rPr>
              <a:t>Storz</a:t>
            </a:r>
            <a:r>
              <a:rPr lang="uk-UA" sz="3600" b="1" dirty="0">
                <a:effectLst>
                  <a:outerShdw blurRad="38100" dist="38100" dir="2700000" algn="tl">
                    <a:srgbClr val="000000">
                      <a:alpha val="43137"/>
                    </a:srgbClr>
                  </a:outerShdw>
                </a:effectLst>
                <a:latin typeface="+mn-lt"/>
              </a:rPr>
              <a:t>» (від 8 </a:t>
            </a:r>
            <a:r>
              <a:rPr lang="uk-UA" sz="3600" b="1" dirty="0" err="1">
                <a:effectLst>
                  <a:outerShdw blurRad="38100" dist="38100" dir="2700000" algn="tl">
                    <a:srgbClr val="000000">
                      <a:alpha val="43137"/>
                    </a:srgbClr>
                  </a:outerShdw>
                </a:effectLst>
                <a:latin typeface="+mn-lt"/>
              </a:rPr>
              <a:t>Ch</a:t>
            </a:r>
            <a:r>
              <a:rPr lang="uk-UA" sz="3600" b="1" dirty="0">
                <a:effectLst>
                  <a:outerShdw blurRad="38100" dist="38100" dir="2700000" algn="tl">
                    <a:srgbClr val="000000">
                      <a:alpha val="43137"/>
                    </a:srgbClr>
                  </a:outerShdw>
                </a:effectLst>
                <a:latin typeface="+mn-lt"/>
              </a:rPr>
              <a:t> до 13 </a:t>
            </a:r>
            <a:r>
              <a:rPr lang="uk-UA" sz="3600" b="1" dirty="0" err="1">
                <a:effectLst>
                  <a:outerShdw blurRad="38100" dist="38100" dir="2700000" algn="tl">
                    <a:srgbClr val="000000">
                      <a:alpha val="43137"/>
                    </a:srgbClr>
                  </a:outerShdw>
                </a:effectLst>
                <a:latin typeface="+mn-lt"/>
              </a:rPr>
              <a:t>Ch</a:t>
            </a:r>
            <a:r>
              <a:rPr lang="uk-UA" sz="3600" b="1" dirty="0">
                <a:effectLst>
                  <a:outerShdw blurRad="38100" dist="38100" dir="2700000" algn="tl">
                    <a:srgbClr val="000000">
                      <a:alpha val="43137"/>
                    </a:srgbClr>
                  </a:outerShdw>
                </a:effectLst>
                <a:latin typeface="+mn-lt"/>
              </a:rPr>
              <a:t>), </a:t>
            </a:r>
            <a:r>
              <a:rPr lang="uk-UA" sz="3600" b="1" dirty="0" err="1">
                <a:effectLst>
                  <a:outerShdw blurRad="38100" dist="38100" dir="2700000" algn="tl">
                    <a:srgbClr val="000000">
                      <a:alpha val="43137"/>
                    </a:srgbClr>
                  </a:outerShdw>
                </a:effectLst>
                <a:latin typeface="+mn-lt"/>
              </a:rPr>
              <a:t>резектоскоп</a:t>
            </a:r>
            <a:r>
              <a:rPr lang="uk-UA" sz="3600" b="1" dirty="0">
                <a:effectLst>
                  <a:outerShdw blurRad="38100" dist="38100" dir="2700000" algn="tl">
                    <a:srgbClr val="000000">
                      <a:alpha val="43137"/>
                    </a:srgbClr>
                  </a:outerShdw>
                </a:effectLst>
                <a:latin typeface="+mn-lt"/>
              </a:rPr>
              <a:t> фірми «</a:t>
            </a:r>
            <a:r>
              <a:rPr lang="uk-UA" sz="3600" b="1" dirty="0" err="1">
                <a:effectLst>
                  <a:outerShdw blurRad="38100" dist="38100" dir="2700000" algn="tl">
                    <a:srgbClr val="000000">
                      <a:alpha val="43137"/>
                    </a:srgbClr>
                  </a:outerShdw>
                </a:effectLst>
                <a:latin typeface="+mn-lt"/>
              </a:rPr>
              <a:t>Karl</a:t>
            </a:r>
            <a:r>
              <a:rPr lang="uk-UA" sz="3600" b="1" dirty="0">
                <a:effectLst>
                  <a:outerShdw blurRad="38100" dist="38100" dir="2700000" algn="tl">
                    <a:srgbClr val="000000">
                      <a:alpha val="43137"/>
                    </a:srgbClr>
                  </a:outerShdw>
                </a:effectLst>
                <a:latin typeface="+mn-lt"/>
              </a:rPr>
              <a:t> </a:t>
            </a:r>
            <a:r>
              <a:rPr lang="uk-UA" sz="3600" b="1" dirty="0" err="1">
                <a:effectLst>
                  <a:outerShdw blurRad="38100" dist="38100" dir="2700000" algn="tl">
                    <a:srgbClr val="000000">
                      <a:alpha val="43137"/>
                    </a:srgbClr>
                  </a:outerShdw>
                </a:effectLst>
                <a:latin typeface="+mn-lt"/>
              </a:rPr>
              <a:t>Storz</a:t>
            </a:r>
            <a:r>
              <a:rPr lang="uk-UA" sz="3600" b="1" dirty="0">
                <a:effectLst>
                  <a:outerShdw blurRad="38100" dist="38100" dir="2700000" algn="tl">
                    <a:srgbClr val="000000">
                      <a:alpha val="43137"/>
                    </a:srgbClr>
                  </a:outerShdw>
                </a:effectLst>
                <a:latin typeface="+mn-lt"/>
              </a:rPr>
              <a:t>» (11 </a:t>
            </a:r>
            <a:r>
              <a:rPr lang="uk-UA" sz="3600" b="1" dirty="0" err="1">
                <a:effectLst>
                  <a:outerShdw blurRad="38100" dist="38100" dir="2700000" algn="tl">
                    <a:srgbClr val="000000">
                      <a:alpha val="43137"/>
                    </a:srgbClr>
                  </a:outerShdw>
                </a:effectLst>
                <a:latin typeface="+mn-lt"/>
              </a:rPr>
              <a:t>Ch</a:t>
            </a:r>
            <a:r>
              <a:rPr lang="uk-UA" sz="3600" b="1" dirty="0">
                <a:effectLst>
                  <a:outerShdw blurRad="38100" dist="38100" dir="2700000" algn="tl">
                    <a:srgbClr val="000000">
                      <a:alpha val="43137"/>
                    </a:srgbClr>
                  </a:outerShdw>
                </a:effectLst>
                <a:latin typeface="+mn-lt"/>
              </a:rPr>
              <a:t>), оптичний </a:t>
            </a:r>
            <a:r>
              <a:rPr lang="uk-UA" sz="3600" b="1" dirty="0" err="1">
                <a:effectLst>
                  <a:outerShdw blurRad="38100" dist="38100" dir="2700000" algn="tl">
                    <a:srgbClr val="000000">
                      <a:alpha val="43137"/>
                    </a:srgbClr>
                  </a:outerShdw>
                </a:effectLst>
                <a:latin typeface="+mn-lt"/>
              </a:rPr>
              <a:t>уретротом</a:t>
            </a:r>
            <a:r>
              <a:rPr lang="uk-UA" sz="3600" b="1" dirty="0">
                <a:effectLst>
                  <a:outerShdw blurRad="38100" dist="38100" dir="2700000" algn="tl">
                    <a:srgbClr val="000000">
                      <a:alpha val="43137"/>
                    </a:srgbClr>
                  </a:outerShdw>
                </a:effectLst>
                <a:latin typeface="+mn-lt"/>
              </a:rPr>
              <a:t> фірми «</a:t>
            </a:r>
            <a:r>
              <a:rPr lang="uk-UA" sz="3600" b="1" dirty="0" err="1">
                <a:effectLst>
                  <a:outerShdw blurRad="38100" dist="38100" dir="2700000" algn="tl">
                    <a:srgbClr val="000000">
                      <a:alpha val="43137"/>
                    </a:srgbClr>
                  </a:outerShdw>
                </a:effectLst>
                <a:latin typeface="+mn-lt"/>
              </a:rPr>
              <a:t>Olympus</a:t>
            </a:r>
            <a:r>
              <a:rPr lang="uk-UA" sz="3600" b="1" dirty="0">
                <a:effectLst>
                  <a:outerShdw blurRad="38100" dist="38100" dir="2700000" algn="tl">
                    <a:srgbClr val="000000">
                      <a:alpha val="43137"/>
                    </a:srgbClr>
                  </a:outerShdw>
                </a:effectLst>
                <a:latin typeface="+mn-lt"/>
              </a:rPr>
              <a:t>» (9,5 </a:t>
            </a:r>
            <a:r>
              <a:rPr lang="uk-UA" sz="3600" b="1" dirty="0" err="1">
                <a:effectLst>
                  <a:outerShdw blurRad="38100" dist="38100" dir="2700000" algn="tl">
                    <a:srgbClr val="000000">
                      <a:alpha val="43137"/>
                    </a:srgbClr>
                  </a:outerShdw>
                </a:effectLst>
                <a:latin typeface="+mn-lt"/>
              </a:rPr>
              <a:t>Ch</a:t>
            </a:r>
            <a:r>
              <a:rPr lang="uk-UA" sz="3600" b="1" dirty="0">
                <a:effectLst>
                  <a:outerShdw blurRad="38100" dist="38100" dir="2700000" algn="tl">
                    <a:srgbClr val="000000">
                      <a:alpha val="43137"/>
                    </a:srgbClr>
                  </a:outerShdw>
                </a:effectLst>
                <a:latin typeface="+mn-lt"/>
              </a:rPr>
              <a:t>), </a:t>
            </a:r>
            <a:r>
              <a:rPr lang="uk-UA" sz="3600" b="1" dirty="0" err="1">
                <a:effectLst>
                  <a:outerShdw blurRad="38100" dist="38100" dir="2700000" algn="tl">
                    <a:srgbClr val="000000">
                      <a:alpha val="43137"/>
                    </a:srgbClr>
                  </a:outerShdw>
                </a:effectLst>
                <a:latin typeface="+mn-lt"/>
              </a:rPr>
              <a:t>уретерореноскоп</a:t>
            </a:r>
            <a:r>
              <a:rPr lang="uk-UA" sz="3600" b="1" dirty="0">
                <a:effectLst>
                  <a:outerShdw blurRad="38100" dist="38100" dir="2700000" algn="tl">
                    <a:srgbClr val="000000">
                      <a:alpha val="43137"/>
                    </a:srgbClr>
                  </a:outerShdw>
                </a:effectLst>
                <a:latin typeface="+mn-lt"/>
              </a:rPr>
              <a:t> фірми «</a:t>
            </a:r>
            <a:r>
              <a:rPr lang="uk-UA" sz="3600" b="1" dirty="0" err="1">
                <a:effectLst>
                  <a:outerShdw blurRad="38100" dist="38100" dir="2700000" algn="tl">
                    <a:srgbClr val="000000">
                      <a:alpha val="43137"/>
                    </a:srgbClr>
                  </a:outerShdw>
                </a:effectLst>
                <a:latin typeface="+mn-lt"/>
              </a:rPr>
              <a:t>Olympus</a:t>
            </a:r>
            <a:r>
              <a:rPr lang="uk-UA" sz="3600" b="1" dirty="0">
                <a:effectLst>
                  <a:outerShdw blurRad="38100" dist="38100" dir="2700000" algn="tl">
                    <a:srgbClr val="000000">
                      <a:alpha val="43137"/>
                    </a:srgbClr>
                  </a:outerShdw>
                </a:effectLst>
                <a:latin typeface="+mn-lt"/>
              </a:rPr>
              <a:t>» (11 </a:t>
            </a:r>
            <a:r>
              <a:rPr lang="uk-UA" sz="3600" b="1" dirty="0" err="1">
                <a:effectLst>
                  <a:outerShdw blurRad="38100" dist="38100" dir="2700000" algn="tl">
                    <a:srgbClr val="000000">
                      <a:alpha val="43137"/>
                    </a:srgbClr>
                  </a:outerShdw>
                </a:effectLst>
                <a:latin typeface="+mn-lt"/>
              </a:rPr>
              <a:t>Ch</a:t>
            </a:r>
            <a:r>
              <a:rPr lang="uk-UA" sz="3600" b="1" dirty="0">
                <a:effectLst>
                  <a:outerShdw blurRad="38100" dist="38100" dir="2700000" algn="tl">
                    <a:srgbClr val="000000">
                      <a:alpha val="43137"/>
                    </a:srgbClr>
                  </a:outerShdw>
                </a:effectLst>
                <a:latin typeface="+mn-lt"/>
              </a:rPr>
              <a:t>) із застосуванням </a:t>
            </a:r>
            <a:r>
              <a:rPr lang="uk-UA" sz="3600" b="1" dirty="0" err="1">
                <a:effectLst>
                  <a:outerShdw blurRad="38100" dist="38100" dir="2700000" algn="tl">
                    <a:srgbClr val="000000">
                      <a:alpha val="43137"/>
                    </a:srgbClr>
                  </a:outerShdw>
                </a:effectLst>
                <a:latin typeface="+mn-lt"/>
              </a:rPr>
              <a:t>лапароскопічних</a:t>
            </a:r>
            <a:r>
              <a:rPr lang="uk-UA" sz="3600" b="1" dirty="0">
                <a:effectLst>
                  <a:outerShdw blurRad="38100" dist="38100" dir="2700000" algn="tl">
                    <a:srgbClr val="000000">
                      <a:alpha val="43137"/>
                    </a:srgbClr>
                  </a:outerShdw>
                </a:effectLst>
                <a:latin typeface="+mn-lt"/>
              </a:rPr>
              <a:t> стійок фірм «</a:t>
            </a:r>
            <a:r>
              <a:rPr lang="uk-UA" sz="3600" b="1" dirty="0" err="1">
                <a:effectLst>
                  <a:outerShdw blurRad="38100" dist="38100" dir="2700000" algn="tl">
                    <a:srgbClr val="000000">
                      <a:alpha val="43137"/>
                    </a:srgbClr>
                  </a:outerShdw>
                </a:effectLst>
                <a:latin typeface="+mn-lt"/>
              </a:rPr>
              <a:t>Karl</a:t>
            </a:r>
            <a:r>
              <a:rPr lang="uk-UA" sz="3600" b="1" dirty="0">
                <a:effectLst>
                  <a:outerShdw blurRad="38100" dist="38100" dir="2700000" algn="tl">
                    <a:srgbClr val="000000">
                      <a:alpha val="43137"/>
                    </a:srgbClr>
                  </a:outerShdw>
                </a:effectLst>
                <a:latin typeface="+mn-lt"/>
              </a:rPr>
              <a:t> </a:t>
            </a:r>
            <a:r>
              <a:rPr lang="uk-UA" sz="3600" b="1" dirty="0" err="1">
                <a:effectLst>
                  <a:outerShdw blurRad="38100" dist="38100" dir="2700000" algn="tl">
                    <a:srgbClr val="000000">
                      <a:alpha val="43137"/>
                    </a:srgbClr>
                  </a:outerShdw>
                </a:effectLst>
                <a:latin typeface="+mn-lt"/>
              </a:rPr>
              <a:t>Storz</a:t>
            </a:r>
            <a:r>
              <a:rPr lang="uk-UA" sz="3600" b="1" dirty="0">
                <a:effectLst>
                  <a:outerShdw blurRad="38100" dist="38100" dir="2700000" algn="tl">
                    <a:srgbClr val="000000">
                      <a:alpha val="43137"/>
                    </a:srgbClr>
                  </a:outerShdw>
                </a:effectLst>
                <a:latin typeface="+mn-lt"/>
              </a:rPr>
              <a:t>» та «</a:t>
            </a:r>
            <a:r>
              <a:rPr lang="uk-UA" sz="3600" b="1" dirty="0" err="1">
                <a:effectLst>
                  <a:outerShdw blurRad="38100" dist="38100" dir="2700000" algn="tl">
                    <a:srgbClr val="000000">
                      <a:alpha val="43137"/>
                    </a:srgbClr>
                  </a:outerShdw>
                </a:effectLst>
                <a:latin typeface="+mn-lt"/>
              </a:rPr>
              <a:t>Olympus</a:t>
            </a:r>
            <a:r>
              <a:rPr lang="uk-UA" sz="3600" b="1" dirty="0">
                <a:effectLst>
                  <a:outerShdw blurRad="38100" dist="38100" dir="2700000" algn="tl">
                    <a:srgbClr val="000000">
                      <a:alpha val="43137"/>
                    </a:srgbClr>
                  </a:outerShdw>
                </a:effectLst>
                <a:latin typeface="+mn-lt"/>
              </a:rPr>
              <a:t>».</a:t>
            </a:r>
            <a:endParaRPr lang="uk-UA" sz="3600"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p:txBody>
          <a:bodyPr/>
          <a:lstStyle/>
          <a:p>
            <a:endParaRPr lang="uk-UA" smtClean="0"/>
          </a:p>
        </p:txBody>
      </p:sp>
      <p:pic>
        <p:nvPicPr>
          <p:cNvPr id="22530" name="Picture 2" descr="D:\Документи\Урологія\уретерореноскоп-2.jpg"/>
          <p:cNvPicPr>
            <a:picLocks noGrp="1" noChangeAspect="1" noChangeArrowheads="1"/>
          </p:cNvPicPr>
          <p:nvPr>
            <p:ph sz="quarter" idx="1"/>
          </p:nvPr>
        </p:nvPicPr>
        <p:blipFill>
          <a:blip r:embed="rId2"/>
          <a:srcRect/>
          <a:stretch>
            <a:fillRect/>
          </a:stretch>
        </p:blipFill>
        <p:spPr>
          <a:xfrm>
            <a:off x="755650" y="3317875"/>
            <a:ext cx="7704138" cy="3540125"/>
          </a:xfrm>
        </p:spPr>
      </p:pic>
      <p:pic>
        <p:nvPicPr>
          <p:cNvPr id="22531" name="Picture 3" descr="D:\Документи\Урологія\уретротом.jpg"/>
          <p:cNvPicPr>
            <a:picLocks noChangeAspect="1" noChangeArrowheads="1"/>
          </p:cNvPicPr>
          <p:nvPr/>
        </p:nvPicPr>
        <p:blipFill>
          <a:blip r:embed="rId3"/>
          <a:srcRect/>
          <a:stretch>
            <a:fillRect/>
          </a:stretch>
        </p:blipFill>
        <p:spPr bwMode="auto">
          <a:xfrm>
            <a:off x="1258888" y="0"/>
            <a:ext cx="6842125" cy="3640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endParaRPr lang="uk-UA" smtClean="0"/>
          </a:p>
        </p:txBody>
      </p:sp>
      <p:pic>
        <p:nvPicPr>
          <p:cNvPr id="23554" name="Picture 2" descr="D:\Документи\Урологія\резектскоп.jpg"/>
          <p:cNvPicPr>
            <a:picLocks noGrp="1" noChangeAspect="1" noChangeArrowheads="1"/>
          </p:cNvPicPr>
          <p:nvPr>
            <p:ph sz="quarter" idx="1"/>
          </p:nvPr>
        </p:nvPicPr>
        <p:blipFill>
          <a:blip r:embed="rId2"/>
          <a:srcRect/>
          <a:stretch>
            <a:fillRect/>
          </a:stretch>
        </p:blipFill>
        <p:spPr>
          <a:xfrm>
            <a:off x="1403350" y="3338513"/>
            <a:ext cx="6423025" cy="3519487"/>
          </a:xfrm>
        </p:spPr>
      </p:pic>
      <p:pic>
        <p:nvPicPr>
          <p:cNvPr id="23555" name="Picture 3" descr="D:\Документи\Урологія\цистоскоп.jpg"/>
          <p:cNvPicPr>
            <a:picLocks noChangeAspect="1" noChangeArrowheads="1"/>
          </p:cNvPicPr>
          <p:nvPr/>
        </p:nvPicPr>
        <p:blipFill>
          <a:blip r:embed="rId3"/>
          <a:srcRect/>
          <a:stretch>
            <a:fillRect/>
          </a:stretch>
        </p:blipFill>
        <p:spPr bwMode="auto">
          <a:xfrm>
            <a:off x="1403350" y="-242888"/>
            <a:ext cx="6481763" cy="36290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3325</TotalTime>
  <Words>1916</Words>
  <Application>Microsoft Office PowerPoint</Application>
  <PresentationFormat>On-screen Show (4:3)</PresentationFormat>
  <Paragraphs>97</Paragraphs>
  <Slides>41</Slides>
  <Notes>2</Notes>
  <HiddenSlides>0</HiddenSlides>
  <MMClips>0</MMClips>
  <ScaleCrop>false</ScaleCrop>
  <HeadingPairs>
    <vt:vector size="6" baseType="variant">
      <vt:variant>
        <vt:lpstr>Использованные шрифты</vt:lpstr>
      </vt:variant>
      <vt:variant>
        <vt:i4>8</vt:i4>
      </vt:variant>
      <vt:variant>
        <vt:lpstr>Шаблон оформления</vt:lpstr>
      </vt:variant>
      <vt:variant>
        <vt:i4>8</vt:i4>
      </vt:variant>
      <vt:variant>
        <vt:lpstr>Заголовки слайдов</vt:lpstr>
      </vt:variant>
      <vt:variant>
        <vt:i4>41</vt:i4>
      </vt:variant>
    </vt:vector>
  </HeadingPairs>
  <TitlesOfParts>
    <vt:vector size="57" baseType="lpstr">
      <vt:lpstr>Calibri</vt:lpstr>
      <vt:lpstr>Arial</vt:lpstr>
      <vt:lpstr>Cambria</vt:lpstr>
      <vt:lpstr>Wingdings 3</vt:lpstr>
      <vt:lpstr>Wingdings</vt:lpstr>
      <vt:lpstr>Gill Sans MT</vt:lpstr>
      <vt:lpstr>Verdana</vt:lpstr>
      <vt:lpstr>Times New Roman</vt:lpstr>
      <vt:lpstr>Начальная</vt:lpstr>
      <vt:lpstr>Начальная</vt:lpstr>
      <vt:lpstr>Начальная</vt:lpstr>
      <vt:lpstr>Начальная</vt:lpstr>
      <vt:lpstr>Начальная</vt:lpstr>
      <vt:lpstr>Начальная</vt:lpstr>
      <vt:lpstr>Начальная</vt:lpstr>
      <vt:lpstr>Начальная</vt:lpstr>
      <vt:lpstr>Слайд 1</vt:lpstr>
      <vt:lpstr>Уретероцеле та клапани задньої уретри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Ендоскопічна картина резекції КЗУ</vt:lpstr>
      <vt:lpstr>Слайд 16</vt:lpstr>
      <vt:lpstr>Слайд 17</vt:lpstr>
      <vt:lpstr>Слайд 18</vt:lpstr>
      <vt:lpstr>Слайд 19</vt:lpstr>
      <vt:lpstr>Слайд 20</vt:lpstr>
      <vt:lpstr>Розсічення кісти задньої уретри</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Висновки</vt:lpstr>
      <vt:lpstr>                             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i.trofimov</dc:creator>
  <cp:lastModifiedBy>D101GGCL</cp:lastModifiedBy>
  <cp:revision>353</cp:revision>
  <dcterms:created xsi:type="dcterms:W3CDTF">2012-02-27T18:52:02Z</dcterms:created>
  <dcterms:modified xsi:type="dcterms:W3CDTF">2016-02-19T06:17:44Z</dcterms:modified>
</cp:coreProperties>
</file>