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66" r:id="rId2"/>
    <p:sldId id="271" r:id="rId3"/>
    <p:sldId id="273" r:id="rId4"/>
    <p:sldId id="272" r:id="rId5"/>
    <p:sldId id="274" r:id="rId6"/>
    <p:sldId id="275" r:id="rId7"/>
    <p:sldId id="277" r:id="rId8"/>
    <p:sldId id="289" r:id="rId9"/>
    <p:sldId id="291" r:id="rId10"/>
    <p:sldId id="292" r:id="rId11"/>
    <p:sldId id="290" r:id="rId12"/>
    <p:sldId id="276" r:id="rId13"/>
    <p:sldId id="278" r:id="rId14"/>
    <p:sldId id="279" r:id="rId15"/>
    <p:sldId id="281" r:id="rId16"/>
    <p:sldId id="280" r:id="rId17"/>
    <p:sldId id="282" r:id="rId18"/>
    <p:sldId id="283" r:id="rId19"/>
    <p:sldId id="284" r:id="rId20"/>
    <p:sldId id="285" r:id="rId21"/>
    <p:sldId id="286" r:id="rId22"/>
    <p:sldId id="287" r:id="rId23"/>
    <p:sldId id="26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6447" autoAdjust="0"/>
  </p:normalViewPr>
  <p:slideViewPr>
    <p:cSldViewPr>
      <p:cViewPr varScale="1">
        <p:scale>
          <a:sx n="44" d="100"/>
          <a:sy n="44" d="100"/>
        </p:scale>
        <p:origin x="-8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CD101-551E-4998-AA06-3C21EB3838A1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A6B03-59E9-4538-9B40-A06F63B00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A6B03-59E9-4538-9B40-A06F63B00ED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435F91F-8A0F-4719-AC8B-59B3C8BB823D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AA45303-0A99-4639-BE09-07C45D21B5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F91F-8A0F-4719-AC8B-59B3C8BB823D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5303-0A99-4639-BE09-07C45D21B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F91F-8A0F-4719-AC8B-59B3C8BB823D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5303-0A99-4639-BE09-07C45D21B5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F91F-8A0F-4719-AC8B-59B3C8BB823D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5303-0A99-4639-BE09-07C45D21B5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435F91F-8A0F-4719-AC8B-59B3C8BB823D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AA45303-0A99-4639-BE09-07C45D21B5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F91F-8A0F-4719-AC8B-59B3C8BB823D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5303-0A99-4639-BE09-07C45D21B5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F91F-8A0F-4719-AC8B-59B3C8BB823D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5303-0A99-4639-BE09-07C45D21B5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F91F-8A0F-4719-AC8B-59B3C8BB823D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5303-0A99-4639-BE09-07C45D21B5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F91F-8A0F-4719-AC8B-59B3C8BB823D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5303-0A99-4639-BE09-07C45D21B5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F91F-8A0F-4719-AC8B-59B3C8BB823D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5303-0A99-4639-BE09-07C45D21B5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F91F-8A0F-4719-AC8B-59B3C8BB823D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5303-0A99-4639-BE09-07C45D21B5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61000">
              <a:schemeClr val="bg2">
                <a:lumMod val="50000"/>
              </a:schemeClr>
            </a:gs>
            <a:gs pos="100000">
              <a:schemeClr val="bg2">
                <a:tint val="97000"/>
                <a:satMod val="22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435F91F-8A0F-4719-AC8B-59B3C8BB823D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AA45303-0A99-4639-BE09-07C45D21B5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5737" y="285728"/>
            <a:ext cx="8469667" cy="632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8435280" cy="65008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Застосування </a:t>
            </a:r>
            <a:r>
              <a:rPr lang="uk-UA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малоінвазивного</a:t>
            </a:r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обладнання в хірургічній корекції вад нижніх сечовивідних шляхів у дітей</a:t>
            </a:r>
          </a:p>
          <a:p>
            <a:pPr algn="ctr">
              <a:buNone/>
            </a:pPr>
            <a:endParaRPr lang="uk-UA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uk-UA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Д.В. Шевчук</a:t>
            </a:r>
          </a:p>
          <a:p>
            <a:pPr algn="ctr">
              <a:buNone/>
            </a:pPr>
            <a:r>
              <a:rPr lang="uk-UA" sz="1800" i="1" dirty="0" err="1" smtClean="0"/>
              <a:t>к</a:t>
            </a:r>
            <a:r>
              <a:rPr lang="uk-UA" sz="1800" i="1" dirty="0" err="1" smtClean="0"/>
              <a:t>.мед.н</a:t>
            </a:r>
            <a:r>
              <a:rPr lang="uk-UA" sz="1800" i="1" dirty="0" smtClean="0"/>
              <a:t>.</a:t>
            </a:r>
            <a:endParaRPr lang="uk-UA" sz="1800" i="1" dirty="0" smtClean="0"/>
          </a:p>
          <a:p>
            <a:pPr algn="ctr">
              <a:buNone/>
            </a:pPr>
            <a:r>
              <a:rPr lang="uk-UA" sz="2400" i="1" dirty="0" smtClean="0"/>
              <a:t>Житомирська обласна дитяча клінічна лікарня</a:t>
            </a:r>
            <a:endParaRPr lang="uk-UA" sz="2400" dirty="0" smtClean="0"/>
          </a:p>
          <a:p>
            <a:pPr algn="ctr">
              <a:buNone/>
            </a:pPr>
            <a:r>
              <a:rPr lang="uk-UA" sz="2400" i="1" dirty="0" smtClean="0"/>
              <a:t>Національна медична академія післядипломної освіти імені П.Л. Шупика</a:t>
            </a:r>
            <a:endParaRPr lang="uk-UA" sz="2400" dirty="0" smtClean="0"/>
          </a:p>
          <a:p>
            <a:pPr algn="ctr">
              <a:buNone/>
            </a:pPr>
            <a:r>
              <a:rPr lang="uk-UA" sz="2400" i="1" dirty="0" smtClean="0"/>
              <a:t>Житомирський державний університет імені І. Франко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 descr="D:\Документи\Урологія\цистоскоп-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839286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3246"/>
            <a:ext cx="3816424" cy="678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0937"/>
            <a:ext cx="3851473" cy="684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12000" contrast="-51000"/>
          </a:blip>
          <a:srcRect/>
          <a:stretch>
            <a:fillRect/>
          </a:stretch>
        </p:blipFill>
        <p:spPr bwMode="auto">
          <a:xfrm>
            <a:off x="0" y="575786"/>
            <a:ext cx="8821275" cy="628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51520" y="1556792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dirty="0" smtClean="0"/>
              <a:t>	</a:t>
            </a:r>
            <a:r>
              <a:rPr lang="uk-UA" sz="3600" b="1" dirty="0" smtClean="0"/>
              <a:t>Із 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2002</a:t>
            </a:r>
            <a:r>
              <a:rPr lang="uk-UA" sz="3600" b="1" dirty="0" smtClean="0"/>
              <a:t> до 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2009</a:t>
            </a:r>
            <a:r>
              <a:rPr lang="uk-UA" sz="3600" b="1" dirty="0" smtClean="0"/>
              <a:t> року ендоскопічні дослідження несли лише діагностичний характер, тоді як із 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 р.</a:t>
            </a:r>
            <a:r>
              <a:rPr lang="uk-UA" sz="3600" b="1" dirty="0" smtClean="0"/>
              <a:t> почалось активне впровадження ендоскопічних втручань із розширенням їх діапазону.</a:t>
            </a:r>
            <a:endParaRPr lang="uk-UA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5536" y="352677"/>
            <a:ext cx="8496944" cy="650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260644"/>
          <a:ext cx="8892480" cy="6289431"/>
        </p:xfrm>
        <a:graphic>
          <a:graphicData uri="http://schemas.openxmlformats.org/drawingml/2006/table">
            <a:tbl>
              <a:tblPr/>
              <a:tblGrid>
                <a:gridCol w="1512168"/>
                <a:gridCol w="3168352"/>
                <a:gridCol w="648072"/>
                <a:gridCol w="720080"/>
                <a:gridCol w="720080"/>
                <a:gridCol w="720080"/>
                <a:gridCol w="720080"/>
                <a:gridCol w="683568"/>
              </a:tblGrid>
              <a:tr h="116778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2000" b="1" spc="40" dirty="0">
                          <a:latin typeface="Times New Roman"/>
                          <a:ea typeface="SimSun"/>
                          <a:cs typeface="Times New Roman"/>
                        </a:rPr>
                        <a:t>Вид оперативного втручання</a:t>
                      </a:r>
                      <a:endParaRPr lang="uk-U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 dirty="0">
                          <a:latin typeface="Times New Roman"/>
                          <a:ea typeface="SimSun"/>
                          <a:cs typeface="Times New Roman"/>
                        </a:rPr>
                        <a:t>2010 рік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 dirty="0">
                          <a:latin typeface="Times New Roman"/>
                          <a:ea typeface="SimSun"/>
                          <a:cs typeface="Times New Roman"/>
                        </a:rPr>
                        <a:t>2011 рік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 dirty="0">
                          <a:latin typeface="Times New Roman"/>
                          <a:ea typeface="SimSun"/>
                          <a:cs typeface="Times New Roman"/>
                        </a:rPr>
                        <a:t>2012 рік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>
                          <a:latin typeface="Times New Roman"/>
                          <a:ea typeface="SimSun"/>
                          <a:cs typeface="Times New Roman"/>
                        </a:rPr>
                        <a:t>2013 рік</a:t>
                      </a:r>
                      <a:endParaRPr lang="uk-U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>
                          <a:latin typeface="Times New Roman"/>
                          <a:ea typeface="SimSun"/>
                          <a:cs typeface="Times New Roman"/>
                        </a:rPr>
                        <a:t>2014 рік</a:t>
                      </a:r>
                      <a:endParaRPr lang="uk-U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>
                          <a:latin typeface="Times New Roman"/>
                          <a:ea typeface="SimSun"/>
                          <a:cs typeface="Times New Roman"/>
                        </a:rPr>
                        <a:t>Всього</a:t>
                      </a:r>
                      <a:endParaRPr lang="uk-U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87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SimSun"/>
                          <a:cs typeface="Times New Roman"/>
                        </a:rPr>
                        <a:t>Уретроскопічні операції</a:t>
                      </a:r>
                      <a:endParaRPr lang="uk-UA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SimSun"/>
                          <a:cs typeface="Times New Roman"/>
                        </a:rPr>
                        <a:t>резекція клапану задньої уретри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 dirty="0">
                          <a:latin typeface="Times New Roman"/>
                          <a:ea typeface="SimSun"/>
                          <a:cs typeface="Times New Roman"/>
                        </a:rPr>
                        <a:t>-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>
                          <a:latin typeface="Times New Roman"/>
                          <a:ea typeface="SimSun"/>
                          <a:cs typeface="Times New Roman"/>
                        </a:rPr>
                        <a:t>3</a:t>
                      </a:r>
                      <a:endParaRPr lang="uk-U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 dirty="0">
                          <a:latin typeface="Times New Roman"/>
                          <a:ea typeface="SimSun"/>
                          <a:cs typeface="Times New Roman"/>
                        </a:rPr>
                        <a:t>6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 dirty="0">
                          <a:latin typeface="Times New Roman"/>
                          <a:ea typeface="SimSun"/>
                          <a:cs typeface="Times New Roman"/>
                        </a:rPr>
                        <a:t>18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>
                          <a:latin typeface="Times New Roman"/>
                          <a:ea typeface="SimSun"/>
                          <a:cs typeface="Times New Roman"/>
                        </a:rPr>
                        <a:t>30</a:t>
                      </a:r>
                      <a:endParaRPr lang="uk-U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>
                          <a:latin typeface="Times New Roman"/>
                          <a:ea typeface="SimSun"/>
                          <a:cs typeface="Times New Roman"/>
                        </a:rPr>
                        <a:t>57</a:t>
                      </a:r>
                      <a:endParaRPr lang="uk-U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26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SimSun"/>
                          <a:cs typeface="Times New Roman"/>
                        </a:rPr>
                        <a:t>розсічення рубця уретри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 dirty="0">
                          <a:latin typeface="Times New Roman"/>
                          <a:ea typeface="SimSun"/>
                          <a:cs typeface="Times New Roman"/>
                        </a:rPr>
                        <a:t>-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 dirty="0">
                          <a:latin typeface="Times New Roman"/>
                          <a:ea typeface="SimSun"/>
                          <a:cs typeface="Times New Roman"/>
                        </a:rPr>
                        <a:t>-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 dirty="0">
                          <a:latin typeface="Times New Roman"/>
                          <a:ea typeface="SimSun"/>
                          <a:cs typeface="Times New Roman"/>
                        </a:rPr>
                        <a:t>-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 dirty="0">
                          <a:latin typeface="Times New Roman"/>
                          <a:ea typeface="SimSun"/>
                          <a:cs typeface="Times New Roman"/>
                        </a:rPr>
                        <a:t>-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 dirty="0"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endParaRPr lang="uk-U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346">
                <a:tc row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latin typeface="Times New Roman"/>
                          <a:ea typeface="SimSun"/>
                          <a:cs typeface="Times New Roman"/>
                        </a:rPr>
                        <a:t>Цистоскопічні</a:t>
                      </a:r>
                      <a:r>
                        <a:rPr lang="uk-UA" sz="1600" b="1" dirty="0"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uk-UA" sz="1600" b="1" dirty="0" smtClean="0">
                          <a:latin typeface="Times New Roman"/>
                          <a:ea typeface="SimSun"/>
                          <a:cs typeface="Times New Roman"/>
                        </a:rPr>
                        <a:t>операції</a:t>
                      </a:r>
                      <a:endParaRPr lang="uk-UA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SimSun"/>
                          <a:cs typeface="Times New Roman"/>
                        </a:rPr>
                        <a:t>діагностична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 dirty="0">
                          <a:latin typeface="Times New Roman"/>
                          <a:ea typeface="SimSun"/>
                          <a:cs typeface="Times New Roman"/>
                        </a:rPr>
                        <a:t>10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>
                          <a:latin typeface="Times New Roman"/>
                          <a:ea typeface="SimSun"/>
                          <a:cs typeface="Times New Roman"/>
                        </a:rPr>
                        <a:t>12</a:t>
                      </a:r>
                      <a:endParaRPr lang="uk-U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 dirty="0">
                          <a:latin typeface="Times New Roman"/>
                          <a:ea typeface="SimSun"/>
                          <a:cs typeface="Times New Roman"/>
                        </a:rPr>
                        <a:t>18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 dirty="0">
                          <a:latin typeface="Times New Roman"/>
                          <a:ea typeface="SimSun"/>
                          <a:cs typeface="Times New Roman"/>
                        </a:rPr>
                        <a:t>18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 dirty="0">
                          <a:latin typeface="Times New Roman"/>
                          <a:ea typeface="SimSun"/>
                          <a:cs typeface="Times New Roman"/>
                        </a:rPr>
                        <a:t>15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 dirty="0">
                          <a:latin typeface="Times New Roman"/>
                          <a:ea typeface="SimSun"/>
                          <a:cs typeface="Times New Roman"/>
                        </a:rPr>
                        <a:t>73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35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latin typeface="Times New Roman"/>
                          <a:ea typeface="SimSun"/>
                          <a:cs typeface="Times New Roman"/>
                        </a:rPr>
                        <a:t>інтубація</a:t>
                      </a:r>
                      <a:r>
                        <a:rPr lang="uk-UA" sz="1400" dirty="0"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uk-UA" sz="1400" dirty="0" err="1">
                          <a:latin typeface="Times New Roman"/>
                          <a:ea typeface="SimSun"/>
                          <a:cs typeface="Times New Roman"/>
                        </a:rPr>
                        <a:t>сечовода</a:t>
                      </a:r>
                      <a:r>
                        <a:rPr lang="uk-UA" sz="1400" dirty="0">
                          <a:latin typeface="Times New Roman"/>
                          <a:ea typeface="SimSun"/>
                          <a:cs typeface="Times New Roman"/>
                        </a:rPr>
                        <a:t>/ретроградна пієлографія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 dirty="0">
                          <a:latin typeface="Times New Roman"/>
                          <a:ea typeface="SimSun"/>
                          <a:cs typeface="Times New Roman"/>
                        </a:rPr>
                        <a:t>-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 dirty="0"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>
                          <a:latin typeface="Times New Roman"/>
                          <a:ea typeface="SimSun"/>
                          <a:cs typeface="Times New Roman"/>
                        </a:rPr>
                        <a:t>3</a:t>
                      </a:r>
                      <a:endParaRPr lang="uk-U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 dirty="0">
                          <a:latin typeface="Times New Roman"/>
                          <a:ea typeface="SimSun"/>
                          <a:cs typeface="Times New Roman"/>
                        </a:rPr>
                        <a:t>-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>
                          <a:latin typeface="Times New Roman"/>
                          <a:ea typeface="SimSun"/>
                          <a:cs typeface="Times New Roman"/>
                        </a:rPr>
                        <a:t>-</a:t>
                      </a:r>
                      <a:endParaRPr lang="uk-U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 dirty="0">
                          <a:latin typeface="Times New Roman"/>
                          <a:ea typeface="SimSun"/>
                          <a:cs typeface="Times New Roman"/>
                        </a:rPr>
                        <a:t>4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24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SimSun"/>
                          <a:cs typeface="Times New Roman"/>
                        </a:rPr>
                        <a:t>видалення/встановлення </a:t>
                      </a:r>
                      <a:r>
                        <a:rPr lang="uk-UA" sz="1400" dirty="0" err="1">
                          <a:latin typeface="Times New Roman"/>
                          <a:ea typeface="SimSun"/>
                          <a:cs typeface="Times New Roman"/>
                        </a:rPr>
                        <a:t>уретерального</a:t>
                      </a:r>
                      <a:r>
                        <a:rPr lang="uk-UA" sz="1400" dirty="0"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uk-UA" sz="1400" dirty="0" err="1">
                          <a:latin typeface="Times New Roman"/>
                          <a:ea typeface="SimSun"/>
                          <a:cs typeface="Times New Roman"/>
                        </a:rPr>
                        <a:t>стента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>
                          <a:latin typeface="Times New Roman"/>
                          <a:ea typeface="SimSun"/>
                          <a:cs typeface="Times New Roman"/>
                        </a:rPr>
                        <a:t>-</a:t>
                      </a:r>
                      <a:endParaRPr lang="uk-U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>
                          <a:latin typeface="Times New Roman"/>
                          <a:ea typeface="SimSun"/>
                          <a:cs typeface="Times New Roman"/>
                        </a:rPr>
                        <a:t>2</a:t>
                      </a:r>
                      <a:endParaRPr lang="uk-U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>
                          <a:latin typeface="Times New Roman"/>
                          <a:ea typeface="SimSun"/>
                          <a:cs typeface="Times New Roman"/>
                        </a:rPr>
                        <a:t>15</a:t>
                      </a:r>
                      <a:endParaRPr lang="uk-U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>
                          <a:latin typeface="Times New Roman"/>
                          <a:ea typeface="SimSun"/>
                          <a:cs typeface="Times New Roman"/>
                        </a:rPr>
                        <a:t>7</a:t>
                      </a:r>
                      <a:endParaRPr lang="uk-U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>
                          <a:latin typeface="Times New Roman"/>
                          <a:ea typeface="SimSun"/>
                          <a:cs typeface="Times New Roman"/>
                        </a:rPr>
                        <a:t>-</a:t>
                      </a:r>
                      <a:endParaRPr lang="uk-U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 dirty="0">
                          <a:latin typeface="Times New Roman"/>
                          <a:ea typeface="SimSun"/>
                          <a:cs typeface="Times New Roman"/>
                        </a:rPr>
                        <a:t>24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87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SimSun"/>
                          <a:cs typeface="Times New Roman"/>
                        </a:rPr>
                        <a:t>постановка </a:t>
                      </a:r>
                      <a:r>
                        <a:rPr lang="uk-UA" sz="1400" dirty="0" err="1">
                          <a:latin typeface="Times New Roman"/>
                          <a:ea typeface="SimSun"/>
                          <a:cs typeface="Times New Roman"/>
                        </a:rPr>
                        <a:t>епіцистостоми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>
                          <a:latin typeface="Times New Roman"/>
                          <a:ea typeface="SimSun"/>
                          <a:cs typeface="Times New Roman"/>
                        </a:rPr>
                        <a:t>-</a:t>
                      </a:r>
                      <a:endParaRPr lang="uk-U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>
                          <a:latin typeface="Times New Roman"/>
                          <a:ea typeface="SimSun"/>
                          <a:cs typeface="Times New Roman"/>
                        </a:rPr>
                        <a:t>-</a:t>
                      </a:r>
                      <a:endParaRPr lang="uk-U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>
                          <a:latin typeface="Times New Roman"/>
                          <a:ea typeface="SimSun"/>
                          <a:cs typeface="Times New Roman"/>
                        </a:rPr>
                        <a:t>2</a:t>
                      </a:r>
                      <a:endParaRPr lang="uk-U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>
                          <a:latin typeface="Times New Roman"/>
                          <a:ea typeface="SimSun"/>
                          <a:cs typeface="Times New Roman"/>
                        </a:rPr>
                        <a:t>-</a:t>
                      </a:r>
                      <a:endParaRPr lang="uk-U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>
                          <a:latin typeface="Times New Roman"/>
                          <a:ea typeface="SimSun"/>
                          <a:cs typeface="Times New Roman"/>
                        </a:rPr>
                        <a:t>-</a:t>
                      </a:r>
                      <a:endParaRPr lang="uk-U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 dirty="0">
                          <a:latin typeface="Times New Roman"/>
                          <a:ea typeface="SimSun"/>
                          <a:cs typeface="Times New Roman"/>
                        </a:rPr>
                        <a:t>2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09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SimSun"/>
                          <a:cs typeface="Times New Roman"/>
                        </a:rPr>
                        <a:t>корекція </a:t>
                      </a:r>
                      <a:r>
                        <a:rPr lang="uk-UA" sz="1400" dirty="0" smtClean="0">
                          <a:latin typeface="Times New Roman"/>
                          <a:ea typeface="SimSun"/>
                          <a:cs typeface="Times New Roman"/>
                        </a:rPr>
                        <a:t>МСР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>
                          <a:latin typeface="Times New Roman"/>
                          <a:ea typeface="SimSun"/>
                          <a:cs typeface="Times New Roman"/>
                        </a:rPr>
                        <a:t>5</a:t>
                      </a:r>
                      <a:endParaRPr lang="uk-U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>
                          <a:latin typeface="Times New Roman"/>
                          <a:ea typeface="SimSun"/>
                          <a:cs typeface="Times New Roman"/>
                        </a:rPr>
                        <a:t>26</a:t>
                      </a:r>
                      <a:endParaRPr lang="uk-U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>
                          <a:latin typeface="Times New Roman"/>
                          <a:ea typeface="SimSun"/>
                          <a:cs typeface="Times New Roman"/>
                        </a:rPr>
                        <a:t>14</a:t>
                      </a:r>
                      <a:endParaRPr lang="uk-U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>
                          <a:latin typeface="Times New Roman"/>
                          <a:ea typeface="SimSun"/>
                          <a:cs typeface="Times New Roman"/>
                        </a:rPr>
                        <a:t>8</a:t>
                      </a:r>
                      <a:endParaRPr lang="uk-U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>
                          <a:latin typeface="Times New Roman"/>
                          <a:ea typeface="SimSun"/>
                          <a:cs typeface="Times New Roman"/>
                        </a:rPr>
                        <a:t>7</a:t>
                      </a:r>
                      <a:endParaRPr lang="uk-U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 dirty="0">
                          <a:latin typeface="Times New Roman"/>
                          <a:ea typeface="SimSun"/>
                          <a:cs typeface="Times New Roman"/>
                        </a:rPr>
                        <a:t>60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87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SimSun"/>
                          <a:cs typeface="Times New Roman"/>
                        </a:rPr>
                        <a:t>ендоскопічна </a:t>
                      </a:r>
                      <a:r>
                        <a:rPr lang="uk-UA" sz="1400" dirty="0" err="1">
                          <a:latin typeface="Times New Roman"/>
                          <a:ea typeface="SimSun"/>
                          <a:cs typeface="Times New Roman"/>
                        </a:rPr>
                        <a:t>літотрипсія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>
                          <a:latin typeface="Times New Roman"/>
                          <a:ea typeface="SimSun"/>
                          <a:cs typeface="Times New Roman"/>
                        </a:rPr>
                        <a:t>-</a:t>
                      </a:r>
                      <a:endParaRPr lang="uk-U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>
                          <a:latin typeface="Times New Roman"/>
                          <a:ea typeface="SimSun"/>
                          <a:cs typeface="Times New Roman"/>
                        </a:rPr>
                        <a:t>-</a:t>
                      </a:r>
                      <a:endParaRPr lang="uk-U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endParaRPr lang="uk-U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>
                          <a:latin typeface="Times New Roman"/>
                          <a:ea typeface="SimSun"/>
                          <a:cs typeface="Times New Roman"/>
                        </a:rPr>
                        <a:t>2</a:t>
                      </a:r>
                      <a:endParaRPr lang="uk-U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>
                          <a:latin typeface="Times New Roman"/>
                          <a:ea typeface="SimSun"/>
                          <a:cs typeface="Times New Roman"/>
                        </a:rPr>
                        <a:t>-</a:t>
                      </a:r>
                      <a:endParaRPr lang="uk-U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 dirty="0">
                          <a:latin typeface="Times New Roman"/>
                          <a:ea typeface="SimSun"/>
                          <a:cs typeface="Times New Roman"/>
                        </a:rPr>
                        <a:t>3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09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SimSun"/>
                          <a:cs typeface="Times New Roman"/>
                        </a:rPr>
                        <a:t>введення в </a:t>
                      </a:r>
                      <a:r>
                        <a:rPr lang="uk-UA" sz="1400" dirty="0" err="1">
                          <a:latin typeface="Times New Roman"/>
                          <a:ea typeface="SimSun"/>
                          <a:cs typeface="Times New Roman"/>
                        </a:rPr>
                        <a:t>детрузор</a:t>
                      </a:r>
                      <a:r>
                        <a:rPr lang="uk-UA" sz="1400" dirty="0"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uk-UA" sz="1400" dirty="0" err="1">
                          <a:latin typeface="Times New Roman"/>
                          <a:ea typeface="SimSun"/>
                          <a:cs typeface="Times New Roman"/>
                        </a:rPr>
                        <a:t>Ботулотоксину</a:t>
                      </a:r>
                      <a:r>
                        <a:rPr lang="uk-UA" sz="1400" dirty="0">
                          <a:latin typeface="Times New Roman"/>
                          <a:ea typeface="SimSun"/>
                          <a:cs typeface="Times New Roman"/>
                        </a:rPr>
                        <a:t> А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>
                          <a:latin typeface="Times New Roman"/>
                          <a:ea typeface="SimSun"/>
                          <a:cs typeface="Times New Roman"/>
                        </a:rPr>
                        <a:t>-</a:t>
                      </a:r>
                      <a:endParaRPr lang="uk-U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>
                          <a:latin typeface="Times New Roman"/>
                          <a:ea typeface="SimSun"/>
                          <a:cs typeface="Times New Roman"/>
                        </a:rPr>
                        <a:t>-</a:t>
                      </a:r>
                      <a:endParaRPr lang="uk-U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endParaRPr lang="uk-U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>
                          <a:latin typeface="Times New Roman"/>
                          <a:ea typeface="SimSun"/>
                          <a:cs typeface="Times New Roman"/>
                        </a:rPr>
                        <a:t>-</a:t>
                      </a:r>
                      <a:endParaRPr lang="uk-U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>
                          <a:latin typeface="Times New Roman"/>
                          <a:ea typeface="SimSun"/>
                          <a:cs typeface="Times New Roman"/>
                        </a:rPr>
                        <a:t>-</a:t>
                      </a:r>
                      <a:endParaRPr lang="uk-U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 dirty="0"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87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SimSun"/>
                          <a:cs typeface="Times New Roman"/>
                        </a:rPr>
                        <a:t>розсічення </a:t>
                      </a:r>
                      <a:r>
                        <a:rPr lang="uk-UA" sz="1400" dirty="0" err="1">
                          <a:latin typeface="Times New Roman"/>
                          <a:ea typeface="SimSun"/>
                          <a:cs typeface="Times New Roman"/>
                        </a:rPr>
                        <a:t>уретероцеле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>
                          <a:latin typeface="Times New Roman"/>
                          <a:ea typeface="SimSun"/>
                          <a:cs typeface="Times New Roman"/>
                        </a:rPr>
                        <a:t>-</a:t>
                      </a:r>
                      <a:endParaRPr lang="uk-U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>
                          <a:latin typeface="Times New Roman"/>
                          <a:ea typeface="SimSun"/>
                          <a:cs typeface="Times New Roman"/>
                        </a:rPr>
                        <a:t>-</a:t>
                      </a:r>
                      <a:endParaRPr lang="uk-U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>
                          <a:latin typeface="Times New Roman"/>
                          <a:ea typeface="SimSun"/>
                          <a:cs typeface="Times New Roman"/>
                        </a:rPr>
                        <a:t>-</a:t>
                      </a:r>
                      <a:endParaRPr lang="uk-U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>
                          <a:latin typeface="Times New Roman"/>
                          <a:ea typeface="SimSun"/>
                          <a:cs typeface="Times New Roman"/>
                        </a:rPr>
                        <a:t>-</a:t>
                      </a:r>
                      <a:endParaRPr lang="uk-U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>
                          <a:latin typeface="Times New Roman"/>
                          <a:ea typeface="SimSun"/>
                          <a:cs typeface="Times New Roman"/>
                        </a:rPr>
                        <a:t>2</a:t>
                      </a:r>
                      <a:endParaRPr lang="uk-U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 dirty="0">
                          <a:latin typeface="Times New Roman"/>
                          <a:ea typeface="SimSun"/>
                          <a:cs typeface="Times New Roman"/>
                        </a:rPr>
                        <a:t>2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09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SimSun"/>
                          <a:cs typeface="Times New Roman"/>
                        </a:rPr>
                        <a:t>видалення конкременту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>
                          <a:latin typeface="Times New Roman"/>
                          <a:ea typeface="SimSun"/>
                          <a:cs typeface="Times New Roman"/>
                        </a:rPr>
                        <a:t>-</a:t>
                      </a:r>
                      <a:endParaRPr lang="uk-U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>
                          <a:latin typeface="Times New Roman"/>
                          <a:ea typeface="SimSun"/>
                          <a:cs typeface="Times New Roman"/>
                        </a:rPr>
                        <a:t>-</a:t>
                      </a:r>
                      <a:endParaRPr lang="uk-U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>
                          <a:latin typeface="Times New Roman"/>
                          <a:ea typeface="SimSun"/>
                          <a:cs typeface="Times New Roman"/>
                        </a:rPr>
                        <a:t>-</a:t>
                      </a:r>
                      <a:endParaRPr lang="uk-U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endParaRPr lang="uk-U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>
                          <a:latin typeface="Times New Roman"/>
                          <a:ea typeface="SimSun"/>
                          <a:cs typeface="Times New Roman"/>
                        </a:rPr>
                        <a:t>-</a:t>
                      </a:r>
                      <a:endParaRPr lang="uk-U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endParaRPr lang="uk-U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87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 smtClean="0">
                          <a:latin typeface="Times New Roman"/>
                          <a:ea typeface="SimSun"/>
                          <a:cs typeface="Times New Roman"/>
                        </a:rPr>
                        <a:t>Уретеро-скопічні</a:t>
                      </a:r>
                      <a:r>
                        <a:rPr lang="uk-UA" sz="1600" b="1" dirty="0" smtClean="0"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uk-UA" sz="1600" b="1" dirty="0">
                          <a:latin typeface="Times New Roman"/>
                          <a:ea typeface="SimSun"/>
                          <a:cs typeface="Times New Roman"/>
                        </a:rPr>
                        <a:t>операції </a:t>
                      </a:r>
                      <a:endParaRPr lang="uk-UA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SimSun"/>
                          <a:cs typeface="Times New Roman"/>
                        </a:rPr>
                        <a:t>контактна </a:t>
                      </a:r>
                      <a:r>
                        <a:rPr lang="uk-UA" sz="1400" dirty="0" err="1">
                          <a:latin typeface="Times New Roman"/>
                          <a:ea typeface="SimSun"/>
                          <a:cs typeface="Times New Roman"/>
                        </a:rPr>
                        <a:t>літотрипсія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>
                          <a:latin typeface="Times New Roman"/>
                          <a:ea typeface="SimSun"/>
                          <a:cs typeface="Times New Roman"/>
                        </a:rPr>
                        <a:t>-</a:t>
                      </a:r>
                      <a:endParaRPr lang="uk-U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endParaRPr lang="uk-U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endParaRPr lang="uk-U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>
                          <a:latin typeface="Times New Roman"/>
                          <a:ea typeface="SimSun"/>
                          <a:cs typeface="Times New Roman"/>
                        </a:rPr>
                        <a:t>-</a:t>
                      </a:r>
                      <a:endParaRPr lang="uk-U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>
                          <a:latin typeface="Times New Roman"/>
                          <a:ea typeface="SimSun"/>
                          <a:cs typeface="Times New Roman"/>
                        </a:rPr>
                        <a:t>3</a:t>
                      </a:r>
                      <a:endParaRPr lang="uk-U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 dirty="0">
                          <a:latin typeface="Times New Roman"/>
                          <a:ea typeface="SimSun"/>
                          <a:cs typeface="Times New Roman"/>
                        </a:rPr>
                        <a:t>5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87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SimSun"/>
                          <a:cs typeface="Times New Roman"/>
                        </a:rPr>
                        <a:t>розсічення рубця сечоводу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>
                          <a:latin typeface="Times New Roman"/>
                          <a:ea typeface="SimSun"/>
                          <a:cs typeface="Times New Roman"/>
                        </a:rPr>
                        <a:t>-</a:t>
                      </a:r>
                      <a:endParaRPr lang="uk-U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>
                          <a:latin typeface="Times New Roman"/>
                          <a:ea typeface="SimSun"/>
                          <a:cs typeface="Times New Roman"/>
                        </a:rPr>
                        <a:t>-</a:t>
                      </a:r>
                      <a:endParaRPr lang="uk-U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>
                          <a:latin typeface="Times New Roman"/>
                          <a:ea typeface="SimSun"/>
                          <a:cs typeface="Times New Roman"/>
                        </a:rPr>
                        <a:t>-</a:t>
                      </a:r>
                      <a:endParaRPr lang="uk-U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>
                          <a:latin typeface="Times New Roman"/>
                          <a:ea typeface="SimSun"/>
                          <a:cs typeface="Times New Roman"/>
                        </a:rPr>
                        <a:t>-</a:t>
                      </a:r>
                      <a:endParaRPr lang="uk-U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endParaRPr lang="uk-U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 dirty="0"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18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SimSun"/>
                          <a:cs typeface="Times New Roman"/>
                        </a:rPr>
                        <a:t>Всього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>
                          <a:latin typeface="Times New Roman"/>
                          <a:ea typeface="SimSun"/>
                          <a:cs typeface="Times New Roman"/>
                        </a:rPr>
                        <a:t>15</a:t>
                      </a:r>
                      <a:endParaRPr lang="uk-U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>
                          <a:latin typeface="Times New Roman"/>
                          <a:ea typeface="SimSun"/>
                          <a:cs typeface="Times New Roman"/>
                        </a:rPr>
                        <a:t>45</a:t>
                      </a:r>
                      <a:endParaRPr lang="uk-U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>
                          <a:latin typeface="Times New Roman"/>
                          <a:ea typeface="SimSun"/>
                          <a:cs typeface="Times New Roman"/>
                        </a:rPr>
                        <a:t>61</a:t>
                      </a:r>
                      <a:endParaRPr lang="uk-U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>
                          <a:latin typeface="Times New Roman"/>
                          <a:ea typeface="SimSun"/>
                          <a:cs typeface="Times New Roman"/>
                        </a:rPr>
                        <a:t>54</a:t>
                      </a:r>
                      <a:endParaRPr lang="uk-U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>
                          <a:latin typeface="Times New Roman"/>
                          <a:ea typeface="SimSun"/>
                          <a:cs typeface="Times New Roman"/>
                        </a:rPr>
                        <a:t>59</a:t>
                      </a:r>
                      <a:endParaRPr lang="uk-U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b="1" spc="40" dirty="0">
                          <a:latin typeface="Times New Roman"/>
                          <a:ea typeface="SimSun"/>
                          <a:cs typeface="Times New Roman"/>
                        </a:rPr>
                        <a:t>234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79" marR="35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12000" contrast="-51000"/>
          </a:blip>
          <a:srcRect/>
          <a:stretch>
            <a:fillRect/>
          </a:stretch>
        </p:blipFill>
        <p:spPr bwMode="auto">
          <a:xfrm>
            <a:off x="164210" y="548680"/>
            <a:ext cx="8657115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51520" y="404665"/>
            <a:ext cx="8496944" cy="6194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dirty="0" smtClean="0"/>
              <a:t>	</a:t>
            </a:r>
            <a:r>
              <a:rPr lang="uk-UA" sz="3150" dirty="0" smtClean="0"/>
              <a:t>Так, як видно із вказаної таблиці, у </a:t>
            </a:r>
            <a:r>
              <a:rPr lang="uk-UA" sz="3150" b="1" dirty="0" smtClean="0"/>
              <a:t>2010 р.</a:t>
            </a:r>
            <a:r>
              <a:rPr lang="uk-UA" sz="3150" dirty="0" smtClean="0"/>
              <a:t> діагностична цистоскопія становила </a:t>
            </a:r>
            <a:r>
              <a:rPr lang="uk-UA" sz="3150" b="1" dirty="0" smtClean="0"/>
              <a:t>66,7%</a:t>
            </a:r>
            <a:r>
              <a:rPr lang="uk-UA" sz="3150" dirty="0" smtClean="0"/>
              <a:t> від всіх ендоскопічних втручань, у </a:t>
            </a:r>
            <a:r>
              <a:rPr lang="uk-UA" sz="3150" b="1" dirty="0" smtClean="0"/>
              <a:t>2011 р.</a:t>
            </a:r>
            <a:r>
              <a:rPr lang="uk-UA" sz="3150" dirty="0" smtClean="0"/>
              <a:t> – </a:t>
            </a:r>
            <a:r>
              <a:rPr lang="uk-UA" sz="3150" b="1" dirty="0" smtClean="0"/>
              <a:t>26,7%</a:t>
            </a:r>
            <a:r>
              <a:rPr lang="uk-UA" sz="3150" dirty="0" smtClean="0"/>
              <a:t>, у </a:t>
            </a:r>
            <a:r>
              <a:rPr lang="uk-UA" sz="3150" b="1" dirty="0" smtClean="0"/>
              <a:t>2012 р.</a:t>
            </a:r>
            <a:r>
              <a:rPr lang="uk-UA" sz="3150" dirty="0" smtClean="0"/>
              <a:t> – </a:t>
            </a:r>
            <a:r>
              <a:rPr lang="uk-UA" sz="3150" b="1" dirty="0" smtClean="0"/>
              <a:t>29,5%</a:t>
            </a:r>
            <a:r>
              <a:rPr lang="uk-UA" sz="3150" dirty="0" smtClean="0"/>
              <a:t>, </a:t>
            </a:r>
            <a:r>
              <a:rPr lang="uk-UA" sz="3150" b="1" dirty="0" smtClean="0"/>
              <a:t>2013 р.</a:t>
            </a:r>
            <a:r>
              <a:rPr lang="uk-UA" sz="3150" dirty="0" smtClean="0"/>
              <a:t> – </a:t>
            </a:r>
            <a:r>
              <a:rPr lang="uk-UA" sz="3150" b="1" dirty="0" smtClean="0"/>
              <a:t>33,3%</a:t>
            </a:r>
            <a:r>
              <a:rPr lang="uk-UA" sz="3150" dirty="0" smtClean="0"/>
              <a:t>, </a:t>
            </a:r>
            <a:r>
              <a:rPr lang="uk-UA" sz="3150" b="1" dirty="0" smtClean="0"/>
              <a:t>2014 р.</a:t>
            </a:r>
            <a:r>
              <a:rPr lang="uk-UA" sz="3150" dirty="0" smtClean="0"/>
              <a:t> – </a:t>
            </a:r>
            <a:r>
              <a:rPr lang="uk-UA" sz="3150" b="1" dirty="0" smtClean="0"/>
              <a:t>25,4%</a:t>
            </a:r>
            <a:r>
              <a:rPr lang="uk-UA" sz="3150" dirty="0" smtClean="0"/>
              <a:t> (в середньому за останні 5 років – </a:t>
            </a:r>
            <a:r>
              <a:rPr lang="uk-UA" sz="3150" b="1" dirty="0" smtClean="0"/>
              <a:t>31,2%</a:t>
            </a:r>
            <a:r>
              <a:rPr lang="uk-UA" sz="3150" dirty="0" smtClean="0"/>
              <a:t>). </a:t>
            </a:r>
          </a:p>
          <a:p>
            <a:pPr algn="just"/>
            <a:r>
              <a:rPr lang="uk-UA" sz="3150" dirty="0" smtClean="0"/>
              <a:t>	Серед найбільш поширених оперативних втручань розподіл виглядав наступним чином: </a:t>
            </a:r>
            <a:r>
              <a:rPr lang="uk-UA" sz="315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резекція КЗУ </a:t>
            </a:r>
            <a:r>
              <a:rPr lang="uk-UA" sz="3150" dirty="0" smtClean="0"/>
              <a:t>у </a:t>
            </a:r>
            <a:r>
              <a:rPr lang="uk-UA" sz="3150" b="1" dirty="0" smtClean="0"/>
              <a:t>2010 р.</a:t>
            </a:r>
            <a:r>
              <a:rPr lang="uk-UA" sz="3150" dirty="0" smtClean="0"/>
              <a:t> – </a:t>
            </a:r>
            <a:r>
              <a:rPr lang="uk-UA" sz="3150" b="1" dirty="0" smtClean="0"/>
              <a:t>0</a:t>
            </a:r>
            <a:r>
              <a:rPr lang="uk-UA" sz="3150" dirty="0" smtClean="0"/>
              <a:t>, </a:t>
            </a:r>
            <a:r>
              <a:rPr lang="uk-UA" sz="3150" b="1" dirty="0" smtClean="0"/>
              <a:t>2011 р.</a:t>
            </a:r>
            <a:r>
              <a:rPr lang="uk-UA" sz="3150" dirty="0" smtClean="0"/>
              <a:t> – </a:t>
            </a:r>
            <a:r>
              <a:rPr lang="uk-UA" sz="3150" b="1" dirty="0" smtClean="0"/>
              <a:t>6,7%</a:t>
            </a:r>
            <a:r>
              <a:rPr lang="uk-UA" sz="3150" dirty="0" smtClean="0"/>
              <a:t>, </a:t>
            </a:r>
            <a:r>
              <a:rPr lang="uk-UA" sz="3150" b="1" dirty="0" smtClean="0"/>
              <a:t>2012 р.</a:t>
            </a:r>
            <a:r>
              <a:rPr lang="uk-UA" sz="3150" dirty="0" smtClean="0"/>
              <a:t> – </a:t>
            </a:r>
            <a:r>
              <a:rPr lang="uk-UA" sz="3150" b="1" dirty="0" smtClean="0"/>
              <a:t>9,8%</a:t>
            </a:r>
            <a:r>
              <a:rPr lang="uk-UA" sz="3150" dirty="0" smtClean="0"/>
              <a:t>, </a:t>
            </a:r>
            <a:r>
              <a:rPr lang="uk-UA" sz="3150" b="1" dirty="0" smtClean="0"/>
              <a:t>2013р.</a:t>
            </a:r>
            <a:r>
              <a:rPr lang="uk-UA" sz="3150" dirty="0" smtClean="0"/>
              <a:t> – </a:t>
            </a:r>
            <a:r>
              <a:rPr lang="uk-UA" sz="3150" b="1" dirty="0" smtClean="0"/>
              <a:t>33,3%</a:t>
            </a:r>
            <a:r>
              <a:rPr lang="uk-UA" sz="3150" dirty="0" smtClean="0"/>
              <a:t>, </a:t>
            </a:r>
            <a:r>
              <a:rPr lang="uk-UA" sz="3150" b="1" dirty="0" smtClean="0"/>
              <a:t>2014 р. </a:t>
            </a:r>
            <a:r>
              <a:rPr lang="uk-UA" sz="3150" dirty="0" smtClean="0"/>
              <a:t>– </a:t>
            </a:r>
            <a:r>
              <a:rPr lang="uk-UA" sz="3150" b="1" dirty="0" smtClean="0"/>
              <a:t>50,8%</a:t>
            </a:r>
            <a:r>
              <a:rPr lang="uk-UA" sz="3150" dirty="0" smtClean="0"/>
              <a:t>; </a:t>
            </a:r>
            <a:r>
              <a:rPr lang="uk-UA" sz="315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ендоскопічна корекція міхурово-сечовідного рефлюксу</a:t>
            </a:r>
            <a:r>
              <a:rPr lang="uk-UA" sz="3150" dirty="0" smtClean="0"/>
              <a:t> у </a:t>
            </a:r>
            <a:r>
              <a:rPr lang="uk-UA" sz="3150" b="1" dirty="0" smtClean="0"/>
              <a:t>2010 р.</a:t>
            </a:r>
            <a:r>
              <a:rPr lang="uk-UA" sz="3150" dirty="0" smtClean="0"/>
              <a:t> – </a:t>
            </a:r>
            <a:r>
              <a:rPr lang="uk-UA" sz="3150" b="1" dirty="0" smtClean="0"/>
              <a:t>33,3%</a:t>
            </a:r>
            <a:r>
              <a:rPr lang="uk-UA" sz="3150" dirty="0" smtClean="0"/>
              <a:t>, </a:t>
            </a:r>
            <a:r>
              <a:rPr lang="uk-UA" sz="3150" b="1" dirty="0" smtClean="0"/>
              <a:t>2011 р.</a:t>
            </a:r>
            <a:r>
              <a:rPr lang="uk-UA" sz="3150" dirty="0" smtClean="0"/>
              <a:t> – </a:t>
            </a:r>
            <a:r>
              <a:rPr lang="uk-UA" sz="3150" b="1" dirty="0" smtClean="0"/>
              <a:t>57,8%</a:t>
            </a:r>
            <a:r>
              <a:rPr lang="uk-UA" sz="3150" dirty="0" smtClean="0"/>
              <a:t>, </a:t>
            </a:r>
            <a:r>
              <a:rPr lang="uk-UA" sz="3150" b="1" dirty="0" smtClean="0"/>
              <a:t>2012 р.</a:t>
            </a:r>
            <a:r>
              <a:rPr lang="uk-UA" sz="3150" dirty="0" smtClean="0"/>
              <a:t> – </a:t>
            </a:r>
            <a:r>
              <a:rPr lang="uk-UA" sz="3150" b="1" dirty="0" smtClean="0"/>
              <a:t>23%</a:t>
            </a:r>
            <a:r>
              <a:rPr lang="uk-UA" sz="3150" dirty="0" smtClean="0"/>
              <a:t>, </a:t>
            </a:r>
            <a:r>
              <a:rPr lang="uk-UA" sz="3150" b="1" dirty="0" smtClean="0"/>
              <a:t>2013 р.</a:t>
            </a:r>
            <a:r>
              <a:rPr lang="uk-UA" sz="3150" dirty="0" smtClean="0"/>
              <a:t> – </a:t>
            </a:r>
            <a:r>
              <a:rPr lang="uk-UA" sz="3150" b="1" dirty="0" smtClean="0"/>
              <a:t>14,8%</a:t>
            </a:r>
            <a:r>
              <a:rPr lang="uk-UA" sz="3150" dirty="0" smtClean="0"/>
              <a:t>, </a:t>
            </a:r>
            <a:r>
              <a:rPr lang="uk-UA" sz="3150" b="1" dirty="0" smtClean="0"/>
              <a:t>2014 р.</a:t>
            </a:r>
            <a:r>
              <a:rPr lang="uk-UA" sz="3150" dirty="0" smtClean="0"/>
              <a:t> – </a:t>
            </a:r>
            <a:r>
              <a:rPr lang="uk-UA" sz="3150" b="1" dirty="0" smtClean="0"/>
              <a:t>11,9%</a:t>
            </a:r>
            <a:r>
              <a:rPr lang="uk-UA" sz="3150" dirty="0" smtClean="0"/>
              <a:t>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52400"/>
            <a:ext cx="3754760" cy="190844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Ендоскопічна картина резекції КЗУ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D:\Документи\Урологія\Пацієнти\Малярчук\IMG_20141030_110954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53054" cy="432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Содержимое 4" descr="D:\Документи\Урологія\Пацієнти\Малярчук\IMG_20141030_110956-2.jpg"/>
          <p:cNvPicPr>
            <a:picLocks noGrp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463480" y="2825552"/>
            <a:ext cx="4680520" cy="4032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3528" y="0"/>
            <a:ext cx="8496944" cy="640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48680"/>
            <a:ext cx="856895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/>
              <a:t>	</a:t>
            </a:r>
            <a:r>
              <a:rPr lang="uk-UA" sz="2800" b="1" dirty="0" smtClean="0"/>
              <a:t>У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uk-UA" sz="2800" b="1" dirty="0" smtClean="0"/>
              <a:t> (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13,3%</a:t>
            </a:r>
            <a:r>
              <a:rPr lang="uk-UA" sz="2800" b="1" dirty="0" smtClean="0"/>
              <a:t>) хворих перед проведенням первинної резекції клапану задньої уретри мали ознаки хронічної ниркової недостатності. У терміни до 1 року після оперативного втручання у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uk-UA" sz="2800" b="1" dirty="0" smtClean="0"/>
              <a:t> (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83,3%</a:t>
            </a:r>
            <a:r>
              <a:rPr lang="uk-UA" sz="2800" b="1" dirty="0" smtClean="0"/>
              <a:t>) хворих вдалось ліквідувати явища ниркової недостатності без проведення нирково-замісної терапії.</a:t>
            </a:r>
          </a:p>
          <a:p>
            <a:endParaRPr lang="uk-UA" dirty="0"/>
          </a:p>
        </p:txBody>
      </p:sp>
      <p:pic>
        <p:nvPicPr>
          <p:cNvPr id="6146" name="Picture 2" descr="D:\Документи\Урологія\цистографія кзу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212976"/>
            <a:ext cx="2289868" cy="3356992"/>
          </a:xfrm>
          <a:prstGeom prst="rect">
            <a:avLst/>
          </a:prstGeom>
          <a:noFill/>
        </p:spPr>
      </p:pic>
      <p:pic>
        <p:nvPicPr>
          <p:cNvPr id="6147" name="Picture 3" descr="D:\Документи\Урологія\цистографія кзу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212976"/>
            <a:ext cx="2418910" cy="3356992"/>
          </a:xfrm>
          <a:prstGeom prst="rect">
            <a:avLst/>
          </a:prstGeom>
          <a:noFill/>
        </p:spPr>
      </p:pic>
      <p:pic>
        <p:nvPicPr>
          <p:cNvPr id="6148" name="Picture 4" descr="D:\Документи\Урологія\УЗД кзу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429000"/>
            <a:ext cx="3203848" cy="2306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12000" contrast="-51000"/>
          </a:blip>
          <a:srcRect/>
          <a:stretch>
            <a:fillRect/>
          </a:stretch>
        </p:blipFill>
        <p:spPr bwMode="auto">
          <a:xfrm>
            <a:off x="323528" y="476672"/>
            <a:ext cx="8562609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95536" y="332656"/>
            <a:ext cx="842493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/>
              <a:t>	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uk-UA" sz="2800" b="1" dirty="0" smtClean="0"/>
              <a:t> (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21,1%</a:t>
            </a:r>
            <a:r>
              <a:rPr lang="uk-UA" sz="2800" b="1" dirty="0" smtClean="0"/>
              <a:t>) хворим проведена контрольна уретроцистоскопія у терміни не раніше 6 місяців. Цим хворим по результатам контрольної уретроцистоскопії була проведена додаткова резекція </a:t>
            </a:r>
            <a:r>
              <a:rPr lang="uk-UA" sz="2800" b="1" dirty="0" err="1" smtClean="0"/>
              <a:t>резидуального</a:t>
            </a:r>
            <a:r>
              <a:rPr lang="uk-UA" sz="2800" b="1" dirty="0" smtClean="0"/>
              <a:t> КЗУ.</a:t>
            </a:r>
          </a:p>
          <a:p>
            <a:endParaRPr lang="uk-UA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552" y="2996952"/>
          <a:ext cx="8280923" cy="3165713"/>
        </p:xfrm>
        <a:graphic>
          <a:graphicData uri="http://schemas.openxmlformats.org/drawingml/2006/table">
            <a:tbl>
              <a:tblPr/>
              <a:tblGrid>
                <a:gridCol w="1672071"/>
                <a:gridCol w="1672071"/>
                <a:gridCol w="932775"/>
                <a:gridCol w="932775"/>
                <a:gridCol w="932775"/>
                <a:gridCol w="1069228"/>
                <a:gridCol w="1069228"/>
              </a:tblGrid>
              <a:tr h="1043641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Calibri"/>
                          <a:cs typeface="Times New Roman"/>
                        </a:rPr>
                        <a:t>2011</a:t>
                      </a:r>
                      <a:endParaRPr lang="uk-UA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Calibri"/>
                          <a:cs typeface="Times New Roman"/>
                        </a:rPr>
                        <a:t>2012</a:t>
                      </a:r>
                      <a:endParaRPr lang="uk-UA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Calibri"/>
                          <a:cs typeface="Times New Roman"/>
                        </a:rPr>
                        <a:t>2013</a:t>
                      </a:r>
                      <a:endParaRPr lang="uk-UA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Calibri"/>
                          <a:cs typeface="Times New Roman"/>
                        </a:rPr>
                        <a:t>2014</a:t>
                      </a:r>
                      <a:endParaRPr lang="uk-UA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Calibri"/>
                          <a:cs typeface="Times New Roman"/>
                        </a:rPr>
                        <a:t>Всього</a:t>
                      </a:r>
                      <a:endParaRPr lang="uk-UA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6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Calibri"/>
                          <a:cs typeface="Times New Roman"/>
                        </a:rPr>
                        <a:t>Резекція клапану задньої уретри</a:t>
                      </a:r>
                      <a:endParaRPr lang="uk-UA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Calibri"/>
                          <a:cs typeface="Times New Roman"/>
                        </a:rPr>
                        <a:t>первинна</a:t>
                      </a:r>
                      <a:endParaRPr lang="uk-UA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uk-UA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uk-UA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uk-UA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uk-UA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uk-UA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18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Calibri"/>
                          <a:cs typeface="Times New Roman"/>
                        </a:rPr>
                        <a:t>повторна (додаткова)</a:t>
                      </a:r>
                      <a:endParaRPr lang="uk-UA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uk-UA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uk-UA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uk-UA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uk-UA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uk-UA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821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Calibri"/>
                          <a:cs typeface="Times New Roman"/>
                        </a:rPr>
                        <a:t>Всього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uk-UA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uk-UA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uk-UA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uk-UA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Calibri"/>
                          <a:cs typeface="Times New Roman"/>
                        </a:rPr>
                        <a:t>57</a:t>
                      </a:r>
                      <a:endParaRPr lang="uk-UA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1520" y="0"/>
            <a:ext cx="8640960" cy="666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23528" y="260649"/>
            <a:ext cx="842493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dirty="0" smtClean="0"/>
              <a:t>	Окрім того, у </a:t>
            </a:r>
            <a:r>
              <a:rPr lang="uk-UA" sz="3200" b="1" dirty="0" smtClean="0"/>
              <a:t>1</a:t>
            </a:r>
            <a:r>
              <a:rPr lang="uk-UA" sz="3200" dirty="0" smtClean="0"/>
              <a:t> (</a:t>
            </a:r>
            <a:r>
              <a:rPr lang="uk-UA" sz="3200" b="1" dirty="0" smtClean="0"/>
              <a:t>1,8%</a:t>
            </a:r>
            <a:r>
              <a:rPr lang="uk-UA" sz="3200" dirty="0" smtClean="0"/>
              <a:t>) хворого одночасно було проведено ендоскопічну корекцію міхурово-сечовідного рефлюксу за класичною методикою </a:t>
            </a:r>
            <a:r>
              <a:rPr lang="en-US" sz="3200" dirty="0" smtClean="0"/>
              <a:t>STING</a:t>
            </a:r>
            <a:r>
              <a:rPr lang="uk-UA" sz="3200" dirty="0" smtClean="0"/>
              <a:t> із застосуванням </a:t>
            </a:r>
            <a:r>
              <a:rPr lang="uk-UA" sz="3200" dirty="0" err="1" smtClean="0"/>
              <a:t>поліакриламідного</a:t>
            </a:r>
            <a:r>
              <a:rPr lang="uk-UA" sz="3200" dirty="0" smtClean="0"/>
              <a:t> </a:t>
            </a:r>
            <a:r>
              <a:rPr lang="uk-UA" sz="3200" dirty="0" err="1" smtClean="0"/>
              <a:t>гідрогелю</a:t>
            </a:r>
            <a:r>
              <a:rPr lang="uk-UA" sz="3200" dirty="0" smtClean="0"/>
              <a:t> «</a:t>
            </a:r>
            <a:r>
              <a:rPr lang="uk-UA" sz="3200" dirty="0" err="1" smtClean="0"/>
              <a:t>Нубіплант</a:t>
            </a:r>
            <a:r>
              <a:rPr lang="uk-UA" sz="3200" dirty="0" smtClean="0"/>
              <a:t>» у кількості 2 </a:t>
            </a:r>
            <a:r>
              <a:rPr lang="uk-UA" sz="3200" dirty="0" err="1" smtClean="0"/>
              <a:t>мл</a:t>
            </a:r>
            <a:r>
              <a:rPr lang="uk-UA" sz="3200" dirty="0" smtClean="0"/>
              <a:t>. Виключення становили </a:t>
            </a:r>
            <a:r>
              <a:rPr lang="uk-UA" sz="3200" b="1" dirty="0" smtClean="0"/>
              <a:t>5</a:t>
            </a:r>
            <a:r>
              <a:rPr lang="uk-UA" sz="3200" dirty="0" smtClean="0"/>
              <a:t> (</a:t>
            </a:r>
            <a:r>
              <a:rPr lang="uk-UA" sz="3200" b="1" dirty="0" smtClean="0"/>
              <a:t>9,8%</a:t>
            </a:r>
            <a:r>
              <a:rPr lang="uk-UA" sz="3200" dirty="0" smtClean="0"/>
              <a:t>) хворих у яких діагностовано міхурово-сечовідний рефлюкс І-ІІ ст. та КЗУ. У таких пацієнтів першим етапом виконувалась резекція КЗУ та подальша медикаментозна терапія. Результатом стало зникнення міхурово-сечовідного рефлюксу у </a:t>
            </a:r>
            <a:r>
              <a:rPr lang="uk-UA" sz="3200" b="1" dirty="0" smtClean="0"/>
              <a:t>100%</a:t>
            </a:r>
            <a:r>
              <a:rPr lang="uk-UA" sz="3200" dirty="0" smtClean="0"/>
              <a:t> хворих без його ендоскопічної корекції. </a:t>
            </a:r>
            <a:endParaRPr lang="uk-U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12000" contrast="-51000"/>
          </a:blip>
          <a:srcRect/>
          <a:stretch>
            <a:fillRect/>
          </a:stretch>
        </p:blipFill>
        <p:spPr bwMode="auto">
          <a:xfrm>
            <a:off x="251520" y="237044"/>
            <a:ext cx="8892480" cy="633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51520" y="692696"/>
            <a:ext cx="8568952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dirty="0" smtClean="0"/>
              <a:t>	Таким чином, у </a:t>
            </a:r>
            <a:r>
              <a:rPr lang="uk-UA" sz="3200" b="1" dirty="0" smtClean="0"/>
              <a:t>51</a:t>
            </a:r>
            <a:r>
              <a:rPr lang="uk-UA" sz="3200" dirty="0" smtClean="0"/>
              <a:t> (</a:t>
            </a:r>
            <a:r>
              <a:rPr lang="uk-UA" sz="3200" b="1" dirty="0" smtClean="0"/>
              <a:t>89,5%</a:t>
            </a:r>
            <a:r>
              <a:rPr lang="uk-UA" sz="3200" dirty="0" smtClean="0"/>
              <a:t>) хворих, яким проводилась резекція КЗУ відмічалась клінічна та функціональна позитивна динаміка, а саме: суб’єктивно більший струмінь сечі та сечопуск без видимого </a:t>
            </a:r>
            <a:r>
              <a:rPr lang="uk-UA" sz="3200" dirty="0" err="1" smtClean="0"/>
              <a:t>натужування</a:t>
            </a:r>
            <a:r>
              <a:rPr lang="uk-UA" sz="3200" dirty="0" smtClean="0"/>
              <a:t>, відсутність явищ дискомфорту при сечовипусканні. </a:t>
            </a:r>
          </a:p>
          <a:p>
            <a:pPr algn="just"/>
            <a:r>
              <a:rPr lang="uk-UA" sz="3200" dirty="0" smtClean="0"/>
              <a:t>	У всіх хворих, яким проводилась резекція КЗУ </a:t>
            </a:r>
            <a:r>
              <a:rPr lang="uk-UA" sz="3200" dirty="0" err="1" smtClean="0"/>
              <a:t>супутньо</a:t>
            </a:r>
            <a:r>
              <a:rPr lang="uk-UA" sz="3200" dirty="0" smtClean="0"/>
              <a:t> пов’язаного із </a:t>
            </a:r>
            <a:r>
              <a:rPr lang="uk-UA" sz="3200" dirty="0" err="1" smtClean="0"/>
              <a:t>міхурово-сечовідним</a:t>
            </a:r>
            <a:r>
              <a:rPr lang="uk-UA" sz="3200" dirty="0" smtClean="0"/>
              <a:t> рефлюксом відмічалась ліквідація рефлюксу без додаткової </a:t>
            </a:r>
            <a:r>
              <a:rPr lang="uk-UA" sz="3200" dirty="0" err="1" smtClean="0"/>
              <a:t>периуретеральної</a:t>
            </a:r>
            <a:r>
              <a:rPr lang="uk-UA" sz="3200" dirty="0" smtClean="0"/>
              <a:t> ін’єкції </a:t>
            </a:r>
            <a:r>
              <a:rPr lang="uk-UA" sz="3200" dirty="0" err="1" smtClean="0"/>
              <a:t>об’ємоутворюючої</a:t>
            </a:r>
            <a:r>
              <a:rPr lang="uk-UA" sz="3200" dirty="0" smtClean="0"/>
              <a:t> речовини.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3528" y="0"/>
            <a:ext cx="8474456" cy="665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Уретероцеле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клапани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задньої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уретри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363272" cy="5877272"/>
          </a:xfrm>
        </p:spPr>
        <p:txBody>
          <a:bodyPr>
            <a:normAutofit/>
          </a:bodyPr>
          <a:lstStyle/>
          <a:p>
            <a:pPr algn="just"/>
            <a:r>
              <a:rPr lang="uk-U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Уретероцеле</a:t>
            </a:r>
            <a:r>
              <a:rPr lang="uk-UA" sz="2800" b="1" dirty="0" smtClean="0"/>
              <a:t> – шароподібне випинання інфравезикальної частини сечоводу, пов’язаного із верхнім сегментом подвоєної нирки. Частіше зустрічається у дівчаток, із частотою 1 на 4000 народжень. </a:t>
            </a:r>
          </a:p>
          <a:p>
            <a:pPr algn="just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Клапани задньої уретри </a:t>
            </a:r>
            <a:r>
              <a:rPr lang="uk-UA" sz="2800" b="1" dirty="0" smtClean="0"/>
              <a:t>(КЗУ) – результат формування тонкої, </a:t>
            </a:r>
            <a:r>
              <a:rPr lang="uk-UA" sz="2800" b="1" dirty="0" err="1" smtClean="0"/>
              <a:t>клапаноподібної</a:t>
            </a:r>
            <a:r>
              <a:rPr lang="uk-UA" sz="2800" b="1" dirty="0" smtClean="0"/>
              <a:t> мембрани із тканин Вольфової протоки, яка проходить у простатичній частині уретри. При антенатальному ультразвуковому обстеженні КЗУ зустрічаються із частотою 1 на 1250 плодів, тоді як після народження – 1 на 5000-12500 живих новонароджених.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3528" y="275911"/>
            <a:ext cx="8568952" cy="6582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95536" y="404664"/>
            <a:ext cx="849694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	Застосування </a:t>
            </a:r>
            <a:r>
              <a:rPr lang="uk-UA" sz="2400" dirty="0" err="1" smtClean="0"/>
              <a:t>малоінвазивного</a:t>
            </a:r>
            <a:r>
              <a:rPr lang="uk-UA" sz="2400" dirty="0" smtClean="0"/>
              <a:t> обладнання дає можливість проведення розсічення </a:t>
            </a:r>
            <a:r>
              <a:rPr lang="uk-UA" sz="2400" dirty="0" err="1" smtClean="0"/>
              <a:t>уретероцеле</a:t>
            </a:r>
            <a:r>
              <a:rPr lang="uk-UA" sz="2400" dirty="0" smtClean="0"/>
              <a:t> у дітей різної вікової групи. Особливого клінічного значення набувають </a:t>
            </a:r>
            <a:r>
              <a:rPr lang="uk-UA" sz="2400" dirty="0" err="1" smtClean="0"/>
              <a:t>уретероцеле</a:t>
            </a:r>
            <a:r>
              <a:rPr lang="uk-UA" sz="2400" dirty="0" smtClean="0"/>
              <a:t> великих розмірів, які спричинюють обструкцію (гостру при випадінні </a:t>
            </a:r>
            <a:r>
              <a:rPr lang="uk-UA" sz="2400" dirty="0" err="1" smtClean="0"/>
              <a:t>уретероцеле</a:t>
            </a:r>
            <a:r>
              <a:rPr lang="uk-UA" sz="2400" dirty="0" smtClean="0"/>
              <a:t> із шийки сечового міхура (Рис.) чи хронічну при інтермітуючому перекритті просвіту шийки сечового міхура). </a:t>
            </a:r>
          </a:p>
          <a:p>
            <a:endParaRPr lang="uk-UA" dirty="0"/>
          </a:p>
        </p:txBody>
      </p:sp>
      <p:pic>
        <p:nvPicPr>
          <p:cNvPr id="9" name="Рисунок 8" descr="D:\Документи\Урологія\Пацієнти\Пеліховська В.Є\DSCN1017-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3203848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D:\Документи\Урологія\Пацієнти\Пеліховська В.Є\DSCN1026-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77072"/>
            <a:ext cx="3168352" cy="2780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D:\Документи\Урологія\Пацієнти\Пеліховська В.Є\DSCN1040-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80928"/>
            <a:ext cx="3491880" cy="3024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12000" contrast="-51000"/>
          </a:blip>
          <a:srcRect/>
          <a:stretch>
            <a:fillRect/>
          </a:stretch>
        </p:blipFill>
        <p:spPr bwMode="auto">
          <a:xfrm>
            <a:off x="323528" y="332656"/>
            <a:ext cx="8820472" cy="6281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23528" y="1124744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dirty="0" smtClean="0"/>
              <a:t>	Оперативне втручання в даних випадках полягало у розсічення стінки </a:t>
            </a:r>
            <a:r>
              <a:rPr lang="uk-UA" sz="3200" dirty="0" err="1" smtClean="0"/>
              <a:t>уретероцеле</a:t>
            </a:r>
            <a:r>
              <a:rPr lang="uk-UA" sz="3200" dirty="0" smtClean="0"/>
              <a:t> із застосуванням оптичного </a:t>
            </a:r>
            <a:r>
              <a:rPr lang="uk-UA" sz="3200" dirty="0" err="1" smtClean="0"/>
              <a:t>уретротому</a:t>
            </a:r>
            <a:r>
              <a:rPr lang="uk-UA" sz="3200" dirty="0" smtClean="0"/>
              <a:t> фірми «</a:t>
            </a:r>
            <a:r>
              <a:rPr lang="en-US" sz="3200" dirty="0" smtClean="0"/>
              <a:t>Olympus</a:t>
            </a:r>
            <a:r>
              <a:rPr lang="uk-UA" sz="3200" dirty="0" smtClean="0"/>
              <a:t>» (9,5 </a:t>
            </a:r>
            <a:r>
              <a:rPr lang="en-US" sz="3200" dirty="0" smtClean="0"/>
              <a:t>Ch</a:t>
            </a:r>
            <a:r>
              <a:rPr lang="uk-UA" sz="3200" dirty="0" smtClean="0"/>
              <a:t>) із холодним ножем та/або коагуляцією. Контрольне ультразвукове дослідження у терміні до 6 місяців вказало на зменшення розмірів </a:t>
            </a:r>
            <a:r>
              <a:rPr lang="uk-UA" sz="3200" dirty="0" err="1" smtClean="0"/>
              <a:t>уретероцеле</a:t>
            </a:r>
            <a:r>
              <a:rPr lang="uk-UA" sz="3200" dirty="0" smtClean="0"/>
              <a:t> та зменшення явищ обструктивної </a:t>
            </a:r>
            <a:r>
              <a:rPr lang="uk-UA" sz="3200" dirty="0" err="1" smtClean="0"/>
              <a:t>уропатії</a:t>
            </a:r>
            <a:r>
              <a:rPr lang="uk-UA" sz="3200" dirty="0" smtClean="0"/>
              <a:t> верхній сечовивідних шляхів.</a:t>
            </a:r>
            <a:endParaRPr lang="uk-U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3500" y="-33847"/>
            <a:ext cx="8678980" cy="663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39552" y="260648"/>
            <a:ext cx="8280920" cy="650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2800" dirty="0" smtClean="0"/>
              <a:t>1.	</a:t>
            </a:r>
            <a:r>
              <a:rPr lang="uk-UA" sz="2650" b="1" dirty="0" smtClean="0"/>
              <a:t>Клапани задньої уретри повинні бути виключені у всіх хворих чоловічої статі із </a:t>
            </a:r>
            <a:r>
              <a:rPr lang="uk-UA" sz="2650" b="1" dirty="0" err="1" smtClean="0"/>
              <a:t>дисфункцією</a:t>
            </a:r>
            <a:r>
              <a:rPr lang="uk-UA" sz="2650" b="1" dirty="0" smtClean="0"/>
              <a:t> сечового міхура  та двобічною патологією нирок та сечоводів чи при комбінації однобічного процесу із </a:t>
            </a:r>
            <a:r>
              <a:rPr lang="uk-UA" sz="2650" b="1" dirty="0" err="1" smtClean="0"/>
              <a:t>дисфункцією</a:t>
            </a:r>
            <a:r>
              <a:rPr lang="uk-UA" sz="2650" b="1" dirty="0" smtClean="0"/>
              <a:t> сечового міхура (незалежно від віку).</a:t>
            </a:r>
          </a:p>
          <a:p>
            <a:pPr lvl="0" algn="just"/>
            <a:r>
              <a:rPr lang="uk-UA" sz="2650" b="1" dirty="0" smtClean="0"/>
              <a:t>2.	Чим раніше діагностовано та проведено ендоскопічне оперативне втручання на нижніх сечовивідних шляхах, тим ефективніший процес лікування та попередження розвитку ниркової недостатності у дітей. </a:t>
            </a:r>
          </a:p>
          <a:p>
            <a:pPr lvl="0" algn="just"/>
            <a:r>
              <a:rPr lang="uk-UA" sz="2650" b="1" dirty="0" smtClean="0"/>
              <a:t>3.	Застосування </a:t>
            </a:r>
            <a:r>
              <a:rPr lang="uk-UA" sz="2650" b="1" dirty="0" err="1" smtClean="0"/>
              <a:t>малоінвазивного</a:t>
            </a:r>
            <a:r>
              <a:rPr lang="uk-UA" sz="2650" b="1" dirty="0" smtClean="0"/>
              <a:t> ендоскопічного обладнання для діагностики та хірургічного лікування вроджених вад нижніх сечовивідних шляхів повинно бути пріоритетним для кожного дитячого хірурга/уролога при ознаках порушення </a:t>
            </a:r>
            <a:r>
              <a:rPr lang="uk-UA" sz="2650" b="1" dirty="0" err="1" smtClean="0"/>
              <a:t>уродинаміки</a:t>
            </a:r>
            <a:r>
              <a:rPr lang="uk-UA" sz="2650" b="1" dirty="0" smtClean="0"/>
              <a:t>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-19000"/>
          </a:blip>
          <a:srcRect/>
          <a:stretch>
            <a:fillRect/>
          </a:stretch>
        </p:blipFill>
        <p:spPr bwMode="auto">
          <a:xfrm>
            <a:off x="142844" y="285728"/>
            <a:ext cx="877954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4509120"/>
            <a:ext cx="8229600" cy="990600"/>
          </a:xfrm>
        </p:spPr>
        <p:txBody>
          <a:bodyPr/>
          <a:lstStyle/>
          <a:p>
            <a:pPr algn="ctr"/>
            <a:r>
              <a:rPr lang="ru-RU" dirty="0" smtClean="0"/>
              <a:t>                             </a:t>
            </a:r>
            <a:r>
              <a:rPr lang="ru-RU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</a:t>
            </a: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увагу</a:t>
            </a: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12000" contrast="-51000"/>
          </a:blip>
          <a:srcRect/>
          <a:stretch>
            <a:fillRect/>
          </a:stretch>
        </p:blipFill>
        <p:spPr bwMode="auto">
          <a:xfrm>
            <a:off x="258634" y="285728"/>
            <a:ext cx="8626733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51520" y="620688"/>
            <a:ext cx="8496944" cy="5932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450" b="1" dirty="0" smtClean="0"/>
              <a:t>	Клінічні прояви КЗУ залежать від ступеня обструкції. При вираженій обструкції, КЗУ діагностуються уже антенатально. </a:t>
            </a:r>
            <a:r>
              <a:rPr lang="uk-UA" sz="3450" b="1" dirty="0" err="1" smtClean="0"/>
              <a:t>Osama</a:t>
            </a:r>
            <a:r>
              <a:rPr lang="uk-UA" sz="3450" b="1" dirty="0" smtClean="0"/>
              <a:t> M. </a:t>
            </a:r>
            <a:r>
              <a:rPr lang="uk-UA" sz="3450" b="1" dirty="0" err="1" smtClean="0"/>
              <a:t>Sarhan</a:t>
            </a:r>
            <a:r>
              <a:rPr lang="uk-UA" sz="3450" b="1" dirty="0" smtClean="0"/>
              <a:t> </a:t>
            </a:r>
            <a:r>
              <a:rPr lang="en-US" sz="3450" b="1" dirty="0" smtClean="0"/>
              <a:t>et al</a:t>
            </a:r>
            <a:r>
              <a:rPr lang="uk-UA" sz="3450" b="1" dirty="0" smtClean="0"/>
              <a:t>. (2013) довели, що у випадку антенатальної діагностики КЗУ, кращі результати лікування та менш виражені явища хронічної хвороби нирок у подальшому. При менш вираженій обструкції, діагноз може бути встановлено у періоді </a:t>
            </a:r>
            <a:r>
              <a:rPr lang="uk-UA" sz="3450" b="1" dirty="0" err="1" smtClean="0"/>
              <a:t>новонародженості</a:t>
            </a:r>
            <a:r>
              <a:rPr lang="uk-UA" sz="3450" b="1" dirty="0" smtClean="0"/>
              <a:t> або пізніше.</a:t>
            </a:r>
            <a:endParaRPr lang="uk-UA" sz="345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940896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3528" y="409224"/>
            <a:ext cx="8460432" cy="644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67544" y="476672"/>
            <a:ext cx="80648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b="1" dirty="0" smtClean="0"/>
              <a:t>	Окрім розладів сечовипускання, за даними </a:t>
            </a:r>
            <a:r>
              <a:rPr lang="uk-UA" sz="3200" b="1" dirty="0" err="1" smtClean="0"/>
              <a:t>Atwell</a:t>
            </a:r>
            <a:r>
              <a:rPr lang="uk-UA" sz="3200" b="1" dirty="0" smtClean="0"/>
              <a:t> JD. (1983), у дітей до 5 років провідними симптомами є інфекція сечовивідних шляхів та враження ниркової паренхіми, яке призводить до ниркової недостатності, тоді як у дітей після 5 років провідним симптомом залишаються </a:t>
            </a:r>
            <a:r>
              <a:rPr lang="uk-UA" sz="3200" b="1" dirty="0" err="1" smtClean="0"/>
              <a:t>дизуричні</a:t>
            </a:r>
            <a:r>
              <a:rPr lang="uk-UA" sz="3200" b="1" dirty="0" smtClean="0"/>
              <a:t> розлади. Близько 7% дітей із КЗУ помирають у віці до 3 місяців. При антенатально </a:t>
            </a:r>
            <a:r>
              <a:rPr lang="uk-UA" sz="3200" b="1" dirty="0" err="1" smtClean="0"/>
              <a:t>діагностованих</a:t>
            </a:r>
            <a:r>
              <a:rPr lang="uk-UA" sz="3200" b="1" dirty="0" smtClean="0"/>
              <a:t> КЗУ до 40% дітей помирають у періоді новонароджених від враження нирок.</a:t>
            </a:r>
            <a:endParaRPr lang="uk-UA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12000" contrast="-51000"/>
          </a:blip>
          <a:srcRect/>
          <a:stretch>
            <a:fillRect/>
          </a:stretch>
        </p:blipFill>
        <p:spPr bwMode="auto">
          <a:xfrm>
            <a:off x="0" y="0"/>
            <a:ext cx="8960448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51520" y="1196752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600" b="1" dirty="0" smtClean="0"/>
              <a:t>	Таким чином, враховуючи складність патології, високу ступінь враження сечового міхура та нирок при </a:t>
            </a:r>
            <a:r>
              <a:rPr lang="uk-UA" sz="3600" b="1" dirty="0" smtClean="0"/>
              <a:t>КЗУ та </a:t>
            </a:r>
            <a:r>
              <a:rPr lang="uk-UA" sz="3600" b="1" dirty="0" err="1" smtClean="0"/>
              <a:t>уретероцеле</a:t>
            </a:r>
            <a:r>
              <a:rPr lang="uk-UA" sz="3600" b="1" dirty="0" smtClean="0"/>
              <a:t> обумовлюють </a:t>
            </a:r>
            <a:r>
              <a:rPr lang="uk-UA" sz="3600" b="1" dirty="0" smtClean="0"/>
              <a:t>актуальність запропонованого дослідження з метою більш ширшої діагностики (зокрема антенатальної) та якомога </a:t>
            </a:r>
            <a:r>
              <a:rPr lang="uk-UA" sz="3600" b="1" dirty="0" err="1" smtClean="0"/>
              <a:t>раньшої</a:t>
            </a:r>
            <a:r>
              <a:rPr lang="uk-UA" sz="3600" b="1" dirty="0" smtClean="0"/>
              <a:t> хірургічної корекції.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12000" contrast="-51000"/>
          </a:blip>
          <a:srcRect/>
          <a:stretch>
            <a:fillRect/>
          </a:stretch>
        </p:blipFill>
        <p:spPr bwMode="auto">
          <a:xfrm>
            <a:off x="385774" y="332656"/>
            <a:ext cx="8758226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39552" y="363915"/>
            <a:ext cx="828092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dirty="0" smtClean="0"/>
              <a:t>	</a:t>
            </a:r>
            <a:r>
              <a:rPr lang="uk-UA" sz="3200" b="1" dirty="0" smtClean="0"/>
              <a:t>Із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2000</a:t>
            </a:r>
            <a:r>
              <a:rPr lang="uk-UA" sz="3200" b="1" dirty="0" smtClean="0"/>
              <a:t>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</a:t>
            </a:r>
            <a:r>
              <a:rPr lang="uk-UA" sz="3200" b="1" dirty="0" smtClean="0"/>
              <a:t> на базі Житомирської обласної дитячої клінічної лікарні застосовується діагностична цистоскопія (із симультанним підведенням тефлонової пасти при </a:t>
            </a:r>
            <a:r>
              <a:rPr lang="uk-UA" sz="3200" b="1" dirty="0" err="1" smtClean="0"/>
              <a:t>міхурово-сечовідному</a:t>
            </a:r>
            <a:r>
              <a:rPr lang="uk-UA" sz="3200" b="1" dirty="0" smtClean="0"/>
              <a:t> </a:t>
            </a:r>
            <a:r>
              <a:rPr lang="uk-UA" sz="3200" b="1" dirty="0" err="1" smtClean="0"/>
              <a:t>рефлюксі</a:t>
            </a:r>
            <a:r>
              <a:rPr lang="uk-UA" sz="3200" b="1" dirty="0" smtClean="0"/>
              <a:t>), з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 р.</a:t>
            </a:r>
            <a:r>
              <a:rPr lang="uk-UA" sz="3200" b="1" dirty="0" smtClean="0"/>
              <a:t> – ендоскопічна корекція міхурово-сечовідного рефлюксу під візуальним контролем, починаючи із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 р.</a:t>
            </a:r>
            <a:r>
              <a:rPr lang="uk-UA" sz="3200" b="1" dirty="0" smtClean="0"/>
              <a:t> проводиться ендоскопічна резекція </a:t>
            </a:r>
            <a:r>
              <a:rPr lang="uk-UA" sz="3200" b="1" dirty="0" smtClean="0"/>
              <a:t>КЗУ, а із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р.</a:t>
            </a:r>
            <a:r>
              <a:rPr lang="uk-UA" sz="3200" b="1" dirty="0" smtClean="0"/>
              <a:t> – розсічення </a:t>
            </a:r>
            <a:r>
              <a:rPr lang="uk-UA" sz="3200" b="1" dirty="0" err="1" smtClean="0"/>
              <a:t>уретероцеле</a:t>
            </a:r>
            <a:r>
              <a:rPr lang="uk-UA" sz="3200" b="1" dirty="0" smtClean="0"/>
              <a:t>. </a:t>
            </a:r>
            <a:r>
              <a:rPr lang="uk-UA" sz="3200" b="1" dirty="0" smtClean="0"/>
              <a:t>Всього за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2000-2014 рр. </a:t>
            </a:r>
            <a:r>
              <a:rPr lang="uk-UA" sz="3200" b="1" dirty="0" smtClean="0"/>
              <a:t>було проведено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285</a:t>
            </a:r>
            <a:r>
              <a:rPr lang="uk-UA" sz="3200" b="1" dirty="0" smtClean="0"/>
              <a:t> ендоскопічних досліджень сечовивідних шляхів у дітей. </a:t>
            </a:r>
            <a:endParaRPr lang="uk-UA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3528" y="0"/>
            <a:ext cx="8496944" cy="640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39552" y="692696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600" dirty="0" smtClean="0"/>
              <a:t>	</a:t>
            </a:r>
            <a:r>
              <a:rPr lang="uk-UA" sz="3600" b="1" dirty="0" smtClean="0"/>
              <a:t>Для виконання </a:t>
            </a:r>
            <a:r>
              <a:rPr lang="uk-UA" sz="3600" b="1" dirty="0" err="1" smtClean="0"/>
              <a:t>малоінвазивних</a:t>
            </a:r>
            <a:r>
              <a:rPr lang="uk-UA" sz="3600" b="1" dirty="0" smtClean="0"/>
              <a:t> ендоскопічних втручань застосовується весь спектр обладнання: 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оглядові та </a:t>
            </a:r>
            <a:r>
              <a:rPr lang="uk-U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маніпуляційні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цистоскопи фірми «</a:t>
            </a:r>
            <a:r>
              <a:rPr lang="uk-U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Karl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Storz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(від 8 </a:t>
            </a:r>
            <a:r>
              <a:rPr lang="uk-U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13 </a:t>
            </a:r>
            <a:r>
              <a:rPr lang="uk-U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uk-U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резектоскоп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фірми «</a:t>
            </a:r>
            <a:r>
              <a:rPr lang="uk-U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Karl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Storz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(11 </a:t>
            </a:r>
            <a:r>
              <a:rPr lang="uk-U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оптичний </a:t>
            </a:r>
            <a:r>
              <a:rPr lang="uk-U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уретротом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фірми «</a:t>
            </a:r>
            <a:r>
              <a:rPr lang="uk-U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Olympus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(9,5 </a:t>
            </a:r>
            <a:r>
              <a:rPr lang="uk-U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uk-U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уретерореноскоп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фірми «</a:t>
            </a:r>
            <a:r>
              <a:rPr lang="uk-U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Olympus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(11 </a:t>
            </a:r>
            <a:r>
              <a:rPr lang="uk-U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із застосуванням </a:t>
            </a:r>
            <a:r>
              <a:rPr lang="uk-U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лапароскопічних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стійок фірм «</a:t>
            </a:r>
            <a:r>
              <a:rPr lang="uk-U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Karl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Storz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та «</a:t>
            </a:r>
            <a:r>
              <a:rPr lang="uk-U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Olympus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D:\Документи\Урологія\уретерореноскоп-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17139"/>
            <a:ext cx="7704856" cy="3540861"/>
          </a:xfrm>
          <a:prstGeom prst="rect">
            <a:avLst/>
          </a:prstGeom>
          <a:noFill/>
        </p:spPr>
      </p:pic>
      <p:pic>
        <p:nvPicPr>
          <p:cNvPr id="2051" name="Picture 3" descr="D:\Документи\Урологія\уретрото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0"/>
            <a:ext cx="6840759" cy="3640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 descr="D:\Документи\Урологія\резектскоп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38587"/>
            <a:ext cx="6422984" cy="3519413"/>
          </a:xfrm>
          <a:prstGeom prst="rect">
            <a:avLst/>
          </a:prstGeom>
          <a:noFill/>
        </p:spPr>
      </p:pic>
      <p:pic>
        <p:nvPicPr>
          <p:cNvPr id="4099" name="Picture 3" descr="D:\Документи\Урологія\цистоско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-243408"/>
            <a:ext cx="6480720" cy="3629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3321</TotalTime>
  <Words>300</Words>
  <Application>Microsoft Office PowerPoint</Application>
  <PresentationFormat>Экран (4:3)</PresentationFormat>
  <Paragraphs>163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Начальная</vt:lpstr>
      <vt:lpstr>Слайд 1</vt:lpstr>
      <vt:lpstr>Уретероцеле та клапани задньої уретри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Ендоскопічна картина резекції КЗУ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                             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i.trofimov</dc:creator>
  <cp:lastModifiedBy>Шевчук</cp:lastModifiedBy>
  <cp:revision>352</cp:revision>
  <dcterms:created xsi:type="dcterms:W3CDTF">2012-02-27T18:52:02Z</dcterms:created>
  <dcterms:modified xsi:type="dcterms:W3CDTF">2015-01-22T04:45:54Z</dcterms:modified>
</cp:coreProperties>
</file>