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50" y="-2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C8158-C188-4D98-9752-27FBE2799244}" type="datetimeFigureOut">
              <a:rPr lang="uk-UA" smtClean="0"/>
              <a:t>18.10.2017</a:t>
            </a:fld>
            <a:endParaRPr lang="uk-UA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E4E899-9544-4B03-B133-ABDCA9FF41A6}" type="slidenum">
              <a:rPr lang="uk-UA" smtClean="0"/>
              <a:t>‹#›</a:t>
            </a:fld>
            <a:endParaRPr lang="uk-UA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C8158-C188-4D98-9752-27FBE2799244}" type="datetimeFigureOut">
              <a:rPr lang="uk-UA" smtClean="0"/>
              <a:t>18.10.2017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4E899-9544-4B03-B133-ABDCA9FF41A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C8158-C188-4D98-9752-27FBE2799244}" type="datetimeFigureOut">
              <a:rPr lang="uk-UA" smtClean="0"/>
              <a:t>18.10.2017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4E899-9544-4B03-B133-ABDCA9FF41A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C8158-C188-4D98-9752-27FBE2799244}" type="datetimeFigureOut">
              <a:rPr lang="uk-UA" smtClean="0"/>
              <a:t>18.10.2017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4E899-9544-4B03-B133-ABDCA9FF41A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C8158-C188-4D98-9752-27FBE2799244}" type="datetimeFigureOut">
              <a:rPr lang="uk-UA" smtClean="0"/>
              <a:t>18.10.2017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4E899-9544-4B03-B133-ABDCA9FF41A6}" type="slidenum">
              <a:rPr lang="uk-UA" smtClean="0"/>
              <a:t>‹#›</a:t>
            </a:fld>
            <a:endParaRPr lang="uk-UA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C8158-C188-4D98-9752-27FBE2799244}" type="datetimeFigureOut">
              <a:rPr lang="uk-UA" smtClean="0"/>
              <a:t>18.10.2017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4E899-9544-4B03-B133-ABDCA9FF41A6}" type="slidenum">
              <a:rPr lang="uk-UA" smtClean="0"/>
              <a:t>‹#›</a:t>
            </a:fld>
            <a:endParaRPr lang="uk-U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C8158-C188-4D98-9752-27FBE2799244}" type="datetimeFigureOut">
              <a:rPr lang="uk-UA" smtClean="0"/>
              <a:t>18.10.2017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4E899-9544-4B03-B133-ABDCA9FF41A6}" type="slidenum">
              <a:rPr lang="uk-UA" smtClean="0"/>
              <a:t>‹#›</a:t>
            </a:fld>
            <a:endParaRPr lang="uk-U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C8158-C188-4D98-9752-27FBE2799244}" type="datetimeFigureOut">
              <a:rPr lang="uk-UA" smtClean="0"/>
              <a:t>18.10.2017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4E899-9544-4B03-B133-ABDCA9FF41A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C8158-C188-4D98-9752-27FBE2799244}" type="datetimeFigureOut">
              <a:rPr lang="uk-UA" smtClean="0"/>
              <a:t>18.10.2017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4E899-9544-4B03-B133-ABDCA9FF41A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C8158-C188-4D98-9752-27FBE2799244}" type="datetimeFigureOut">
              <a:rPr lang="uk-UA" smtClean="0"/>
              <a:t>18.10.2017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4E899-9544-4B03-B133-ABDCA9FF41A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C8158-C188-4D98-9752-27FBE2799244}" type="datetimeFigureOut">
              <a:rPr lang="uk-UA" smtClean="0"/>
              <a:t>18.10.2017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4E899-9544-4B03-B133-ABDCA9FF41A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2DC8158-C188-4D98-9752-27FBE2799244}" type="datetimeFigureOut">
              <a:rPr lang="uk-UA" smtClean="0"/>
              <a:t>18.10.2017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11E4E899-9544-4B03-B133-ABDCA9FF41A6}" type="slidenum">
              <a:rPr lang="uk-UA" smtClean="0"/>
              <a:t>‹#›</a:t>
            </a:fld>
            <a:endParaRPr lang="uk-UA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476673"/>
            <a:ext cx="8280920" cy="3456384"/>
          </a:xfrm>
        </p:spPr>
        <p:txBody>
          <a:bodyPr/>
          <a:lstStyle/>
          <a:p>
            <a:r>
              <a:rPr lang="uk-UA" sz="3200" dirty="0"/>
              <a:t>Зв’язок між </a:t>
            </a:r>
            <a:r>
              <a:rPr lang="uk-UA" sz="3200" dirty="0" err="1"/>
              <a:t>метаплазією</a:t>
            </a:r>
            <a:r>
              <a:rPr lang="uk-UA" sz="3200" dirty="0"/>
              <a:t> </a:t>
            </a:r>
            <a:r>
              <a:rPr lang="uk-UA" sz="3200" dirty="0" err="1"/>
              <a:t>уротелію</a:t>
            </a:r>
            <a:r>
              <a:rPr lang="uk-UA" sz="3200" dirty="0"/>
              <a:t> та </a:t>
            </a:r>
            <a:r>
              <a:rPr lang="uk-UA" sz="3200" dirty="0" smtClean="0"/>
              <a:t>нервово-м’язовою </a:t>
            </a:r>
            <a:r>
              <a:rPr lang="uk-UA" sz="3200" dirty="0" err="1"/>
              <a:t>дисфункцією</a:t>
            </a:r>
            <a:r>
              <a:rPr lang="uk-UA" sz="3200" dirty="0"/>
              <a:t> сечового міхура у </a:t>
            </a:r>
            <a:r>
              <a:rPr lang="uk-UA" sz="3200" dirty="0" smtClean="0"/>
              <a:t>дітей</a:t>
            </a:r>
            <a:br>
              <a:rPr lang="uk-UA" sz="3200" dirty="0" smtClean="0"/>
            </a:br>
            <a:r>
              <a:rPr lang="uk-UA" sz="3200" dirty="0" smtClean="0"/>
              <a:t/>
            </a:r>
            <a:br>
              <a:rPr lang="uk-UA" sz="3200" dirty="0" smtClean="0"/>
            </a:br>
            <a:r>
              <a:rPr lang="en-US" sz="3200" dirty="0"/>
              <a:t>Relationship between </a:t>
            </a:r>
            <a:r>
              <a:rPr lang="en-US" sz="3200" dirty="0" err="1"/>
              <a:t>urothelial</a:t>
            </a:r>
            <a:r>
              <a:rPr lang="en-US" sz="3200" dirty="0"/>
              <a:t> metaplasia and neuromuscular bladder dysfunction in children</a:t>
            </a:r>
            <a:endParaRPr lang="uk-UA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4077072"/>
            <a:ext cx="8103900" cy="2304256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chemeClr val="tx1"/>
                </a:solidFill>
              </a:rPr>
              <a:t>Associate Professor </a:t>
            </a:r>
            <a:r>
              <a:rPr lang="en-US" b="1" dirty="0" err="1" smtClean="0">
                <a:solidFill>
                  <a:schemeClr val="tx1"/>
                </a:solidFill>
              </a:rPr>
              <a:t>B.Jurkiewicz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>
                <a:solidFill>
                  <a:schemeClr val="tx1"/>
                </a:solidFill>
              </a:rPr>
              <a:t>MD, </a:t>
            </a:r>
            <a:r>
              <a:rPr lang="en-US" b="1" dirty="0" smtClean="0">
                <a:solidFill>
                  <a:schemeClr val="tx1"/>
                </a:solidFill>
              </a:rPr>
              <a:t>PhD</a:t>
            </a:r>
            <a:r>
              <a:rPr lang="en-US" b="1" dirty="0" smtClean="0">
                <a:solidFill>
                  <a:schemeClr val="tx1"/>
                </a:solidFill>
              </a:rPr>
              <a:t>,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uk-UA" b="1" u="sng" dirty="0">
                <a:solidFill>
                  <a:schemeClr val="tx1"/>
                </a:solidFill>
              </a:rPr>
              <a:t>Д.В. </a:t>
            </a:r>
            <a:r>
              <a:rPr lang="uk-UA" b="1" u="sng" dirty="0" smtClean="0">
                <a:solidFill>
                  <a:schemeClr val="tx1"/>
                </a:solidFill>
              </a:rPr>
              <a:t>Шевчук (</a:t>
            </a:r>
            <a:r>
              <a:rPr lang="en-US" b="1" u="sng" dirty="0">
                <a:solidFill>
                  <a:schemeClr val="tx1"/>
                </a:solidFill>
              </a:rPr>
              <a:t>D</a:t>
            </a:r>
            <a:r>
              <a:rPr lang="en-US" b="1" u="sng" dirty="0" smtClean="0">
                <a:solidFill>
                  <a:schemeClr val="tx1"/>
                </a:solidFill>
              </a:rPr>
              <a:t>. </a:t>
            </a:r>
            <a:r>
              <a:rPr lang="en-US" b="1" u="sng" dirty="0" err="1">
                <a:solidFill>
                  <a:schemeClr val="tx1"/>
                </a:solidFill>
              </a:rPr>
              <a:t>Shevchuk</a:t>
            </a:r>
            <a:r>
              <a:rPr lang="uk-UA" b="1" u="sng" dirty="0" smtClean="0">
                <a:solidFill>
                  <a:schemeClr val="tx1"/>
                </a:solidFill>
              </a:rPr>
              <a:t>), </a:t>
            </a:r>
            <a:endParaRPr lang="en-US" b="1" u="sng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K</a:t>
            </a:r>
            <a:r>
              <a:rPr lang="en-US" b="1" dirty="0" smtClean="0">
                <a:solidFill>
                  <a:schemeClr val="tx1"/>
                </a:solidFill>
              </a:rPr>
              <a:t>. </a:t>
            </a:r>
            <a:r>
              <a:rPr lang="en-US" b="1" dirty="0" err="1" smtClean="0">
                <a:solidFill>
                  <a:schemeClr val="tx1"/>
                </a:solidFill>
              </a:rPr>
              <a:t>Załęska</a:t>
            </a:r>
            <a:endParaRPr lang="uk-UA" b="1" dirty="0" smtClean="0">
              <a:solidFill>
                <a:schemeClr val="tx1"/>
              </a:solidFill>
            </a:endParaRPr>
          </a:p>
          <a:p>
            <a:endParaRPr lang="uk-UA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Pediatric Surgery and Urology Clinic, Centre of Postgraduate Medical Education, Warsaw, 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Poland</a:t>
            </a:r>
            <a:endParaRPr lang="uk-UA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1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Zhytomyr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Regional Children’s Clinical 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Hospital, Ukraine </a:t>
            </a:r>
            <a:endParaRPr lang="uk-UA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Zhytomyr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Ivan </a:t>
            </a:r>
            <a:r>
              <a:rPr lang="en-US" sz="1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Franko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State University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Ukraine</a:t>
            </a:r>
            <a:endParaRPr lang="uk-UA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1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Shupyk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National Medical Academy of Postgraduate Education, Kyiv, Ukraine</a:t>
            </a:r>
            <a:endParaRPr lang="uk-UA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32" name="Picture 8" descr="http://www.pedsurgery.in.ua/wp-content/uploads/2017/05/ukrpol_white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9" y="5434810"/>
            <a:ext cx="1253207" cy="1423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2481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576064"/>
          </a:xfrm>
        </p:spPr>
        <p:txBody>
          <a:bodyPr/>
          <a:lstStyle/>
          <a:p>
            <a:r>
              <a:rPr lang="uk-UA" sz="3600" dirty="0" smtClean="0"/>
              <a:t>Обговорення/</a:t>
            </a:r>
            <a:r>
              <a:rPr lang="en-US" sz="3600" dirty="0" smtClean="0"/>
              <a:t>Discuss</a:t>
            </a:r>
            <a:endParaRPr lang="uk-UA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sz="1600" dirty="0" err="1"/>
              <a:t>Метаплазія</a:t>
            </a:r>
            <a:r>
              <a:rPr lang="uk-UA" sz="1600" dirty="0"/>
              <a:t> уротелію – досить маловивчена </a:t>
            </a:r>
            <a:r>
              <a:rPr lang="uk-UA" sz="1600" dirty="0" smtClean="0"/>
              <a:t>проблема </a:t>
            </a:r>
            <a:r>
              <a:rPr lang="uk-UA" sz="1600" dirty="0"/>
              <a:t>у дитячому віці. Останні дослідження </a:t>
            </a:r>
            <a:r>
              <a:rPr lang="uk-UA" sz="1600" dirty="0" smtClean="0"/>
              <a:t>[</a:t>
            </a:r>
            <a:r>
              <a:rPr lang="fr-FR" sz="1600" dirty="0"/>
              <a:t>A. Girshovich, C. Vinsonneau, J. Perez [et al.], </a:t>
            </a:r>
            <a:r>
              <a:rPr lang="fr-FR" sz="1600" dirty="0" smtClean="0"/>
              <a:t>2012</a:t>
            </a:r>
            <a:r>
              <a:rPr lang="uk-UA" sz="1600" dirty="0" smtClean="0"/>
              <a:t>] показують</a:t>
            </a:r>
            <a:r>
              <a:rPr lang="uk-UA" sz="1600" dirty="0"/>
              <a:t>, що підвищення тиску в сечовивідних </a:t>
            </a:r>
            <a:r>
              <a:rPr lang="uk-UA" sz="1600" dirty="0" smtClean="0"/>
              <a:t>шляхах </a:t>
            </a:r>
            <a:r>
              <a:rPr lang="uk-UA" sz="1600" dirty="0"/>
              <a:t>може призводити до неспецифічної </a:t>
            </a:r>
            <a:r>
              <a:rPr lang="uk-UA" sz="1600" dirty="0" smtClean="0"/>
              <a:t>трансформації </a:t>
            </a:r>
            <a:r>
              <a:rPr lang="uk-UA" sz="1600" dirty="0" err="1"/>
              <a:t>уротелію</a:t>
            </a:r>
            <a:r>
              <a:rPr lang="uk-UA" sz="1600" dirty="0"/>
              <a:t> у </a:t>
            </a:r>
            <a:r>
              <a:rPr lang="uk-UA" sz="1600" dirty="0" err="1"/>
              <a:t>метаплазію</a:t>
            </a:r>
            <a:r>
              <a:rPr lang="uk-UA" sz="1600" dirty="0"/>
              <a:t>. Тому, враховуючи </a:t>
            </a:r>
            <a:r>
              <a:rPr lang="uk-UA" sz="1600" dirty="0" smtClean="0"/>
              <a:t>чіткий </a:t>
            </a:r>
            <a:r>
              <a:rPr lang="uk-UA" sz="1600" dirty="0"/>
              <a:t>зв’язок між </a:t>
            </a:r>
            <a:r>
              <a:rPr lang="uk-UA" sz="1600" dirty="0" err="1"/>
              <a:t>дисфункцією</a:t>
            </a:r>
            <a:r>
              <a:rPr lang="uk-UA" sz="1600" dirty="0"/>
              <a:t> сечового міхура та </a:t>
            </a:r>
            <a:r>
              <a:rPr lang="uk-UA" sz="1600" dirty="0" smtClean="0"/>
              <a:t>наявністю </a:t>
            </a:r>
            <a:r>
              <a:rPr lang="uk-UA" sz="1600" dirty="0" err="1"/>
              <a:t>метаплазії</a:t>
            </a:r>
            <a:r>
              <a:rPr lang="uk-UA" sz="1600" dirty="0"/>
              <a:t> </a:t>
            </a:r>
            <a:r>
              <a:rPr lang="uk-UA" sz="1600" dirty="0" err="1"/>
              <a:t>уротелію</a:t>
            </a:r>
            <a:r>
              <a:rPr lang="uk-UA" sz="1600" dirty="0"/>
              <a:t>, постає запитання, що виникає первинно: </a:t>
            </a:r>
            <a:r>
              <a:rPr lang="uk-UA" sz="1600" dirty="0" err="1"/>
              <a:t>метаплазія</a:t>
            </a:r>
            <a:r>
              <a:rPr lang="uk-UA" sz="1600" dirty="0"/>
              <a:t> </a:t>
            </a:r>
            <a:r>
              <a:rPr lang="uk-UA" sz="1600" dirty="0" err="1"/>
              <a:t>уротелію</a:t>
            </a:r>
            <a:r>
              <a:rPr lang="uk-UA" sz="1600" dirty="0"/>
              <a:t> призводить до </a:t>
            </a:r>
            <a:r>
              <a:rPr lang="uk-UA" sz="1600" dirty="0" err="1"/>
              <a:t>дисфункції</a:t>
            </a:r>
            <a:r>
              <a:rPr lang="uk-UA" sz="1600" dirty="0"/>
              <a:t> сечового міхура чи </a:t>
            </a:r>
            <a:r>
              <a:rPr lang="uk-UA" sz="1600" dirty="0" err="1"/>
              <a:t>дисфункція</a:t>
            </a:r>
            <a:r>
              <a:rPr lang="uk-UA" sz="1600" dirty="0"/>
              <a:t> </a:t>
            </a:r>
            <a:r>
              <a:rPr lang="uk-UA" sz="1600" dirty="0" smtClean="0"/>
              <a:t>призводить </a:t>
            </a:r>
            <a:r>
              <a:rPr lang="uk-UA" sz="1600" dirty="0"/>
              <a:t>до </a:t>
            </a:r>
            <a:r>
              <a:rPr lang="uk-UA" sz="1600" dirty="0" err="1"/>
              <a:t>метаплазії</a:t>
            </a:r>
            <a:r>
              <a:rPr lang="uk-UA" sz="1600" dirty="0"/>
              <a:t> </a:t>
            </a:r>
            <a:r>
              <a:rPr lang="uk-UA" sz="1600" dirty="0" err="1"/>
              <a:t>уротелію</a:t>
            </a:r>
            <a:r>
              <a:rPr lang="uk-UA" sz="1600" dirty="0"/>
              <a:t>. Очевидно, що існує необхідність подальшого дослідження зв’язку </a:t>
            </a:r>
            <a:r>
              <a:rPr lang="uk-UA" sz="1600" dirty="0" err="1" smtClean="0"/>
              <a:t>метаплазії</a:t>
            </a:r>
            <a:r>
              <a:rPr lang="uk-UA" sz="1600" dirty="0" smtClean="0"/>
              <a:t> </a:t>
            </a:r>
            <a:r>
              <a:rPr lang="uk-UA" sz="1600" dirty="0" err="1"/>
              <a:t>уротелію</a:t>
            </a:r>
            <a:r>
              <a:rPr lang="uk-UA" sz="1600" dirty="0"/>
              <a:t> із нервово-м’язовою </a:t>
            </a:r>
            <a:r>
              <a:rPr lang="uk-UA" sz="1600" dirty="0" err="1"/>
              <a:t>дисфункцією</a:t>
            </a:r>
            <a:r>
              <a:rPr lang="uk-UA" sz="1600" dirty="0"/>
              <a:t> сечового міхура для встановлення всіх ланок </a:t>
            </a:r>
            <a:r>
              <a:rPr lang="uk-UA" sz="1600" dirty="0" err="1" smtClean="0"/>
              <a:t>етіопатогенезу</a:t>
            </a:r>
            <a:r>
              <a:rPr lang="uk-UA" sz="1600" dirty="0" smtClean="0"/>
              <a:t> </a:t>
            </a:r>
            <a:r>
              <a:rPr lang="uk-UA" sz="1600" dirty="0"/>
              <a:t>вказаної патології</a:t>
            </a:r>
            <a:r>
              <a:rPr lang="uk-UA" sz="1600" dirty="0" smtClean="0"/>
              <a:t>.</a:t>
            </a:r>
          </a:p>
          <a:p>
            <a:pPr algn="just"/>
            <a:endParaRPr lang="uk-UA" sz="1600" dirty="0"/>
          </a:p>
          <a:p>
            <a:pPr algn="just"/>
            <a:r>
              <a:rPr lang="en-US" sz="16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Urothelial</a:t>
            </a:r>
            <a:r>
              <a:rPr lang="en-US" sz="1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metaplasia is </a:t>
            </a:r>
            <a:r>
              <a:rPr lang="en-US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rather poorly understood problem in childhood. Recent studies </a:t>
            </a:r>
            <a:r>
              <a:rPr lang="en-US" sz="1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[</a:t>
            </a:r>
            <a:r>
              <a:rPr lang="fr-FR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A. Girshovich, C. Vinsonneau, J. Perez [et al</a:t>
            </a:r>
            <a:r>
              <a:rPr lang="fr-FR" sz="1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.], 2012</a:t>
            </a:r>
            <a:r>
              <a:rPr lang="en-US" sz="1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] </a:t>
            </a:r>
            <a:r>
              <a:rPr lang="en-US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show that increased pressure in the urinary tract can lead to non-specific transformation of </a:t>
            </a:r>
            <a:r>
              <a:rPr lang="en-US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urothelia</a:t>
            </a:r>
            <a:r>
              <a:rPr lang="en-US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into metaplasia. Therefore, given the clear link between bladder dysfunction and the presence of </a:t>
            </a:r>
            <a:r>
              <a:rPr lang="en-US" sz="16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urothelial</a:t>
            </a:r>
            <a:r>
              <a:rPr lang="en-US" sz="1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metaplasia, </a:t>
            </a:r>
            <a:r>
              <a:rPr lang="en-US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initial question arises: </a:t>
            </a:r>
            <a:r>
              <a:rPr lang="en-US" sz="1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metaplasia </a:t>
            </a:r>
            <a:r>
              <a:rPr lang="en-US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the </a:t>
            </a:r>
            <a:r>
              <a:rPr lang="en-US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urothelia</a:t>
            </a:r>
            <a:r>
              <a:rPr lang="en-US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leads to bladder dysfunction or dysfunction leads to </a:t>
            </a:r>
            <a:r>
              <a:rPr lang="en-US" sz="1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metaplasia </a:t>
            </a:r>
            <a:r>
              <a:rPr lang="en-US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the </a:t>
            </a:r>
            <a:r>
              <a:rPr lang="en-US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urothelium</a:t>
            </a:r>
            <a:r>
              <a:rPr lang="en-US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Obviously, there is a need for further investigation of the connection between </a:t>
            </a:r>
            <a:r>
              <a:rPr lang="en-US" sz="16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urothelial</a:t>
            </a:r>
            <a:r>
              <a:rPr lang="en-US" sz="1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metaplasia and </a:t>
            </a:r>
            <a:r>
              <a:rPr lang="en-US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neuromuscular dysfunction of </a:t>
            </a:r>
            <a:r>
              <a:rPr lang="en-US" sz="1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bladder </a:t>
            </a:r>
            <a:r>
              <a:rPr lang="en-US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the establishment of all stages of the </a:t>
            </a:r>
            <a:r>
              <a:rPr lang="en-US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etiopathogenesis</a:t>
            </a:r>
            <a:r>
              <a:rPr lang="en-US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this pathology.</a:t>
            </a:r>
            <a:endParaRPr lang="uk-UA" sz="16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8" descr="http://www.pedsurgery.in.ua/wp-content/uploads/2017/05/ukrpol_white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9" y="5434810"/>
            <a:ext cx="1253207" cy="1423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05616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07504"/>
          </a:xfrm>
        </p:spPr>
        <p:txBody>
          <a:bodyPr/>
          <a:lstStyle/>
          <a:p>
            <a:r>
              <a:rPr lang="uk-UA" dirty="0" smtClean="0"/>
              <a:t>Висновки</a:t>
            </a:r>
            <a:r>
              <a:rPr lang="en-US" dirty="0" smtClean="0"/>
              <a:t>/Conclusions 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uk-UA" dirty="0" err="1" smtClean="0"/>
              <a:t>Метаплазія</a:t>
            </a:r>
            <a:r>
              <a:rPr lang="uk-UA" dirty="0" smtClean="0"/>
              <a:t> </a:t>
            </a:r>
            <a:r>
              <a:rPr lang="uk-UA" dirty="0" err="1"/>
              <a:t>уротелію</a:t>
            </a:r>
            <a:r>
              <a:rPr lang="uk-UA" dirty="0"/>
              <a:t> є досить рідкісним захворюванням у дитячому віці. Усі хворі на </a:t>
            </a:r>
            <a:r>
              <a:rPr lang="uk-UA" dirty="0" err="1"/>
              <a:t>нервово-</a:t>
            </a:r>
            <a:r>
              <a:rPr lang="uk-UA" dirty="0"/>
              <a:t> м’язову </a:t>
            </a:r>
            <a:r>
              <a:rPr lang="uk-UA" dirty="0" err="1"/>
              <a:t>дисфункцію</a:t>
            </a:r>
            <a:r>
              <a:rPr lang="uk-UA" dirty="0"/>
              <a:t> сечового міхура повинні отримати повноцінне урологічне обстеження з обов’язковим проведенням цистоскопії для встановлення факту наявності </a:t>
            </a:r>
            <a:r>
              <a:rPr lang="uk-UA" dirty="0" err="1"/>
              <a:t>метаплазії</a:t>
            </a:r>
            <a:r>
              <a:rPr lang="uk-UA" dirty="0"/>
              <a:t> </a:t>
            </a:r>
            <a:r>
              <a:rPr lang="uk-UA" dirty="0" err="1"/>
              <a:t>уротелію</a:t>
            </a:r>
            <a:r>
              <a:rPr lang="uk-UA" dirty="0"/>
              <a:t>, у випадку </a:t>
            </a:r>
            <a:r>
              <a:rPr lang="uk-UA" dirty="0" smtClean="0"/>
              <a:t>підтвердження</a:t>
            </a:r>
            <a:r>
              <a:rPr lang="uk-UA" dirty="0"/>
              <a:t> – обов’язкова біопсія слизової з метою виключення неоплазії</a:t>
            </a:r>
            <a:r>
              <a:rPr lang="uk-UA" dirty="0" smtClean="0"/>
              <a:t>.</a:t>
            </a:r>
            <a:endParaRPr lang="en-US" dirty="0" smtClean="0"/>
          </a:p>
          <a:p>
            <a:pPr algn="just"/>
            <a:endParaRPr lang="en-US" dirty="0" smtClean="0"/>
          </a:p>
          <a:p>
            <a:pPr algn="just"/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Squamous </a:t>
            </a:r>
            <a:r>
              <a:rPr lang="en-US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urothelial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metaplasia is a rather rare disease in childhood. All patients with neuromuscular dysfunction of bladder should receive a complete urological examination with mandatory cystoscopy to determine the presence of </a:t>
            </a:r>
            <a:r>
              <a:rPr lang="en-US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urothelial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metaplasia, in the case of confirmation, a mandatory biopsy of mucosa in order to exclude </a:t>
            </a:r>
            <a:r>
              <a:rPr lang="en-US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neoplasia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provided.</a:t>
            </a:r>
            <a:endParaRPr lang="uk-UA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533677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Pedsurger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1645" y="-2662"/>
            <a:ext cx="5848667" cy="6641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293096"/>
          </a:xfrm>
        </p:spPr>
        <p:txBody>
          <a:bodyPr/>
          <a:lstStyle/>
          <a:p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Дякую за увагу!</a:t>
            </a:r>
            <a:b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 for attention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Dziękuję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uwagę</a:t>
            </a:r>
            <a:r>
              <a:rPr lang="en-US" dirty="0"/>
              <a:t>!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V="1">
            <a:off x="457200" y="6126163"/>
            <a:ext cx="8229600" cy="183157"/>
          </a:xfrm>
        </p:spPr>
        <p:txBody>
          <a:bodyPr>
            <a:normAutofit fontScale="25000" lnSpcReduction="20000"/>
          </a:bodyPr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43135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32656"/>
          </a:xfrm>
        </p:spPr>
        <p:txBody>
          <a:bodyPr/>
          <a:lstStyle/>
          <a:p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8712968" cy="619268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uk-UA" sz="1800" dirty="0" err="1" smtClean="0"/>
              <a:t>Метаплазія</a:t>
            </a:r>
            <a:r>
              <a:rPr lang="uk-UA" sz="1800" dirty="0" smtClean="0"/>
              <a:t> уротелію – заміна слизової сечового міхура на багатошаровий </a:t>
            </a:r>
            <a:r>
              <a:rPr lang="uk-UA" sz="1800" dirty="0" err="1" smtClean="0"/>
              <a:t>незроговілий</a:t>
            </a:r>
            <a:r>
              <a:rPr lang="uk-UA" sz="1800" dirty="0" smtClean="0"/>
              <a:t> епітелій. Частіше зустрічається у жінок в </a:t>
            </a:r>
            <a:r>
              <a:rPr lang="uk-UA" sz="1800" dirty="0" err="1" smtClean="0"/>
              <a:t>постменопаузальному</a:t>
            </a:r>
            <a:r>
              <a:rPr lang="uk-UA" sz="1800" dirty="0" smtClean="0"/>
              <a:t> періоді.</a:t>
            </a:r>
            <a:endParaRPr lang="en-US" sz="1800" dirty="0" smtClean="0"/>
          </a:p>
          <a:p>
            <a:pPr algn="just"/>
            <a:r>
              <a:rPr lang="ru-RU" sz="1800" dirty="0" err="1"/>
              <a:t>Достеменно</a:t>
            </a:r>
            <a:r>
              <a:rPr lang="ru-RU" sz="1800" dirty="0"/>
              <a:t> патогенез </a:t>
            </a:r>
            <a:r>
              <a:rPr lang="ru-RU" sz="1800" dirty="0" err="1"/>
              <a:t>метаплазії</a:t>
            </a:r>
            <a:r>
              <a:rPr lang="ru-RU" sz="1800" dirty="0"/>
              <a:t> </a:t>
            </a:r>
            <a:r>
              <a:rPr lang="ru-RU" sz="1800" dirty="0" err="1"/>
              <a:t>уротелію</a:t>
            </a:r>
            <a:r>
              <a:rPr lang="ru-RU" sz="1800" dirty="0"/>
              <a:t> у </a:t>
            </a:r>
            <a:r>
              <a:rPr lang="ru-RU" sz="1800" dirty="0" err="1" smtClean="0"/>
              <a:t>дитячому</a:t>
            </a:r>
            <a:r>
              <a:rPr lang="ru-RU" sz="1800" dirty="0" smtClean="0"/>
              <a:t> </a:t>
            </a:r>
            <a:r>
              <a:rPr lang="ru-RU" sz="1800" dirty="0" err="1"/>
              <a:t>віці</a:t>
            </a:r>
            <a:r>
              <a:rPr lang="ru-RU" sz="1800" dirty="0"/>
              <a:t> </a:t>
            </a:r>
            <a:r>
              <a:rPr lang="ru-RU" sz="1800" dirty="0" err="1"/>
              <a:t>невідомий</a:t>
            </a:r>
            <a:r>
              <a:rPr lang="ru-RU" sz="1800" dirty="0"/>
              <a:t>. </a:t>
            </a:r>
            <a:endParaRPr lang="en-US" sz="1800" dirty="0" smtClean="0"/>
          </a:p>
          <a:p>
            <a:pPr marL="0" indent="0" algn="just">
              <a:buNone/>
            </a:pPr>
            <a:endParaRPr lang="uk-UA" sz="1800" dirty="0" smtClean="0"/>
          </a:p>
          <a:p>
            <a:pPr algn="just"/>
            <a:r>
              <a:rPr lang="en-US" sz="18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Urothelial</a:t>
            </a:r>
            <a:r>
              <a:rPr lang="en-US" sz="1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metaplasia is </a:t>
            </a:r>
            <a:r>
              <a:rPr lang="en-US" sz="1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replacement of the mucous membrane of the bladder with a multilayer </a:t>
            </a:r>
            <a:r>
              <a:rPr lang="en-US" sz="1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squamous epithelium</a:t>
            </a:r>
            <a:r>
              <a:rPr lang="en-US" sz="1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More common in women in the postmenopausal period</a:t>
            </a:r>
            <a:r>
              <a:rPr lang="en-US" sz="1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algn="just"/>
            <a:r>
              <a:rPr lang="en-US" sz="1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Surely the pathogenesis of </a:t>
            </a:r>
            <a:r>
              <a:rPr lang="en-US" sz="18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urothelial</a:t>
            </a:r>
            <a:r>
              <a:rPr lang="en-US" sz="1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metaplasia in childhood is still unknown</a:t>
            </a:r>
            <a:r>
              <a:rPr lang="en-US" sz="1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uk-UA" sz="18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r">
              <a:buNone/>
            </a:pPr>
            <a:r>
              <a:rPr lang="uk-UA" sz="1000" dirty="0" smtClean="0">
                <a:solidFill>
                  <a:schemeClr val="tx1"/>
                </a:solidFill>
              </a:rPr>
              <a:t>А. </a:t>
            </a:r>
            <a:r>
              <a:rPr lang="en-US" sz="1000" dirty="0" err="1" smtClean="0">
                <a:solidFill>
                  <a:schemeClr val="tx1"/>
                </a:solidFill>
              </a:rPr>
              <a:t>Tramoyeres</a:t>
            </a:r>
            <a:r>
              <a:rPr lang="en-US" sz="1000" dirty="0" smtClean="0">
                <a:solidFill>
                  <a:schemeClr val="tx1"/>
                </a:solidFill>
              </a:rPr>
              <a:t>-Galvan, J.A. C. </a:t>
            </a:r>
            <a:r>
              <a:rPr lang="en-US" sz="1000" dirty="0" err="1" smtClean="0">
                <a:solidFill>
                  <a:schemeClr val="tx1"/>
                </a:solidFill>
              </a:rPr>
              <a:t>Ivorra</a:t>
            </a:r>
            <a:r>
              <a:rPr lang="en-US" sz="1000" dirty="0" smtClean="0">
                <a:solidFill>
                  <a:schemeClr val="tx1"/>
                </a:solidFill>
              </a:rPr>
              <a:t>, F. Sanchez-</a:t>
            </a:r>
            <a:r>
              <a:rPr lang="en-US" sz="1000" dirty="0" err="1" smtClean="0">
                <a:solidFill>
                  <a:schemeClr val="tx1"/>
                </a:solidFill>
              </a:rPr>
              <a:t>Ballester</a:t>
            </a:r>
            <a:r>
              <a:rPr lang="en-US" sz="1000" dirty="0" smtClean="0">
                <a:solidFill>
                  <a:schemeClr val="tx1"/>
                </a:solidFill>
              </a:rPr>
              <a:t> [et al.]</a:t>
            </a:r>
            <a:r>
              <a:rPr lang="uk-UA" sz="1000" dirty="0" smtClean="0">
                <a:solidFill>
                  <a:schemeClr val="tx1"/>
                </a:solidFill>
              </a:rPr>
              <a:t>, 2005; </a:t>
            </a:r>
          </a:p>
          <a:p>
            <a:pPr marL="0" indent="0" algn="r">
              <a:buNone/>
            </a:pPr>
            <a:r>
              <a:rPr lang="en-US" sz="1000" dirty="0" smtClean="0">
                <a:solidFill>
                  <a:schemeClr val="tx1"/>
                </a:solidFill>
              </a:rPr>
              <a:t>Young </a:t>
            </a:r>
            <a:r>
              <a:rPr lang="en-US" sz="1000" dirty="0">
                <a:solidFill>
                  <a:schemeClr val="tx1"/>
                </a:solidFill>
              </a:rPr>
              <a:t>R.H. Non-neoplastic disorders of the urinary bladder / R.H. Young, J.N. </a:t>
            </a:r>
            <a:r>
              <a:rPr lang="en-US" sz="1000" dirty="0" err="1" smtClean="0">
                <a:solidFill>
                  <a:schemeClr val="tx1"/>
                </a:solidFill>
              </a:rPr>
              <a:t>Eble</a:t>
            </a:r>
            <a:r>
              <a:rPr lang="uk-UA" sz="1000" dirty="0" smtClean="0">
                <a:solidFill>
                  <a:schemeClr val="tx1"/>
                </a:solidFill>
              </a:rPr>
              <a:t>, 2008 </a:t>
            </a:r>
            <a:endParaRPr lang="en-US" sz="1000" dirty="0" smtClean="0">
              <a:solidFill>
                <a:schemeClr val="tx1"/>
              </a:solidFill>
            </a:endParaRPr>
          </a:p>
          <a:p>
            <a:pPr marL="0" indent="0" algn="r">
              <a:buNone/>
            </a:pPr>
            <a:endParaRPr lang="en-US" sz="1100" dirty="0" smtClean="0"/>
          </a:p>
          <a:p>
            <a:pPr algn="just"/>
            <a:endParaRPr lang="en-US" sz="1500" dirty="0" smtClean="0"/>
          </a:p>
          <a:p>
            <a:pPr algn="just"/>
            <a:r>
              <a:rPr lang="uk-UA" sz="1800" dirty="0" err="1" smtClean="0"/>
              <a:t>Метаплазія</a:t>
            </a:r>
            <a:r>
              <a:rPr lang="uk-UA" sz="1800" dirty="0" smtClean="0"/>
              <a:t> сечового міхура (</a:t>
            </a:r>
            <a:r>
              <a:rPr lang="en-US" sz="1800" dirty="0" smtClean="0"/>
              <a:t>Squamous metaplasia of the bladder) </a:t>
            </a:r>
            <a:r>
              <a:rPr lang="uk-UA" sz="1800" dirty="0" smtClean="0"/>
              <a:t>досить рідко зустрічається у дітей та підлітків і у сучасній літературі описана мало.</a:t>
            </a:r>
            <a:endParaRPr lang="en-US" sz="1800" dirty="0" smtClean="0"/>
          </a:p>
          <a:p>
            <a:pPr algn="just"/>
            <a:r>
              <a:rPr lang="en-US" sz="1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Squamous metaplasia of </a:t>
            </a:r>
            <a:r>
              <a:rPr lang="en-US" sz="1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sz="1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bladder </a:t>
            </a:r>
            <a:r>
              <a:rPr lang="en-US" sz="1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quite rare in children </a:t>
            </a:r>
            <a:r>
              <a:rPr lang="en-US" sz="1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adolescents </a:t>
            </a:r>
            <a:r>
              <a:rPr lang="en-US" sz="1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in modern </a:t>
            </a:r>
            <a:r>
              <a:rPr lang="en-US" sz="1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literature is poor described.</a:t>
            </a:r>
          </a:p>
          <a:p>
            <a:pPr algn="just"/>
            <a:endParaRPr lang="en-US" sz="1100" dirty="0" smtClean="0"/>
          </a:p>
          <a:p>
            <a:pPr algn="just"/>
            <a:r>
              <a:rPr lang="uk-UA" sz="1800" dirty="0" smtClean="0"/>
              <a:t>Найбільший </a:t>
            </a:r>
            <a:r>
              <a:rPr lang="uk-UA" sz="1800" dirty="0"/>
              <a:t>досвід представили </a:t>
            </a:r>
            <a:r>
              <a:rPr lang="en-US" sz="1800" dirty="0" err="1"/>
              <a:t>Beata</a:t>
            </a:r>
            <a:r>
              <a:rPr lang="en-US" sz="1800" dirty="0"/>
              <a:t> </a:t>
            </a:r>
            <a:r>
              <a:rPr lang="en-US" sz="1800" dirty="0" err="1"/>
              <a:t>Jurkiewicz</a:t>
            </a:r>
            <a:r>
              <a:rPr lang="en-US" sz="1800" dirty="0"/>
              <a:t> </a:t>
            </a:r>
            <a:r>
              <a:rPr lang="uk-UA" sz="1800" dirty="0"/>
              <a:t>і </a:t>
            </a:r>
            <a:r>
              <a:rPr lang="en-US" sz="1800" dirty="0"/>
              <a:t>Tomasz Z</a:t>
            </a:r>
            <a:r>
              <a:rPr lang="uk-UA" sz="1800" dirty="0"/>
              <a:t>а</a:t>
            </a:r>
            <a:r>
              <a:rPr lang="en-US" sz="1800" dirty="0" err="1"/>
              <a:t>bkowski</a:t>
            </a:r>
            <a:r>
              <a:rPr lang="en-US" sz="1800" dirty="0"/>
              <a:t> (2014) – 119 </a:t>
            </a:r>
            <a:r>
              <a:rPr lang="uk-UA" sz="1800" dirty="0"/>
              <a:t>випадків </a:t>
            </a:r>
            <a:r>
              <a:rPr lang="uk-UA" sz="1800" dirty="0" err="1" smtClean="0"/>
              <a:t>незроговілої</a:t>
            </a:r>
            <a:r>
              <a:rPr lang="uk-UA" sz="1800" dirty="0" smtClean="0"/>
              <a:t> </a:t>
            </a:r>
            <a:r>
              <a:rPr lang="uk-UA" sz="1800" dirty="0" err="1"/>
              <a:t>метаплазії</a:t>
            </a:r>
            <a:r>
              <a:rPr lang="uk-UA" sz="1800" dirty="0"/>
              <a:t> </a:t>
            </a:r>
            <a:r>
              <a:rPr lang="uk-UA" sz="1800" dirty="0" err="1" smtClean="0"/>
              <a:t>уротелію</a:t>
            </a:r>
            <a:r>
              <a:rPr lang="en-US" sz="1800" dirty="0" smtClean="0"/>
              <a:t>.</a:t>
            </a:r>
          </a:p>
          <a:p>
            <a:pPr algn="just"/>
            <a:r>
              <a:rPr lang="en-US" sz="1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greatest experience was presented by </a:t>
            </a:r>
            <a:r>
              <a:rPr lang="en-US" sz="1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Beata</a:t>
            </a:r>
            <a:r>
              <a:rPr lang="en-US" sz="1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Jurkiewicz</a:t>
            </a:r>
            <a:r>
              <a:rPr lang="en-US" sz="1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and Tomasz </a:t>
            </a:r>
            <a:r>
              <a:rPr lang="en-US" sz="1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Zabkowski</a:t>
            </a:r>
            <a:r>
              <a:rPr lang="en-US" sz="1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(2014) - 119 cases of </a:t>
            </a:r>
            <a:r>
              <a:rPr lang="en-US" sz="18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urothelial</a:t>
            </a:r>
            <a:r>
              <a:rPr lang="en-US" sz="1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metaplasia.</a:t>
            </a:r>
          </a:p>
          <a:p>
            <a:pPr marL="0" indent="0" algn="r">
              <a:buNone/>
            </a:pPr>
            <a:r>
              <a:rPr lang="en-US" sz="1000" dirty="0" smtClean="0">
                <a:solidFill>
                  <a:schemeClr val="tx1"/>
                </a:solidFill>
              </a:rPr>
              <a:t>M.K</a:t>
            </a:r>
            <a:r>
              <a:rPr lang="en-US" sz="1000" dirty="0">
                <a:solidFill>
                  <a:schemeClr val="tx1"/>
                </a:solidFill>
              </a:rPr>
              <a:t>. </a:t>
            </a:r>
            <a:r>
              <a:rPr lang="en-US" sz="1000" dirty="0" err="1">
                <a:solidFill>
                  <a:schemeClr val="tx1"/>
                </a:solidFill>
              </a:rPr>
              <a:t>Ankem</a:t>
            </a:r>
            <a:r>
              <a:rPr lang="en-US" sz="1000" dirty="0">
                <a:solidFill>
                  <a:schemeClr val="tx1"/>
                </a:solidFill>
              </a:rPr>
              <a:t>, A.B. </a:t>
            </a:r>
            <a:r>
              <a:rPr lang="en-US" sz="1000" dirty="0" err="1">
                <a:solidFill>
                  <a:schemeClr val="tx1"/>
                </a:solidFill>
              </a:rPr>
              <a:t>Grotas</a:t>
            </a:r>
            <a:r>
              <a:rPr lang="en-US" sz="1000" dirty="0">
                <a:solidFill>
                  <a:schemeClr val="tx1"/>
                </a:solidFill>
              </a:rPr>
              <a:t>, B. </a:t>
            </a:r>
            <a:r>
              <a:rPr lang="en-US" sz="1000" dirty="0" err="1">
                <a:solidFill>
                  <a:schemeClr val="tx1"/>
                </a:solidFill>
              </a:rPr>
              <a:t>Shurtleff</a:t>
            </a:r>
            <a:r>
              <a:rPr lang="en-US" sz="1000" dirty="0">
                <a:solidFill>
                  <a:schemeClr val="tx1"/>
                </a:solidFill>
              </a:rPr>
              <a:t> [et al</a:t>
            </a:r>
            <a:r>
              <a:rPr lang="en-US" sz="1000" dirty="0" smtClean="0">
                <a:solidFill>
                  <a:schemeClr val="tx1"/>
                </a:solidFill>
              </a:rPr>
              <a:t>.], 2002;</a:t>
            </a:r>
            <a:endParaRPr lang="en-US" sz="1000" dirty="0">
              <a:solidFill>
                <a:schemeClr val="tx1"/>
              </a:solidFill>
            </a:endParaRPr>
          </a:p>
          <a:p>
            <a:pPr marL="0" indent="0" algn="r">
              <a:buNone/>
            </a:pPr>
            <a:r>
              <a:rPr lang="pl-PL" sz="1000" dirty="0" smtClean="0">
                <a:solidFill>
                  <a:schemeClr val="tx1"/>
                </a:solidFill>
              </a:rPr>
              <a:t>B</a:t>
            </a:r>
            <a:r>
              <a:rPr lang="pl-PL" sz="1000" dirty="0">
                <a:solidFill>
                  <a:schemeClr val="tx1"/>
                </a:solidFill>
              </a:rPr>
              <a:t>. Jurkiewicz, Ł. Matuszewski, T. Bokwa [et al.] </a:t>
            </a:r>
            <a:r>
              <a:rPr lang="en-US" sz="1000" dirty="0" smtClean="0">
                <a:solidFill>
                  <a:schemeClr val="tx1"/>
                </a:solidFill>
              </a:rPr>
              <a:t>, 2007;</a:t>
            </a:r>
          </a:p>
          <a:p>
            <a:pPr marL="0" indent="0" algn="r">
              <a:buNone/>
            </a:pPr>
            <a:r>
              <a:rPr lang="en-US" sz="1000" dirty="0">
                <a:solidFill>
                  <a:schemeClr val="tx1"/>
                </a:solidFill>
              </a:rPr>
              <a:t>B. </a:t>
            </a:r>
            <a:r>
              <a:rPr lang="en-US" sz="1000" dirty="0" err="1">
                <a:solidFill>
                  <a:schemeClr val="tx1"/>
                </a:solidFill>
              </a:rPr>
              <a:t>Jurkiewicz</a:t>
            </a:r>
            <a:r>
              <a:rPr lang="en-US" sz="1000" dirty="0">
                <a:solidFill>
                  <a:schemeClr val="tx1"/>
                </a:solidFill>
              </a:rPr>
              <a:t>, T. Z</a:t>
            </a:r>
            <a:r>
              <a:rPr lang="uk-UA" sz="1000" dirty="0">
                <a:solidFill>
                  <a:schemeClr val="tx1"/>
                </a:solidFill>
              </a:rPr>
              <a:t>а</a:t>
            </a:r>
            <a:r>
              <a:rPr lang="en-US" sz="1000" dirty="0" err="1" smtClean="0">
                <a:solidFill>
                  <a:schemeClr val="tx1"/>
                </a:solidFill>
              </a:rPr>
              <a:t>bkowski</a:t>
            </a:r>
            <a:r>
              <a:rPr lang="en-US" sz="1000" dirty="0" smtClean="0">
                <a:solidFill>
                  <a:schemeClr val="tx1"/>
                </a:solidFill>
              </a:rPr>
              <a:t>, 2014</a:t>
            </a:r>
          </a:p>
        </p:txBody>
      </p:sp>
      <p:pic>
        <p:nvPicPr>
          <p:cNvPr id="4" name="Picture 8" descr="http://www.pedsurgery.in.ua/wp-content/uploads/2017/05/ukrpol_white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9" y="5434810"/>
            <a:ext cx="1253207" cy="1423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4209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32656"/>
          </a:xfrm>
        </p:spPr>
        <p:txBody>
          <a:bodyPr/>
          <a:lstStyle/>
          <a:p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algn="just"/>
            <a:r>
              <a:rPr lang="uk-UA" sz="1800" dirty="0" err="1"/>
              <a:t>Уродинамічні</a:t>
            </a:r>
            <a:r>
              <a:rPr lang="uk-UA" sz="1800" dirty="0"/>
              <a:t> дослідження у хворих із </a:t>
            </a:r>
            <a:r>
              <a:rPr lang="uk-UA" sz="1800" dirty="0" smtClean="0"/>
              <a:t>діагностовано </a:t>
            </a:r>
            <a:r>
              <a:rPr lang="uk-UA" sz="1800" dirty="0" err="1"/>
              <a:t>метаплазією</a:t>
            </a:r>
            <a:r>
              <a:rPr lang="uk-UA" sz="1800" dirty="0"/>
              <a:t> підтвердили порушення </a:t>
            </a:r>
            <a:r>
              <a:rPr lang="uk-UA" sz="1800" dirty="0" err="1"/>
              <a:t>накопичувально-евакуаторної</a:t>
            </a:r>
            <a:r>
              <a:rPr lang="uk-UA" sz="1800" dirty="0"/>
              <a:t> функції сечового </a:t>
            </a:r>
            <a:r>
              <a:rPr lang="uk-UA" sz="1800" dirty="0" smtClean="0"/>
              <a:t>міхура</a:t>
            </a:r>
            <a:r>
              <a:rPr lang="uk-UA" sz="1800" dirty="0"/>
              <a:t>, однак без ознак </a:t>
            </a:r>
            <a:r>
              <a:rPr lang="uk-UA" sz="1800" dirty="0" err="1"/>
              <a:t>інфравезикальної</a:t>
            </a:r>
            <a:r>
              <a:rPr lang="uk-UA" sz="1800" dirty="0"/>
              <a:t> обструкції та наявності залишкової </a:t>
            </a:r>
            <a:r>
              <a:rPr lang="uk-UA" sz="1800" dirty="0" smtClean="0"/>
              <a:t>сечі.</a:t>
            </a:r>
            <a:endParaRPr lang="en-US" sz="1800" dirty="0" smtClean="0"/>
          </a:p>
          <a:p>
            <a:pPr algn="just"/>
            <a:endParaRPr lang="en-US" sz="1800" dirty="0" smtClean="0"/>
          </a:p>
          <a:p>
            <a:pPr algn="just"/>
            <a:r>
              <a:rPr lang="en-US" sz="1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Urodynamic </a:t>
            </a:r>
            <a:r>
              <a:rPr lang="en-US" sz="1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studies in patients with diagnosed metaplasia confirmed the disruption of </a:t>
            </a:r>
            <a:r>
              <a:rPr lang="en-US" sz="1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function </a:t>
            </a:r>
            <a:r>
              <a:rPr lang="en-US" sz="1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the bladder, but without signs of </a:t>
            </a:r>
            <a:r>
              <a:rPr lang="en-US" sz="1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infravesical</a:t>
            </a:r>
            <a:r>
              <a:rPr lang="en-US" sz="1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obstruction and the presence of residual </a:t>
            </a:r>
            <a:r>
              <a:rPr lang="en-US" sz="1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urine.</a:t>
            </a:r>
          </a:p>
          <a:p>
            <a:pPr marL="0" indent="0" algn="r">
              <a:buNone/>
            </a:pPr>
            <a:endParaRPr lang="en-US" sz="900" dirty="0" smtClean="0">
              <a:solidFill>
                <a:schemeClr val="tx1"/>
              </a:solidFill>
            </a:endParaRPr>
          </a:p>
          <a:p>
            <a:pPr marL="0" indent="0" algn="r">
              <a:buNone/>
            </a:pPr>
            <a:r>
              <a:rPr lang="en-US" sz="900" dirty="0" smtClean="0">
                <a:solidFill>
                  <a:schemeClr val="tx1"/>
                </a:solidFill>
              </a:rPr>
              <a:t>B</a:t>
            </a:r>
            <a:r>
              <a:rPr lang="en-US" sz="900" dirty="0">
                <a:solidFill>
                  <a:schemeClr val="tx1"/>
                </a:solidFill>
              </a:rPr>
              <a:t>. </a:t>
            </a:r>
            <a:r>
              <a:rPr lang="en-US" sz="900" dirty="0" err="1">
                <a:solidFill>
                  <a:schemeClr val="tx1"/>
                </a:solidFill>
              </a:rPr>
              <a:t>Jurkiewicz</a:t>
            </a:r>
            <a:r>
              <a:rPr lang="en-US" sz="900" dirty="0">
                <a:solidFill>
                  <a:schemeClr val="tx1"/>
                </a:solidFill>
              </a:rPr>
              <a:t>, T. Z</a:t>
            </a:r>
            <a:r>
              <a:rPr lang="uk-UA" sz="900" dirty="0">
                <a:solidFill>
                  <a:schemeClr val="tx1"/>
                </a:solidFill>
              </a:rPr>
              <a:t>а</a:t>
            </a:r>
            <a:r>
              <a:rPr lang="en-US" sz="900" dirty="0" err="1">
                <a:solidFill>
                  <a:schemeClr val="tx1"/>
                </a:solidFill>
              </a:rPr>
              <a:t>bkowski</a:t>
            </a:r>
            <a:r>
              <a:rPr lang="en-US" sz="900" dirty="0">
                <a:solidFill>
                  <a:schemeClr val="tx1"/>
                </a:solidFill>
              </a:rPr>
              <a:t> </a:t>
            </a:r>
            <a:r>
              <a:rPr lang="en-US" sz="900" dirty="0" smtClean="0">
                <a:solidFill>
                  <a:schemeClr val="tx1"/>
                </a:solidFill>
              </a:rPr>
              <a:t>, 2014</a:t>
            </a:r>
          </a:p>
          <a:p>
            <a:pPr marL="0" indent="0" algn="r">
              <a:buNone/>
            </a:pPr>
            <a:endParaRPr lang="en-US" sz="900" dirty="0">
              <a:solidFill>
                <a:schemeClr val="tx1"/>
              </a:solidFill>
            </a:endParaRPr>
          </a:p>
          <a:p>
            <a:pPr algn="just"/>
            <a:endParaRPr lang="en-US" sz="2000" dirty="0" smtClean="0"/>
          </a:p>
          <a:p>
            <a:pPr algn="just"/>
            <a:r>
              <a:rPr lang="ru-RU" sz="2000" dirty="0" err="1" smtClean="0"/>
              <a:t>Симптоматичне</a:t>
            </a:r>
            <a:r>
              <a:rPr lang="ru-RU" sz="2000" dirty="0" smtClean="0"/>
              <a:t> </a:t>
            </a:r>
            <a:r>
              <a:rPr lang="ru-RU" sz="2000" dirty="0" err="1"/>
              <a:t>лікування</a:t>
            </a:r>
            <a:r>
              <a:rPr lang="ru-RU" sz="2000" dirty="0"/>
              <a:t> </a:t>
            </a:r>
            <a:r>
              <a:rPr lang="ru-RU" sz="2000" dirty="0" err="1"/>
              <a:t>спрямоване</a:t>
            </a:r>
            <a:r>
              <a:rPr lang="ru-RU" sz="2000" dirty="0"/>
              <a:t> на </a:t>
            </a:r>
            <a:r>
              <a:rPr lang="ru-RU" sz="2000" dirty="0" err="1" smtClean="0"/>
              <a:t>поліпшення</a:t>
            </a:r>
            <a:r>
              <a:rPr lang="ru-RU" sz="2000" dirty="0" smtClean="0"/>
              <a:t> </a:t>
            </a:r>
            <a:r>
              <a:rPr lang="ru-RU" sz="2000" dirty="0" err="1"/>
              <a:t>якості</a:t>
            </a:r>
            <a:r>
              <a:rPr lang="ru-RU" sz="2000" dirty="0"/>
              <a:t> </a:t>
            </a:r>
            <a:r>
              <a:rPr lang="ru-RU" sz="2000" dirty="0" err="1" smtClean="0"/>
              <a:t>життя</a:t>
            </a:r>
            <a:r>
              <a:rPr lang="ru-RU" sz="2000" dirty="0" smtClean="0"/>
              <a:t> </a:t>
            </a:r>
            <a:r>
              <a:rPr lang="ru-RU" sz="2000" dirty="0" err="1"/>
              <a:t>пацієнтів</a:t>
            </a:r>
            <a:r>
              <a:rPr lang="ru-RU" sz="2000" dirty="0"/>
              <a:t> та прогноз </a:t>
            </a:r>
            <a:r>
              <a:rPr lang="ru-RU" sz="2000" dirty="0" err="1" smtClean="0"/>
              <a:t>захворювання</a:t>
            </a:r>
            <a:r>
              <a:rPr lang="en-US" sz="2000" dirty="0" smtClean="0"/>
              <a:t>.</a:t>
            </a:r>
          </a:p>
          <a:p>
            <a:pPr algn="just"/>
            <a:endParaRPr lang="en-US" sz="2000" dirty="0">
              <a:solidFill>
                <a:schemeClr val="tx1"/>
              </a:solidFill>
            </a:endParaRPr>
          </a:p>
          <a:p>
            <a:pPr algn="just"/>
            <a:r>
              <a:rPr lang="en-US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Symptomatic treatment is aimed at improving the quality of life of patients and the prognosis of the disease</a:t>
            </a:r>
            <a:r>
              <a:rPr lang="en-US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0" indent="0" algn="r">
              <a:buNone/>
            </a:pPr>
            <a:endParaRPr lang="en-US" sz="900" dirty="0" smtClean="0">
              <a:solidFill>
                <a:schemeClr val="tx1"/>
              </a:solidFill>
            </a:endParaRPr>
          </a:p>
          <a:p>
            <a:pPr marL="0" indent="0" algn="r">
              <a:buNone/>
            </a:pPr>
            <a:r>
              <a:rPr lang="pl-PL" sz="900" dirty="0" smtClean="0">
                <a:solidFill>
                  <a:schemeClr val="tx1"/>
                </a:solidFill>
              </a:rPr>
              <a:t>B</a:t>
            </a:r>
            <a:r>
              <a:rPr lang="pl-PL" sz="900" dirty="0">
                <a:solidFill>
                  <a:schemeClr val="tx1"/>
                </a:solidFill>
              </a:rPr>
              <a:t>. Jurkiewicz, Ł. Matuszewski, T. Bokwa [et al.] </a:t>
            </a:r>
            <a:r>
              <a:rPr lang="en-US" sz="900" dirty="0" smtClean="0">
                <a:solidFill>
                  <a:schemeClr val="tx1"/>
                </a:solidFill>
              </a:rPr>
              <a:t>, 2006</a:t>
            </a:r>
            <a:endParaRPr lang="uk-UA" sz="900" dirty="0">
              <a:solidFill>
                <a:schemeClr val="tx1"/>
              </a:solidFill>
            </a:endParaRPr>
          </a:p>
        </p:txBody>
      </p:sp>
      <p:pic>
        <p:nvPicPr>
          <p:cNvPr id="4" name="Picture 8" descr="http://www.pedsurgery.in.ua/wp-content/uploads/2017/05/ukrpol_white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9" y="5434810"/>
            <a:ext cx="1253207" cy="1423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077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/>
          <a:lstStyle/>
          <a:p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r>
              <a:rPr lang="uk-UA" dirty="0"/>
              <a:t>На базі хірургічних відділень Житомирської обласної дитячої клінічної лікарні </a:t>
            </a:r>
            <a:r>
              <a:rPr lang="uk-UA" dirty="0" smtClean="0"/>
              <a:t>впроваджені </a:t>
            </a:r>
            <a:r>
              <a:rPr lang="uk-UA" dirty="0"/>
              <a:t>ендоскопічні методи діагностики та лікування захворювань сечовивідних шляхів у дітей. За </a:t>
            </a:r>
            <a:r>
              <a:rPr lang="uk-UA" dirty="0" smtClean="0"/>
              <a:t>період </a:t>
            </a:r>
            <a:r>
              <a:rPr lang="uk-UA" dirty="0"/>
              <a:t>2007–2016 рр. виконано 392 ендоскопічні дослідження сечових шляхів</a:t>
            </a:r>
            <a:r>
              <a:rPr lang="uk-UA" dirty="0" smtClean="0"/>
              <a:t>.</a:t>
            </a:r>
            <a:endParaRPr lang="en-US" dirty="0" smtClean="0"/>
          </a:p>
          <a:p>
            <a:endParaRPr lang="en-US" dirty="0"/>
          </a:p>
          <a:p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Endoscopic methods of diagnosis and treatment of urinary tract diseases in children are used in the surgical departments of </a:t>
            </a:r>
            <a:r>
              <a:rPr lang="en-US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Zhytomyr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Regional Children’s Clinical Hospital. In general, 392 endoscopic urinary tract studies were performed from 2007 to 2016.</a:t>
            </a:r>
            <a:endParaRPr lang="uk-UA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8" descr="http://www.pedsurgery.in.ua/wp-content/uploads/2017/05/ukrpol_white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9" y="5434810"/>
            <a:ext cx="1253207" cy="1423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602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04664"/>
          </a:xfrm>
        </p:spPr>
        <p:txBody>
          <a:bodyPr/>
          <a:lstStyle/>
          <a:p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 algn="just"/>
            <a:r>
              <a:rPr lang="uk-UA" dirty="0"/>
              <a:t>Ендоскопічне дослідження сечових шляхів з приводу </a:t>
            </a:r>
            <a:r>
              <a:rPr lang="uk-UA" dirty="0" err="1"/>
              <a:t>дисфункції</a:t>
            </a:r>
            <a:r>
              <a:rPr lang="uk-UA" dirty="0"/>
              <a:t> сечового міхура було </a:t>
            </a:r>
            <a:r>
              <a:rPr lang="uk-UA" dirty="0" smtClean="0"/>
              <a:t>запропоноване </a:t>
            </a:r>
            <a:r>
              <a:rPr lang="uk-UA" dirty="0"/>
              <a:t>296 (75,5%) хворим. З 2014 р. при діагностичній цистоскопії виявлено локальні зміни слизової сечового міхура у вигляді </a:t>
            </a:r>
            <a:r>
              <a:rPr lang="uk-UA" dirty="0" err="1"/>
              <a:t>незроговілої</a:t>
            </a:r>
            <a:r>
              <a:rPr lang="uk-UA" dirty="0"/>
              <a:t> </a:t>
            </a:r>
            <a:r>
              <a:rPr lang="uk-UA" dirty="0" err="1"/>
              <a:t>метаплазії</a:t>
            </a:r>
            <a:r>
              <a:rPr lang="uk-UA" dirty="0"/>
              <a:t> </a:t>
            </a:r>
            <a:r>
              <a:rPr lang="uk-UA" dirty="0" err="1"/>
              <a:t>уротелію</a:t>
            </a:r>
            <a:r>
              <a:rPr lang="uk-UA" dirty="0"/>
              <a:t> у п’ятьох хворих віком від 13 до 17 років, усі жіночої </a:t>
            </a:r>
            <a:r>
              <a:rPr lang="uk-UA" dirty="0" smtClean="0"/>
              <a:t>статі</a:t>
            </a:r>
            <a:r>
              <a:rPr lang="en-US" dirty="0" smtClean="0"/>
              <a:t>.</a:t>
            </a:r>
          </a:p>
          <a:p>
            <a:pPr algn="just"/>
            <a:endParaRPr lang="en-US" dirty="0"/>
          </a:p>
          <a:p>
            <a:pPr algn="just"/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number of patients who were offered an endoscopic urinary tract examination for bladder dysfunction was 296 (75.5%). From 2014, diagnostic cystoscopy revealed local changes in the mucous membrane of urinary bladder in the form of non-keratinizing </a:t>
            </a:r>
            <a:r>
              <a:rPr lang="en-US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urothelial</a:t>
            </a:r>
            <a: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metaplasia in 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 patients aged from 13 to 17 years old, all were female.</a:t>
            </a:r>
            <a:endParaRPr lang="uk-UA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8" descr="http://www.pedsurgery.in.ua/wp-content/uploads/2017/05/ukrpol_white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9" y="5434810"/>
            <a:ext cx="1253207" cy="1423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0447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60648"/>
          </a:xfrm>
        </p:spPr>
        <p:txBody>
          <a:bodyPr/>
          <a:lstStyle/>
          <a:p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0902" y="404664"/>
            <a:ext cx="8333586" cy="6048672"/>
          </a:xfrm>
        </p:spPr>
        <p:txBody>
          <a:bodyPr>
            <a:normAutofit fontScale="92500"/>
          </a:bodyPr>
          <a:lstStyle/>
          <a:p>
            <a:pPr algn="just"/>
            <a:r>
              <a:rPr lang="uk-UA" sz="2000" dirty="0"/>
              <a:t>Наведено клінічний випадок </a:t>
            </a:r>
            <a:r>
              <a:rPr lang="uk-UA" sz="2000" dirty="0" err="1"/>
              <a:t>діагностованої</a:t>
            </a:r>
            <a:r>
              <a:rPr lang="uk-UA" sz="2000" dirty="0"/>
              <a:t> </a:t>
            </a:r>
            <a:r>
              <a:rPr lang="uk-UA" sz="2000" dirty="0" err="1"/>
              <a:t>незроговілої</a:t>
            </a:r>
            <a:r>
              <a:rPr lang="uk-UA" sz="2000" dirty="0"/>
              <a:t> </a:t>
            </a:r>
            <a:r>
              <a:rPr lang="uk-UA" sz="2000" dirty="0" err="1"/>
              <a:t>метаплазії</a:t>
            </a:r>
            <a:r>
              <a:rPr lang="uk-UA" sz="2000" dirty="0"/>
              <a:t> </a:t>
            </a:r>
            <a:r>
              <a:rPr lang="uk-UA" sz="2000" dirty="0" err="1"/>
              <a:t>уротелію</a:t>
            </a:r>
            <a:r>
              <a:rPr lang="uk-UA" sz="2000" dirty="0"/>
              <a:t> у дівчинки 13 років із нервово-м’язовою </a:t>
            </a:r>
            <a:r>
              <a:rPr lang="uk-UA" sz="2000" dirty="0" err="1"/>
              <a:t>дисфункцією</a:t>
            </a:r>
            <a:r>
              <a:rPr lang="uk-UA" sz="2000" dirty="0"/>
              <a:t> сечового міхура</a:t>
            </a:r>
            <a:r>
              <a:rPr lang="uk-UA" sz="2000" dirty="0" smtClean="0"/>
              <a:t>.</a:t>
            </a:r>
            <a:endParaRPr lang="en-US" sz="2000" dirty="0" smtClean="0"/>
          </a:p>
          <a:p>
            <a:endParaRPr lang="en-US" sz="700" dirty="0"/>
          </a:p>
          <a:p>
            <a:pPr algn="just"/>
            <a:r>
              <a:rPr lang="en-US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clinical case of diagnosed non-keratinizing </a:t>
            </a:r>
            <a:r>
              <a:rPr lang="en-US" sz="20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urothelial</a:t>
            </a:r>
            <a:r>
              <a:rPr lang="en-US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metaplasia in 13-year old girl with neuromuscular bladder </a:t>
            </a:r>
            <a:r>
              <a:rPr lang="en-US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dysfunction </a:t>
            </a:r>
            <a:r>
              <a:rPr lang="en-US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presented</a:t>
            </a:r>
            <a:r>
              <a:rPr lang="en-US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uk-UA" sz="20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uk-UA" sz="9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uk-UA" sz="1600" dirty="0" smtClean="0"/>
              <a:t>Дівчинка </a:t>
            </a:r>
            <a:r>
              <a:rPr lang="uk-UA" sz="1600" dirty="0"/>
              <a:t>Д., 13 років, знаходилася на лікуванні в </a:t>
            </a:r>
            <a:r>
              <a:rPr lang="uk-UA" sz="1600" dirty="0" smtClean="0"/>
              <a:t>хірургічному </a:t>
            </a:r>
            <a:r>
              <a:rPr lang="uk-UA" sz="1600" dirty="0"/>
              <a:t>відділенні №2 </a:t>
            </a:r>
            <a:r>
              <a:rPr lang="uk-UA" sz="1600" dirty="0" smtClean="0"/>
              <a:t>Житомирської обласної дитячої клінічної лікарні </a:t>
            </a:r>
            <a:r>
              <a:rPr lang="uk-UA" sz="1600" dirty="0"/>
              <a:t>з 03.04. по 06.04.2017 р. (історія хвороби № 4103). Діагноз при </a:t>
            </a:r>
            <a:r>
              <a:rPr lang="uk-UA" sz="1600" dirty="0" smtClean="0"/>
              <a:t>виписці: </a:t>
            </a:r>
            <a:r>
              <a:rPr lang="uk-UA" sz="1600" dirty="0"/>
              <a:t>«Нервово-м’язова </a:t>
            </a:r>
            <a:r>
              <a:rPr lang="uk-UA" sz="1600" dirty="0" err="1"/>
              <a:t>дисфункція</a:t>
            </a:r>
            <a:r>
              <a:rPr lang="uk-UA" sz="1600" dirty="0"/>
              <a:t> сечового міхура (</a:t>
            </a:r>
            <a:r>
              <a:rPr lang="uk-UA" sz="1600" dirty="0" err="1"/>
              <a:t>гіпорефлекторний</a:t>
            </a:r>
            <a:r>
              <a:rPr lang="uk-UA" sz="1600" dirty="0"/>
              <a:t> сечовий міхур). </a:t>
            </a:r>
            <a:r>
              <a:rPr lang="uk-UA" sz="1600" dirty="0" err="1"/>
              <a:t>Незроговіла</a:t>
            </a:r>
            <a:r>
              <a:rPr lang="uk-UA" sz="1600" dirty="0"/>
              <a:t> </a:t>
            </a:r>
            <a:r>
              <a:rPr lang="uk-UA" sz="1600" dirty="0" err="1"/>
              <a:t>метаплазія</a:t>
            </a:r>
            <a:r>
              <a:rPr lang="uk-UA" sz="1600" dirty="0"/>
              <a:t> </a:t>
            </a:r>
            <a:r>
              <a:rPr lang="uk-UA" sz="1600" dirty="0" err="1"/>
              <a:t>уротелію</a:t>
            </a:r>
            <a:r>
              <a:rPr lang="uk-UA" sz="1600" dirty="0"/>
              <a:t>». Скарги на </a:t>
            </a:r>
            <a:r>
              <a:rPr lang="uk-UA" sz="1600" dirty="0" err="1"/>
              <a:t>дизуричні</a:t>
            </a:r>
            <a:r>
              <a:rPr lang="uk-UA" sz="1600" dirty="0"/>
              <a:t> розлади (частий </a:t>
            </a:r>
            <a:r>
              <a:rPr lang="uk-UA" sz="1600" dirty="0" err="1"/>
              <a:t>сечопуск</a:t>
            </a:r>
            <a:r>
              <a:rPr lang="uk-UA" sz="1600" dirty="0"/>
              <a:t>, болючість при сечовипусканні тощо). Хворіє </a:t>
            </a:r>
            <a:r>
              <a:rPr lang="uk-UA" sz="1600" dirty="0" smtClean="0"/>
              <a:t>тривало</a:t>
            </a:r>
            <a:r>
              <a:rPr lang="uk-UA" sz="1600" dirty="0"/>
              <a:t>, неодноразово обстежувалась і лікувалась за </a:t>
            </a:r>
            <a:r>
              <a:rPr lang="uk-UA" sz="1600" dirty="0" smtClean="0"/>
              <a:t>місцем </a:t>
            </a:r>
            <a:r>
              <a:rPr lang="uk-UA" sz="1600" dirty="0"/>
              <a:t>проживання. Госпіталізована планово для </a:t>
            </a:r>
            <a:r>
              <a:rPr lang="uk-UA" sz="1600" dirty="0" smtClean="0"/>
              <a:t>етапного </a:t>
            </a:r>
            <a:r>
              <a:rPr lang="uk-UA" sz="1600" dirty="0"/>
              <a:t>обстеження та лікування. Спадковість не обтяжена. Росте і розвивається відповідно до віку. Дитина консультована </a:t>
            </a:r>
            <a:r>
              <a:rPr lang="uk-UA" sz="1600" dirty="0" smtClean="0"/>
              <a:t>педіатром </a:t>
            </a:r>
            <a:r>
              <a:rPr lang="uk-UA" sz="1600" dirty="0"/>
              <a:t>при </a:t>
            </a:r>
            <a:r>
              <a:rPr lang="uk-UA" sz="1600" dirty="0" smtClean="0"/>
              <a:t>госпіталізації.</a:t>
            </a:r>
            <a:endParaRPr lang="en-US" sz="1600" dirty="0" smtClean="0"/>
          </a:p>
          <a:p>
            <a:pPr algn="just"/>
            <a:endParaRPr lang="uk-UA" sz="1600" dirty="0" smtClean="0"/>
          </a:p>
          <a:p>
            <a:pPr algn="just"/>
            <a:r>
              <a:rPr lang="en-US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Girl D., </a:t>
            </a:r>
            <a:r>
              <a:rPr lang="en-US" sz="1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13y, </a:t>
            </a:r>
            <a:r>
              <a:rPr lang="en-US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 treated at the surgical department №2 of the </a:t>
            </a:r>
            <a:r>
              <a:rPr lang="en-US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Zhytomyr</a:t>
            </a:r>
            <a:r>
              <a:rPr lang="en-US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Regional Children’s Clinical Hospital</a:t>
            </a:r>
            <a:r>
              <a:rPr lang="en-US" sz="1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03.04</a:t>
            </a:r>
            <a:r>
              <a:rPr lang="en-US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uk-UA" sz="1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0</a:t>
            </a:r>
            <a:r>
              <a:rPr lang="en-US" sz="1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r>
              <a:rPr lang="uk-UA" sz="1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.04.</a:t>
            </a:r>
            <a:r>
              <a:rPr lang="en-US" sz="1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2017y. Diagnosis: </a:t>
            </a:r>
            <a:r>
              <a:rPr lang="en-US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"Neuromuscular dysfunction of the </a:t>
            </a:r>
            <a:r>
              <a:rPr lang="en-US" sz="1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bladder. </a:t>
            </a:r>
            <a:r>
              <a:rPr lang="en-US" sz="16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Urothelial</a:t>
            </a:r>
            <a:r>
              <a:rPr lang="en-US" sz="1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metaplasia". </a:t>
            </a:r>
            <a:r>
              <a:rPr lang="en-US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Complaints for </a:t>
            </a:r>
            <a:r>
              <a:rPr lang="en-US" sz="1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voiding </a:t>
            </a:r>
            <a:r>
              <a:rPr lang="en-US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disorders (frequent urination, pain in urination, etc.). </a:t>
            </a:r>
            <a:r>
              <a:rPr lang="en-US" sz="1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Disease </a:t>
            </a:r>
            <a:r>
              <a:rPr lang="en-US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 prolonged, repeatedly examined and treated at the place of residence. Hospitalized </a:t>
            </a:r>
            <a:r>
              <a:rPr lang="en-US" sz="1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</a:t>
            </a:r>
            <a:r>
              <a:rPr lang="en-US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stage examination and treatment. </a:t>
            </a:r>
            <a:r>
              <a:rPr lang="en-US" sz="1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</a:t>
            </a:r>
            <a:r>
              <a:rPr lang="en-US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hereditary diseases. Grows and develops according to age. </a:t>
            </a:r>
            <a:endParaRPr lang="uk-UA" sz="16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8" descr="http://www.pedsurgery.in.ua/wp-content/uploads/2017/05/ukrpol_white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9" y="5434810"/>
            <a:ext cx="1253207" cy="1423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1625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/>
          <a:lstStyle/>
          <a:p>
            <a:r>
              <a:rPr lang="uk-UA" sz="2800" dirty="0"/>
              <a:t>Результати обстеження.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sz="1800" i="1" dirty="0" smtClean="0"/>
              <a:t>Загальний </a:t>
            </a:r>
            <a:r>
              <a:rPr lang="uk-UA" sz="1800" i="1" dirty="0"/>
              <a:t>аналіз крові:</a:t>
            </a:r>
            <a:r>
              <a:rPr lang="uk-UA" sz="1800" dirty="0"/>
              <a:t> гемоглобін – 131 г/л; еритроцити – 3,93х10</a:t>
            </a:r>
            <a:r>
              <a:rPr lang="uk-UA" sz="1800" baseline="30000" dirty="0"/>
              <a:t>12</a:t>
            </a:r>
            <a:r>
              <a:rPr lang="uk-UA" sz="1800" dirty="0"/>
              <a:t>/л; </a:t>
            </a:r>
            <a:r>
              <a:rPr lang="uk-UA" sz="1800" dirty="0" smtClean="0"/>
              <a:t>лейкоцити</a:t>
            </a:r>
            <a:r>
              <a:rPr lang="uk-UA" sz="1800" dirty="0"/>
              <a:t> – </a:t>
            </a:r>
            <a:r>
              <a:rPr lang="uk-UA" sz="1800" dirty="0" smtClean="0"/>
              <a:t>5,1х10</a:t>
            </a:r>
            <a:r>
              <a:rPr lang="uk-UA" sz="1800" baseline="30000" dirty="0" smtClean="0"/>
              <a:t>9</a:t>
            </a:r>
            <a:r>
              <a:rPr lang="uk-UA" sz="1800" dirty="0" smtClean="0"/>
              <a:t>/л</a:t>
            </a:r>
            <a:r>
              <a:rPr lang="uk-UA" sz="1800" dirty="0"/>
              <a:t>; ШОЕ 6 мм/год. </a:t>
            </a:r>
            <a:r>
              <a:rPr lang="uk-UA" sz="1800" i="1" dirty="0"/>
              <a:t>Загальний аналіз сечі:</a:t>
            </a:r>
            <a:r>
              <a:rPr lang="uk-UA" sz="1800" dirty="0"/>
              <a:t> білок – негативна реакція, питома вага – 1012; осад: лейкоцити – 5–6 у полі зору, епітелій плоский – 20–22 у полі зору. </a:t>
            </a:r>
            <a:r>
              <a:rPr lang="uk-UA" sz="1800" i="1" dirty="0"/>
              <a:t>Сеча за Нечипоренком: </a:t>
            </a:r>
            <a:r>
              <a:rPr lang="uk-UA" sz="1800" dirty="0" smtClean="0"/>
              <a:t>лейкоцити</a:t>
            </a:r>
            <a:r>
              <a:rPr lang="uk-UA" sz="1800" dirty="0"/>
              <a:t>  – </a:t>
            </a:r>
            <a:r>
              <a:rPr lang="uk-UA" sz="1800" dirty="0" smtClean="0"/>
              <a:t>0,9х10</a:t>
            </a:r>
            <a:r>
              <a:rPr lang="uk-UA" sz="1800" baseline="30000" dirty="0" smtClean="0"/>
              <a:t>6</a:t>
            </a:r>
            <a:r>
              <a:rPr lang="uk-UA" sz="1800" dirty="0" smtClean="0"/>
              <a:t>/л</a:t>
            </a:r>
            <a:r>
              <a:rPr lang="uk-UA" sz="1800" dirty="0"/>
              <a:t>; ер.  – </a:t>
            </a:r>
            <a:r>
              <a:rPr lang="uk-UA" sz="1800" dirty="0" smtClean="0"/>
              <a:t>0,3х10</a:t>
            </a:r>
            <a:r>
              <a:rPr lang="uk-UA" sz="1800" baseline="30000" dirty="0" smtClean="0"/>
              <a:t>6</a:t>
            </a:r>
            <a:r>
              <a:rPr lang="uk-UA" sz="1800" dirty="0" smtClean="0"/>
              <a:t>/л</a:t>
            </a:r>
            <a:r>
              <a:rPr lang="uk-UA" sz="1800" dirty="0"/>
              <a:t>. </a:t>
            </a:r>
            <a:r>
              <a:rPr lang="uk-UA" sz="1800" i="1" dirty="0"/>
              <a:t>Рентгенографія крижово-куприкового відділу хребта: </a:t>
            </a:r>
            <a:r>
              <a:rPr lang="uk-UA" sz="1800" dirty="0"/>
              <a:t>відмічено </a:t>
            </a:r>
            <a:r>
              <a:rPr lang="uk-UA" sz="1800" dirty="0" smtClean="0"/>
              <a:t>фізіологічне </a:t>
            </a:r>
            <a:r>
              <a:rPr lang="uk-UA" sz="1800" dirty="0"/>
              <a:t>незрощення дужки </a:t>
            </a:r>
            <a:r>
              <a:rPr lang="en-US" sz="1800" dirty="0"/>
              <a:t>S</a:t>
            </a:r>
            <a:r>
              <a:rPr lang="en-US" sz="1600" baseline="-25000" dirty="0"/>
              <a:t>1</a:t>
            </a:r>
            <a:r>
              <a:rPr lang="en-US" sz="1800" dirty="0"/>
              <a:t> </a:t>
            </a:r>
            <a:r>
              <a:rPr lang="uk-UA" sz="1800" dirty="0"/>
              <a:t>хребця, куприк під прямим кутом </a:t>
            </a:r>
            <a:r>
              <a:rPr lang="uk-UA" sz="1800" dirty="0" smtClean="0"/>
              <a:t>утворює </a:t>
            </a:r>
            <a:r>
              <a:rPr lang="uk-UA" sz="1800" dirty="0"/>
              <a:t>згин </a:t>
            </a:r>
            <a:r>
              <a:rPr lang="uk-UA" sz="1800" dirty="0" err="1" smtClean="0"/>
              <a:t>допереду</a:t>
            </a:r>
            <a:r>
              <a:rPr lang="en-US" sz="1800" dirty="0" smtClean="0"/>
              <a:t>.</a:t>
            </a:r>
          </a:p>
          <a:p>
            <a:pPr algn="just"/>
            <a:endParaRPr lang="en-US" sz="1000" dirty="0" smtClean="0"/>
          </a:p>
          <a:p>
            <a:pPr algn="just"/>
            <a:r>
              <a:rPr lang="en-US" sz="18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General </a:t>
            </a:r>
            <a:r>
              <a:rPr lang="en-US" sz="18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clinical research </a:t>
            </a:r>
            <a:r>
              <a:rPr lang="en-US" sz="1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normal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sz="18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X-ray </a:t>
            </a:r>
            <a:r>
              <a:rPr lang="en-US" sz="1800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sacrococcygeal</a:t>
            </a:r>
            <a:r>
              <a:rPr lang="en-US" sz="18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spine</a:t>
            </a:r>
            <a:r>
              <a:rPr lang="en-US" sz="1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observed physiological 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opening of </a:t>
            </a:r>
            <a:r>
              <a:rPr lang="en-US" sz="1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brackets 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S1, </a:t>
            </a:r>
            <a:r>
              <a:rPr lang="en-US" sz="1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coccyx forms a right angle bend anteriorly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algn="just"/>
            <a:endParaRPr lang="en-US" sz="1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uk-UA" sz="1800" dirty="0" err="1"/>
              <a:t>Патогістологічне</a:t>
            </a:r>
            <a:r>
              <a:rPr lang="uk-UA" sz="1800" dirty="0"/>
              <a:t> дослідження №2927 (МЦ «</a:t>
            </a:r>
            <a:r>
              <a:rPr lang="uk-UA" sz="1800" dirty="0" smtClean="0"/>
              <a:t>Асклепій</a:t>
            </a:r>
            <a:r>
              <a:rPr lang="uk-UA" sz="1800" dirty="0"/>
              <a:t>»): вогнищева </a:t>
            </a:r>
            <a:r>
              <a:rPr lang="uk-UA" sz="1800" dirty="0" err="1"/>
              <a:t>метаплазія</a:t>
            </a:r>
            <a:r>
              <a:rPr lang="uk-UA" sz="1800" dirty="0"/>
              <a:t> перехідного епітелію (</a:t>
            </a:r>
            <a:r>
              <a:rPr lang="uk-UA" sz="1800" dirty="0" err="1"/>
              <a:t>уротелію</a:t>
            </a:r>
            <a:r>
              <a:rPr lang="uk-UA" sz="1800" dirty="0"/>
              <a:t>) сечового міхура в багатошаровий </a:t>
            </a:r>
            <a:r>
              <a:rPr lang="uk-UA" sz="1800" dirty="0" err="1" smtClean="0"/>
              <a:t>незроговілий</a:t>
            </a:r>
            <a:r>
              <a:rPr lang="uk-UA" sz="1800" dirty="0" smtClean="0"/>
              <a:t>.</a:t>
            </a:r>
            <a:endParaRPr lang="en-US" sz="1800" dirty="0" smtClean="0"/>
          </a:p>
          <a:p>
            <a:pPr algn="just"/>
            <a:endParaRPr lang="en-US" sz="12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en-US" sz="1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Pathogistological</a:t>
            </a:r>
            <a:r>
              <a:rPr lang="en-US" sz="1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study №2927 (MC "Asclepius"): focal metaplasia of the transitional epithelium (</a:t>
            </a:r>
            <a:r>
              <a:rPr lang="en-US" sz="1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urothelia</a:t>
            </a:r>
            <a:r>
              <a:rPr lang="en-US" sz="1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of the bladder in the multilayer non-threshold.</a:t>
            </a:r>
            <a:endParaRPr lang="uk-UA" sz="1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8" descr="http://www.pedsurgery.in.ua/wp-content/uploads/2017/05/ukrpol_white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9" y="5434810"/>
            <a:ext cx="1253207" cy="1423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5258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92696"/>
          </a:xfrm>
        </p:spPr>
        <p:txBody>
          <a:bodyPr/>
          <a:lstStyle/>
          <a:p>
            <a:r>
              <a:rPr lang="ru-RU" sz="2400" dirty="0"/>
              <a:t>05.04.17 – </a:t>
            </a:r>
            <a:r>
              <a:rPr lang="ru-RU" sz="2400" dirty="0" err="1"/>
              <a:t>діагностична</a:t>
            </a:r>
            <a:r>
              <a:rPr lang="ru-RU" sz="2400" dirty="0"/>
              <a:t> </a:t>
            </a:r>
            <a:r>
              <a:rPr lang="ru-RU" sz="2400" dirty="0" err="1"/>
              <a:t>цистоскопія</a:t>
            </a:r>
            <a:r>
              <a:rPr lang="ru-RU" sz="2400" dirty="0"/>
              <a:t>, </a:t>
            </a:r>
            <a:r>
              <a:rPr lang="ru-RU" sz="2400" dirty="0" err="1"/>
              <a:t>біопсія</a:t>
            </a:r>
            <a:r>
              <a:rPr lang="ru-RU" sz="2400" dirty="0"/>
              <a:t> </a:t>
            </a:r>
            <a:r>
              <a:rPr lang="ru-RU" sz="2400" dirty="0" err="1"/>
              <a:t>слизової</a:t>
            </a:r>
            <a:r>
              <a:rPr lang="ru-RU" sz="2400" dirty="0"/>
              <a:t>. </a:t>
            </a:r>
            <a:endParaRPr lang="uk-UA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692696"/>
            <a:ext cx="8856984" cy="543346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1400" dirty="0"/>
              <a:t>Ендоскопічна картина нервово-м’язової </a:t>
            </a:r>
            <a:r>
              <a:rPr lang="uk-UA" sz="1400" dirty="0" err="1" smtClean="0"/>
              <a:t>дисфункції</a:t>
            </a:r>
            <a:r>
              <a:rPr lang="uk-UA" sz="1400" dirty="0" smtClean="0"/>
              <a:t> </a:t>
            </a:r>
            <a:r>
              <a:rPr lang="uk-UA" sz="1400" dirty="0"/>
              <a:t>сечового міхура (</a:t>
            </a:r>
            <a:r>
              <a:rPr lang="uk-UA" sz="1400" dirty="0" err="1"/>
              <a:t>трабекулярність</a:t>
            </a:r>
            <a:r>
              <a:rPr lang="uk-UA" sz="1400" dirty="0"/>
              <a:t> стінки, </a:t>
            </a:r>
            <a:r>
              <a:rPr lang="uk-UA" sz="1400" dirty="0" err="1" smtClean="0"/>
              <a:t>псевдодивертикули</a:t>
            </a:r>
            <a:r>
              <a:rPr lang="uk-UA" sz="1400" dirty="0" smtClean="0"/>
              <a:t>)/ </a:t>
            </a:r>
            <a:r>
              <a:rPr lang="en-US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Endoscopic picture of neuromuscular dysfunction of </a:t>
            </a:r>
            <a:r>
              <a:rPr lang="en-US" sz="1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bladder</a:t>
            </a:r>
          </a:p>
          <a:p>
            <a:pPr marL="0" indent="0" algn="ctr">
              <a:buNone/>
            </a:pPr>
            <a:endParaRPr lang="en-US" sz="1800" dirty="0"/>
          </a:p>
          <a:p>
            <a:pPr marL="0" indent="0" algn="ctr">
              <a:buNone/>
            </a:pPr>
            <a:endParaRPr lang="en-US" sz="1800" dirty="0" smtClean="0"/>
          </a:p>
          <a:p>
            <a:pPr marL="0" indent="0" algn="ctr">
              <a:buNone/>
            </a:pPr>
            <a:endParaRPr lang="en-US" sz="1800" dirty="0"/>
          </a:p>
          <a:p>
            <a:pPr marL="0" indent="0" algn="ctr">
              <a:buNone/>
            </a:pPr>
            <a:endParaRPr lang="en-US" sz="1800" dirty="0" smtClean="0"/>
          </a:p>
          <a:p>
            <a:pPr marL="0" indent="0" algn="ctr">
              <a:buNone/>
            </a:pPr>
            <a:endParaRPr lang="en-US" sz="1800" dirty="0"/>
          </a:p>
          <a:p>
            <a:pPr marL="0" indent="0" algn="ctr">
              <a:buNone/>
            </a:pPr>
            <a:endParaRPr lang="en-US" sz="1800" dirty="0" smtClean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uk-UA" sz="1400" dirty="0"/>
              <a:t>Ендоскопічна та гістологічна </a:t>
            </a:r>
            <a:r>
              <a:rPr lang="uk-UA" sz="1400" dirty="0" smtClean="0"/>
              <a:t>картина </a:t>
            </a:r>
            <a:r>
              <a:rPr lang="uk-UA" sz="1400" dirty="0" err="1"/>
              <a:t>метаплазії</a:t>
            </a:r>
            <a:r>
              <a:rPr lang="uk-UA" sz="1400" dirty="0"/>
              <a:t> </a:t>
            </a:r>
            <a:r>
              <a:rPr lang="uk-UA" sz="1400" dirty="0" err="1" smtClean="0"/>
              <a:t>уротелію</a:t>
            </a:r>
            <a:endParaRPr lang="uk-UA" sz="1400" dirty="0" smtClean="0"/>
          </a:p>
          <a:p>
            <a:pPr marL="0" indent="0" algn="ctr">
              <a:buNone/>
            </a:pPr>
            <a:r>
              <a:rPr lang="en-US" sz="1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Endoscopic </a:t>
            </a:r>
            <a:r>
              <a:rPr lang="en-US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histological picture </a:t>
            </a:r>
            <a:r>
              <a:rPr lang="en-US" sz="1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</a:t>
            </a:r>
            <a:r>
              <a:rPr lang="en-US" sz="1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urothelial</a:t>
            </a:r>
            <a:r>
              <a:rPr lang="en-US" sz="1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metaplasia</a:t>
            </a:r>
            <a:endParaRPr lang="uk-UA" sz="1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D:\Папа\Урологія\Пацієнти\Дзюбанчук НСм+метаплазія\IMG_4774-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268760"/>
            <a:ext cx="2313902" cy="22079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D:\Папа\Урологія\Пацієнти\Дзюбанчук НСм+метаплазія\IMG_4777-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0742" y="1247219"/>
            <a:ext cx="2422808" cy="2229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:\Папа\Урологія\Пацієнти\Дзюбанчук НСм+метаплазія\IMG_4779-2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255081"/>
            <a:ext cx="2441974" cy="2359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D:\Папа\Урологія\Пацієнти\Дзюбанчук НСм+метаплазія\IMG_4791-2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4267050"/>
            <a:ext cx="2553708" cy="2335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D:\Папа\Урологія\Пацієнти\Дзюбанчук НСм+метаплазія\Дзюбанчук гістологія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7509" y="4270295"/>
            <a:ext cx="2534714" cy="2344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8" descr="http://www.pedsurgery.in.ua/wp-content/uploads/2017/05/ukrpol_white2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9" y="5434810"/>
            <a:ext cx="1253207" cy="1423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276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04664"/>
          </a:xfrm>
        </p:spPr>
        <p:txBody>
          <a:bodyPr/>
          <a:lstStyle/>
          <a:p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435280" cy="5577483"/>
          </a:xfrm>
        </p:spPr>
        <p:txBody>
          <a:bodyPr>
            <a:normAutofit/>
          </a:bodyPr>
          <a:lstStyle/>
          <a:p>
            <a:pPr algn="just"/>
            <a:r>
              <a:rPr lang="uk-UA" sz="1800" dirty="0"/>
              <a:t>При виписці надано рекомендації: </a:t>
            </a:r>
            <a:endParaRPr lang="en-US" sz="1800" dirty="0" smtClean="0"/>
          </a:p>
          <a:p>
            <a:pPr lvl="1" algn="just"/>
            <a:r>
              <a:rPr lang="uk-UA" sz="1400" dirty="0" smtClean="0"/>
              <a:t>нагляд педіатра </a:t>
            </a:r>
            <a:r>
              <a:rPr lang="uk-UA" sz="1400" dirty="0"/>
              <a:t>та дитячого уролога за місцем проживання; </a:t>
            </a:r>
            <a:endParaRPr lang="en-US" sz="1400" dirty="0" smtClean="0"/>
          </a:p>
          <a:p>
            <a:pPr lvl="1" algn="just"/>
            <a:r>
              <a:rPr lang="uk-UA" sz="1400" dirty="0" smtClean="0"/>
              <a:t>контроль </a:t>
            </a:r>
            <a:r>
              <a:rPr lang="uk-UA" sz="1400" dirty="0"/>
              <a:t>аналізу сечі при підвищенні температури тіла; </a:t>
            </a:r>
            <a:endParaRPr lang="en-US" sz="1400" dirty="0" smtClean="0"/>
          </a:p>
          <a:p>
            <a:pPr lvl="1" algn="just"/>
            <a:r>
              <a:rPr lang="uk-UA" sz="1400" dirty="0" err="1" smtClean="0"/>
              <a:t>нейромедіатори</a:t>
            </a:r>
            <a:r>
              <a:rPr lang="uk-UA" sz="1400" dirty="0"/>
              <a:t>, полівітаміни та </a:t>
            </a:r>
            <a:r>
              <a:rPr lang="uk-UA" sz="1400" dirty="0" err="1" smtClean="0"/>
              <a:t>фітоуросептики</a:t>
            </a:r>
            <a:r>
              <a:rPr lang="uk-UA" sz="1400" dirty="0" smtClean="0"/>
              <a:t> </a:t>
            </a:r>
            <a:r>
              <a:rPr lang="uk-UA" sz="1400" dirty="0"/>
              <a:t>за наданою схемою; </a:t>
            </a:r>
            <a:endParaRPr lang="en-US" sz="1400" dirty="0" smtClean="0"/>
          </a:p>
          <a:p>
            <a:pPr lvl="1" algn="just"/>
            <a:r>
              <a:rPr lang="uk-UA" sz="1400" dirty="0" smtClean="0"/>
              <a:t>огляд </a:t>
            </a:r>
            <a:r>
              <a:rPr lang="uk-UA" sz="1400" dirty="0"/>
              <a:t>в уролога ЖОДКЛ із результатами ультразвукового дослідження нирок та сечового міхура (залишкова сеча) через шість </a:t>
            </a:r>
            <a:r>
              <a:rPr lang="uk-UA" sz="1400" dirty="0" smtClean="0"/>
              <a:t>місяців </a:t>
            </a:r>
            <a:r>
              <a:rPr lang="uk-UA" sz="1400" dirty="0"/>
              <a:t>для встановлення показань до контрольної </a:t>
            </a:r>
            <a:r>
              <a:rPr lang="uk-UA" sz="1400" dirty="0" smtClean="0"/>
              <a:t>цистоскопії</a:t>
            </a:r>
            <a:r>
              <a:rPr lang="en-US" sz="1400" dirty="0" smtClean="0"/>
              <a:t>.</a:t>
            </a:r>
          </a:p>
          <a:p>
            <a:pPr algn="just"/>
            <a:endParaRPr lang="en-US" sz="1800" dirty="0"/>
          </a:p>
          <a:p>
            <a:pPr algn="just"/>
            <a:r>
              <a:rPr lang="en-US" sz="1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 the discharge, recommendations are given: </a:t>
            </a:r>
            <a:endParaRPr lang="en-US" sz="18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algn="just"/>
            <a:r>
              <a:rPr lang="en-US" sz="1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supervision </a:t>
            </a:r>
            <a:r>
              <a:rPr lang="en-US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the </a:t>
            </a:r>
            <a:r>
              <a:rPr lang="en-US" sz="1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paediatrician</a:t>
            </a:r>
            <a:r>
              <a:rPr lang="en-US" sz="1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sz="1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urologist </a:t>
            </a:r>
            <a:r>
              <a:rPr lang="en-US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 the place of residence; </a:t>
            </a:r>
            <a:endParaRPr lang="en-US" sz="14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algn="just"/>
            <a:r>
              <a:rPr lang="en-US" sz="1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control </a:t>
            </a:r>
            <a:r>
              <a:rPr lang="en-US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urine </a:t>
            </a:r>
            <a:r>
              <a:rPr lang="en-US" sz="1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analysis; </a:t>
            </a:r>
          </a:p>
          <a:p>
            <a:pPr lvl="1" algn="just"/>
            <a:r>
              <a:rPr lang="en-US" sz="1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neurotransmitters</a:t>
            </a:r>
            <a:r>
              <a:rPr lang="en-US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multivitamins and </a:t>
            </a:r>
            <a:r>
              <a:rPr lang="en-US" sz="1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phytouroseptics</a:t>
            </a:r>
            <a:r>
              <a:rPr lang="en-US" sz="1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according to the given scheme; </a:t>
            </a:r>
            <a:endParaRPr lang="en-US" sz="14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algn="just"/>
            <a:r>
              <a:rPr lang="en-US" sz="1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</a:t>
            </a:r>
            <a:r>
              <a:rPr lang="en-US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in the </a:t>
            </a:r>
            <a:r>
              <a:rPr lang="en-US" sz="1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Hospital with </a:t>
            </a:r>
            <a:r>
              <a:rPr lang="en-US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results of ultrasound examination of the kidneys and bladder (residual urine) in six months to establish evidence for control cystoscopy.</a:t>
            </a:r>
            <a:endParaRPr lang="uk-UA" sz="1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8" descr="http://www.pedsurgery.in.ua/wp-content/uploads/2017/05/ukrpol_white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9" y="5434810"/>
            <a:ext cx="1253207" cy="1423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9985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145</TotalTime>
  <Words>436</Words>
  <Application>Microsoft Office PowerPoint</Application>
  <PresentationFormat>Экран (4:3)</PresentationFormat>
  <Paragraphs>90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Исполнительная</vt:lpstr>
      <vt:lpstr>Зв’язок між метаплазією уротелію та нервово-м’язовою дисфункцією сечового міхура у дітей  Relationship between urothelial metaplasia and neuromuscular bladder dysfunction in children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Результати обстеження. </vt:lpstr>
      <vt:lpstr>05.04.17 – діагностична цистоскопія, біопсія слизової. </vt:lpstr>
      <vt:lpstr>Презентация PowerPoint</vt:lpstr>
      <vt:lpstr>Обговорення/Discuss</vt:lpstr>
      <vt:lpstr>Висновки/Conclusions </vt:lpstr>
      <vt:lpstr>Дякую за увагу! Thank you for attention! Dziękuję za uwagę!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Оля</dc:creator>
  <cp:lastModifiedBy>Оля</cp:lastModifiedBy>
  <cp:revision>23</cp:revision>
  <dcterms:created xsi:type="dcterms:W3CDTF">2017-10-13T19:30:40Z</dcterms:created>
  <dcterms:modified xsi:type="dcterms:W3CDTF">2017-10-18T19:30:43Z</dcterms:modified>
</cp:coreProperties>
</file>